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31"/>
  </p:notesMasterIdLst>
  <p:sldIdLst>
    <p:sldId id="256" r:id="rId2"/>
    <p:sldId id="258" r:id="rId3"/>
    <p:sldId id="259" r:id="rId4"/>
    <p:sldId id="1332" r:id="rId5"/>
    <p:sldId id="1549" r:id="rId6"/>
    <p:sldId id="260" r:id="rId7"/>
    <p:sldId id="284" r:id="rId8"/>
    <p:sldId id="261" r:id="rId9"/>
    <p:sldId id="289" r:id="rId10"/>
    <p:sldId id="1550" r:id="rId11"/>
    <p:sldId id="1494" r:id="rId12"/>
    <p:sldId id="1495" r:id="rId13"/>
    <p:sldId id="1496" r:id="rId14"/>
    <p:sldId id="1497" r:id="rId15"/>
    <p:sldId id="1344" r:id="rId16"/>
    <p:sldId id="262" r:id="rId17"/>
    <p:sldId id="1551" r:id="rId18"/>
    <p:sldId id="1498" r:id="rId19"/>
    <p:sldId id="1499" r:id="rId20"/>
    <p:sldId id="1500" r:id="rId21"/>
    <p:sldId id="1501" r:id="rId22"/>
    <p:sldId id="265" r:id="rId23"/>
    <p:sldId id="285" r:id="rId24"/>
    <p:sldId id="1552" r:id="rId25"/>
    <p:sldId id="1553" r:id="rId26"/>
    <p:sldId id="1528" r:id="rId27"/>
    <p:sldId id="309" r:id="rId28"/>
    <p:sldId id="310" r:id="rId29"/>
    <p:sldId id="302" r:id="rId30"/>
    <p:sldId id="291" r:id="rId31"/>
    <p:sldId id="268" r:id="rId32"/>
    <p:sldId id="295" r:id="rId33"/>
    <p:sldId id="294" r:id="rId34"/>
    <p:sldId id="308" r:id="rId35"/>
    <p:sldId id="270" r:id="rId36"/>
    <p:sldId id="292" r:id="rId37"/>
    <p:sldId id="303" r:id="rId38"/>
    <p:sldId id="1504" r:id="rId39"/>
    <p:sldId id="296" r:id="rId40"/>
    <p:sldId id="272" r:id="rId41"/>
    <p:sldId id="298" r:id="rId42"/>
    <p:sldId id="305" r:id="rId43"/>
    <p:sldId id="306" r:id="rId44"/>
    <p:sldId id="273" r:id="rId45"/>
    <p:sldId id="274" r:id="rId46"/>
    <p:sldId id="1554" r:id="rId47"/>
    <p:sldId id="300" r:id="rId48"/>
    <p:sldId id="299" r:id="rId49"/>
    <p:sldId id="275" r:id="rId50"/>
    <p:sldId id="1505" r:id="rId51"/>
    <p:sldId id="1506" r:id="rId52"/>
    <p:sldId id="1507" r:id="rId53"/>
    <p:sldId id="277" r:id="rId54"/>
    <p:sldId id="312" r:id="rId55"/>
    <p:sldId id="1544" r:id="rId56"/>
    <p:sldId id="311" r:id="rId57"/>
    <p:sldId id="1182" r:id="rId58"/>
    <p:sldId id="1297" r:id="rId59"/>
    <p:sldId id="1307" r:id="rId60"/>
    <p:sldId id="1308" r:id="rId61"/>
    <p:sldId id="1309" r:id="rId62"/>
    <p:sldId id="1310" r:id="rId63"/>
    <p:sldId id="1311" r:id="rId64"/>
    <p:sldId id="1545" r:id="rId65"/>
    <p:sldId id="1313" r:id="rId66"/>
    <p:sldId id="314" r:id="rId67"/>
    <p:sldId id="315" r:id="rId68"/>
    <p:sldId id="1490" r:id="rId69"/>
    <p:sldId id="316" r:id="rId70"/>
    <p:sldId id="317" r:id="rId71"/>
    <p:sldId id="1314" r:id="rId72"/>
    <p:sldId id="1315" r:id="rId73"/>
    <p:sldId id="1316" r:id="rId74"/>
    <p:sldId id="1317" r:id="rId75"/>
    <p:sldId id="1318" r:id="rId76"/>
    <p:sldId id="1319" r:id="rId77"/>
    <p:sldId id="1320" r:id="rId78"/>
    <p:sldId id="1321" r:id="rId79"/>
    <p:sldId id="1322" r:id="rId80"/>
    <p:sldId id="318" r:id="rId81"/>
    <p:sldId id="319" r:id="rId82"/>
    <p:sldId id="320" r:id="rId83"/>
    <p:sldId id="1530" r:id="rId84"/>
    <p:sldId id="321" r:id="rId85"/>
    <p:sldId id="1329" r:id="rId86"/>
    <p:sldId id="1328" r:id="rId87"/>
    <p:sldId id="1330" r:id="rId88"/>
    <p:sldId id="323" r:id="rId89"/>
    <p:sldId id="324" r:id="rId90"/>
    <p:sldId id="325" r:id="rId91"/>
    <p:sldId id="276" r:id="rId92"/>
    <p:sldId id="1539" r:id="rId93"/>
    <p:sldId id="1546" r:id="rId94"/>
    <p:sldId id="1547" r:id="rId95"/>
    <p:sldId id="1324" r:id="rId96"/>
    <p:sldId id="1541" r:id="rId97"/>
    <p:sldId id="1556" r:id="rId98"/>
    <p:sldId id="1558" r:id="rId99"/>
    <p:sldId id="1559" r:id="rId100"/>
    <p:sldId id="1327" r:id="rId101"/>
    <p:sldId id="278" r:id="rId102"/>
    <p:sldId id="1532" r:id="rId103"/>
    <p:sldId id="1533" r:id="rId104"/>
    <p:sldId id="286" r:id="rId105"/>
    <p:sldId id="1527" r:id="rId106"/>
    <p:sldId id="281" r:id="rId107"/>
    <p:sldId id="1492" r:id="rId108"/>
    <p:sldId id="1557" r:id="rId109"/>
    <p:sldId id="411" r:id="rId110"/>
    <p:sldId id="1526" r:id="rId111"/>
    <p:sldId id="1510" r:id="rId112"/>
    <p:sldId id="1511" r:id="rId113"/>
    <p:sldId id="1512" r:id="rId114"/>
    <p:sldId id="1513" r:id="rId115"/>
    <p:sldId id="1517" r:id="rId116"/>
    <p:sldId id="1523" r:id="rId117"/>
    <p:sldId id="283" r:id="rId118"/>
    <p:sldId id="282" r:id="rId119"/>
    <p:sldId id="1516" r:id="rId120"/>
    <p:sldId id="1514" r:id="rId121"/>
    <p:sldId id="1522" r:id="rId122"/>
    <p:sldId id="1515" r:id="rId123"/>
    <p:sldId id="1520" r:id="rId124"/>
    <p:sldId id="1525" r:id="rId125"/>
    <p:sldId id="1561" r:id="rId126"/>
    <p:sldId id="1537" r:id="rId127"/>
    <p:sldId id="287" r:id="rId128"/>
    <p:sldId id="1560" r:id="rId129"/>
    <p:sldId id="288" r:id="rId13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DAA0B22-28AD-40C5-8456-30E130B62C4D}">
          <p14:sldIdLst>
            <p14:sldId id="256"/>
            <p14:sldId id="258"/>
            <p14:sldId id="259"/>
            <p14:sldId id="1332"/>
            <p14:sldId id="1549"/>
            <p14:sldId id="260"/>
            <p14:sldId id="284"/>
            <p14:sldId id="261"/>
            <p14:sldId id="289"/>
            <p14:sldId id="1550"/>
            <p14:sldId id="1494"/>
            <p14:sldId id="1495"/>
            <p14:sldId id="1496"/>
            <p14:sldId id="1497"/>
            <p14:sldId id="1344"/>
            <p14:sldId id="262"/>
            <p14:sldId id="1551"/>
            <p14:sldId id="1498"/>
            <p14:sldId id="1499"/>
            <p14:sldId id="1500"/>
            <p14:sldId id="1501"/>
            <p14:sldId id="265"/>
            <p14:sldId id="285"/>
            <p14:sldId id="1552"/>
            <p14:sldId id="1553"/>
            <p14:sldId id="1528"/>
            <p14:sldId id="309"/>
          </p14:sldIdLst>
        </p14:section>
        <p14:section name="课题一" id="{D5BC6A74-6AC9-47D7-B9C9-015876151AF6}">
          <p14:sldIdLst>
            <p14:sldId id="310"/>
            <p14:sldId id="302"/>
            <p14:sldId id="291"/>
            <p14:sldId id="268"/>
            <p14:sldId id="295"/>
            <p14:sldId id="294"/>
            <p14:sldId id="308"/>
            <p14:sldId id="270"/>
            <p14:sldId id="292"/>
            <p14:sldId id="303"/>
            <p14:sldId id="1504"/>
            <p14:sldId id="296"/>
            <p14:sldId id="272"/>
            <p14:sldId id="298"/>
            <p14:sldId id="305"/>
            <p14:sldId id="306"/>
            <p14:sldId id="273"/>
            <p14:sldId id="274"/>
            <p14:sldId id="1554"/>
            <p14:sldId id="300"/>
            <p14:sldId id="299"/>
            <p14:sldId id="275"/>
            <p14:sldId id="1505"/>
            <p14:sldId id="1506"/>
            <p14:sldId id="1507"/>
            <p14:sldId id="277"/>
          </p14:sldIdLst>
        </p14:section>
        <p14:section name="课题二" id="{10484177-3AC8-4383-8011-FD967B954CC0}">
          <p14:sldIdLst>
            <p14:sldId id="312"/>
            <p14:sldId id="1544"/>
            <p14:sldId id="311"/>
            <p14:sldId id="1182"/>
            <p14:sldId id="1297"/>
            <p14:sldId id="1307"/>
            <p14:sldId id="1308"/>
            <p14:sldId id="1309"/>
            <p14:sldId id="1310"/>
            <p14:sldId id="1311"/>
            <p14:sldId id="1545"/>
            <p14:sldId id="1313"/>
            <p14:sldId id="314"/>
          </p14:sldIdLst>
        </p14:section>
        <p14:section name="课题三" id="{4108516C-BE2D-4B67-A408-9A9D62520859}">
          <p14:sldIdLst>
            <p14:sldId id="315"/>
            <p14:sldId id="1490"/>
            <p14:sldId id="316"/>
            <p14:sldId id="317"/>
            <p14:sldId id="1314"/>
            <p14:sldId id="1315"/>
            <p14:sldId id="1316"/>
            <p14:sldId id="1317"/>
            <p14:sldId id="1318"/>
            <p14:sldId id="1319"/>
            <p14:sldId id="1320"/>
            <p14:sldId id="1321"/>
            <p14:sldId id="1322"/>
            <p14:sldId id="318"/>
          </p14:sldIdLst>
        </p14:section>
        <p14:section name="课题四" id="{EFAA9E6D-9D0F-47A4-95F8-B33A96C03B59}">
          <p14:sldIdLst>
            <p14:sldId id="319"/>
            <p14:sldId id="320"/>
            <p14:sldId id="1530"/>
            <p14:sldId id="321"/>
            <p14:sldId id="1329"/>
            <p14:sldId id="1328"/>
            <p14:sldId id="1330"/>
          </p14:sldIdLst>
        </p14:section>
        <p14:section name="课题五" id="{E548D979-F8B5-4454-A7E9-CFA4D38A4E09}">
          <p14:sldIdLst>
            <p14:sldId id="323"/>
            <p14:sldId id="324"/>
            <p14:sldId id="325"/>
          </p14:sldIdLst>
        </p14:section>
        <p14:section name="无标题节" id="{86AFF9E9-4767-463D-A6CD-36E1E581AA71}">
          <p14:sldIdLst>
            <p14:sldId id="276"/>
            <p14:sldId id="1539"/>
            <p14:sldId id="1546"/>
            <p14:sldId id="1547"/>
            <p14:sldId id="1324"/>
            <p14:sldId id="1541"/>
            <p14:sldId id="1556"/>
            <p14:sldId id="1558"/>
            <p14:sldId id="1559"/>
            <p14:sldId id="1327"/>
            <p14:sldId id="278"/>
            <p14:sldId id="1532"/>
            <p14:sldId id="1533"/>
            <p14:sldId id="286"/>
            <p14:sldId id="1527"/>
            <p14:sldId id="281"/>
            <p14:sldId id="1492"/>
            <p14:sldId id="1557"/>
            <p14:sldId id="411"/>
            <p14:sldId id="1526"/>
            <p14:sldId id="1510"/>
            <p14:sldId id="1511"/>
            <p14:sldId id="1512"/>
            <p14:sldId id="1513"/>
            <p14:sldId id="1517"/>
            <p14:sldId id="1523"/>
            <p14:sldId id="283"/>
            <p14:sldId id="282"/>
            <p14:sldId id="1516"/>
            <p14:sldId id="1514"/>
            <p14:sldId id="1522"/>
            <p14:sldId id="1515"/>
            <p14:sldId id="1520"/>
            <p14:sldId id="1525"/>
            <p14:sldId id="1561"/>
            <p14:sldId id="1537"/>
            <p14:sldId id="287"/>
            <p14:sldId id="156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66" autoAdjust="0"/>
  </p:normalViewPr>
  <p:slideViewPr>
    <p:cSldViewPr snapToGrid="0">
      <p:cViewPr varScale="1">
        <p:scale>
          <a:sx n="75" d="100"/>
          <a:sy n="75" d="100"/>
        </p:scale>
        <p:origin x="132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9D3999A-F0AE-4CA3-8109-34A415FE59DE}" type="doc">
      <dgm:prSet loTypeId="urn:microsoft.com/office/officeart/2005/8/layout/list1#2" loCatId="list" qsTypeId="urn:microsoft.com/office/officeart/2005/8/quickstyle/simple1#2" qsCatId="simple" csTypeId="urn:microsoft.com/office/officeart/2005/8/colors/accent1_2#2" csCatId="accent1" phldr="1"/>
      <dgm:spPr/>
      <dgm:t>
        <a:bodyPr/>
        <a:lstStyle/>
        <a:p>
          <a:endParaRPr lang="zh-CN" altLang="en-US"/>
        </a:p>
      </dgm:t>
    </dgm:pt>
    <dgm:pt modelId="{3EC82515-3913-47B4-93FC-C6DECAE00D0B}">
      <dgm:prSet phldrT="[文本]" custT="1"/>
      <dgm:spPr>
        <a:solidFill>
          <a:schemeClr val="tx2">
            <a:lumMod val="20000"/>
            <a:lumOff val="80000"/>
          </a:schemeClr>
        </a:solidFill>
        <a:ln>
          <a:solidFill>
            <a:schemeClr val="bg1"/>
          </a:solidFill>
        </a:ln>
      </dgm:spPr>
      <dgm:t>
        <a:bodyPr/>
        <a:lstStyle/>
        <a:p>
          <a:r>
            <a:rPr lang="zh-CN"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实现多脑区协同的端到端通用智能计算</a:t>
          </a:r>
          <a:endPar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26D534A5-3905-42D2-8228-CFE1ACF98613}" type="parTrans" cxnId="{FDBC4662-5F60-4F8A-963D-E8714153BAC8}">
      <dgm:prSet/>
      <dgm:spPr/>
      <dgm:t>
        <a:bodyPr/>
        <a:lstStyle/>
        <a:p>
          <a:endParaRPr lang="zh-CN" altLang="en-US"/>
        </a:p>
      </dgm:t>
    </dgm:pt>
    <dgm:pt modelId="{B65C3AD4-EEA3-4B76-ABB8-E69A6DD740DA}" type="sibTrans" cxnId="{FDBC4662-5F60-4F8A-963D-E8714153BAC8}">
      <dgm:prSet/>
      <dgm:spPr/>
      <dgm:t>
        <a:bodyPr/>
        <a:lstStyle/>
        <a:p>
          <a:endParaRPr lang="zh-CN" altLang="en-US"/>
        </a:p>
      </dgm:t>
    </dgm:pt>
    <dgm:pt modelId="{A980F7CE-2701-4C11-897F-0DD12CC8A9ED}">
      <dgm:prSet custT="1"/>
      <dgm:spPr>
        <a:noFill/>
        <a:ln>
          <a:solidFill>
            <a:schemeClr val="accent2">
              <a:lumMod val="20000"/>
              <a:lumOff val="80000"/>
            </a:schemeClr>
          </a:solidFill>
        </a:ln>
      </dgm:spPr>
      <dgm:t>
        <a:bodyPr/>
        <a:lstStyle/>
        <a:p>
          <a:pPr algn="l"/>
          <a:r>
            <a:rPr lang="zh-CN" sz="1900" dirty="0"/>
            <a:t>通过将学习模块与记忆模块相结合，类脑计算机可以优化长时记忆的表达和读取方式</a:t>
          </a:r>
          <a:r>
            <a:rPr lang="zh-CN" altLang="en-US" sz="1900" dirty="0"/>
            <a:t>。</a:t>
          </a:r>
          <a:endParaRPr lang="zh-CN" altLang="en-US" sz="1900" dirty="0">
            <a:solidFill>
              <a:schemeClr val="tx1"/>
            </a:solidFill>
            <a:latin typeface="微软雅黑" panose="020B0503020204020204" pitchFamily="34" charset="-122"/>
            <a:ea typeface="微软雅黑" panose="020B0503020204020204" pitchFamily="34" charset="-122"/>
          </a:endParaRPr>
        </a:p>
      </dgm:t>
    </dgm:pt>
    <dgm:pt modelId="{062D9C89-2BE3-4A34-BB48-E161391960D3}" type="parTrans" cxnId="{64A35C1E-2711-464C-9DB9-6BAFB9F30A4B}">
      <dgm:prSet/>
      <dgm:spPr/>
      <dgm:t>
        <a:bodyPr/>
        <a:lstStyle/>
        <a:p>
          <a:endParaRPr lang="zh-CN" altLang="en-US"/>
        </a:p>
      </dgm:t>
    </dgm:pt>
    <dgm:pt modelId="{C48F69BB-9133-4F4F-9B82-311BA5952CDD}" type="sibTrans" cxnId="{64A35C1E-2711-464C-9DB9-6BAFB9F30A4B}">
      <dgm:prSet/>
      <dgm:spPr/>
      <dgm:t>
        <a:bodyPr/>
        <a:lstStyle/>
        <a:p>
          <a:endParaRPr lang="zh-CN" altLang="en-US"/>
        </a:p>
      </dgm:t>
    </dgm:pt>
    <dgm:pt modelId="{FB01EA21-C296-46C5-B2BF-858E16EF95EF}">
      <dgm:prSet custT="1"/>
      <dgm:spPr>
        <a:noFill/>
        <a:ln>
          <a:solidFill>
            <a:schemeClr val="accent2">
              <a:lumMod val="20000"/>
              <a:lumOff val="80000"/>
            </a:schemeClr>
          </a:solidFill>
        </a:ln>
      </dgm:spPr>
      <dgm:t>
        <a:bodyPr/>
        <a:lstStyle/>
        <a:p>
          <a:r>
            <a:rPr lang="zh-CN" sz="1900" dirty="0"/>
            <a:t>大脑中各种专门化结构以及多突触可塑性有助于多学习规则配合，在面临多种计算问题和跨越多个时间框架时</a:t>
          </a:r>
          <a:r>
            <a:rPr lang="zh-CN" altLang="en-US" sz="1900" dirty="0"/>
            <a:t>可</a:t>
          </a:r>
          <a:r>
            <a:rPr lang="zh-CN" sz="1900" dirty="0"/>
            <a:t>提高学习效率</a:t>
          </a:r>
          <a:r>
            <a:rPr lang="zh-CN" altLang="en-US" sz="1900" dirty="0"/>
            <a:t>。</a:t>
          </a:r>
          <a:endParaRPr lang="zh-CN" altLang="en-US" sz="1900" dirty="0">
            <a:latin typeface="微软雅黑" panose="020B0503020204020204" pitchFamily="34" charset="-122"/>
            <a:ea typeface="微软雅黑" panose="020B0503020204020204" pitchFamily="34" charset="-122"/>
          </a:endParaRPr>
        </a:p>
      </dgm:t>
    </dgm:pt>
    <dgm:pt modelId="{63644E46-1C3F-482D-A033-06AF69AD6DB0}" type="parTrans" cxnId="{A4171DCC-7C31-4B13-866E-0BC759818577}">
      <dgm:prSet/>
      <dgm:spPr/>
      <dgm:t>
        <a:bodyPr/>
        <a:lstStyle/>
        <a:p>
          <a:endParaRPr lang="zh-CN" altLang="en-US"/>
        </a:p>
      </dgm:t>
    </dgm:pt>
    <dgm:pt modelId="{95F34207-A9F2-4D56-BCD2-DF5F77CB59F1}" type="sibTrans" cxnId="{A4171DCC-7C31-4B13-866E-0BC759818577}">
      <dgm:prSet/>
      <dgm:spPr/>
      <dgm:t>
        <a:bodyPr/>
        <a:lstStyle/>
        <a:p>
          <a:endParaRPr lang="zh-CN" altLang="en-US"/>
        </a:p>
      </dgm:t>
    </dgm:pt>
    <dgm:pt modelId="{D5EF8224-A44D-439F-85B1-513246A098D7}">
      <dgm:prSet custT="1"/>
      <dgm:spPr>
        <a:noFill/>
        <a:ln>
          <a:solidFill>
            <a:schemeClr val="accent2">
              <a:lumMod val="20000"/>
              <a:lumOff val="80000"/>
            </a:schemeClr>
          </a:solidFill>
        </a:ln>
      </dgm:spPr>
      <dgm:t>
        <a:bodyPr/>
        <a:lstStyle/>
        <a:p>
          <a:r>
            <a:rPr lang="zh-CN" altLang="en-US" sz="2000" dirty="0"/>
            <a:t>类</a:t>
          </a:r>
          <a:r>
            <a:rPr lang="zh-CN" sz="2000" dirty="0"/>
            <a:t>脑计算机具有高容错性</a:t>
          </a:r>
          <a:r>
            <a:rPr lang="zh-CN" altLang="en-US" sz="2000" dirty="0"/>
            <a:t>，</a:t>
          </a:r>
          <a:r>
            <a:rPr lang="zh-CN" sz="2000" dirty="0"/>
            <a:t>可以应用低精度（如二值化权值）突触来进行推理</a:t>
          </a:r>
          <a:r>
            <a:rPr lang="zh-CN" altLang="en-US" sz="2000" dirty="0"/>
            <a:t>。</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1CBEFE4E-6DC7-4EC4-9747-74E145C0A2EF}" type="parTrans" cxnId="{9D3D4121-E2D0-4191-92A2-146245CC452B}">
      <dgm:prSet/>
      <dgm:spPr/>
      <dgm:t>
        <a:bodyPr/>
        <a:lstStyle/>
        <a:p>
          <a:endParaRPr lang="zh-CN" altLang="en-US"/>
        </a:p>
      </dgm:t>
    </dgm:pt>
    <dgm:pt modelId="{60E2C150-84CF-4820-A6B6-9E629602B76F}" type="sibTrans" cxnId="{9D3D4121-E2D0-4191-92A2-146245CC452B}">
      <dgm:prSet/>
      <dgm:spPr/>
      <dgm:t>
        <a:bodyPr/>
        <a:lstStyle/>
        <a:p>
          <a:endParaRPr lang="zh-CN" altLang="en-US"/>
        </a:p>
      </dgm:t>
    </dgm:pt>
    <dgm:pt modelId="{0DBEFEA9-5C0E-4756-978C-B8C932F9C162}">
      <dgm:prSet phldrT="[文本]" custT="1"/>
      <dgm:spPr>
        <a:solidFill>
          <a:schemeClr val="tx2">
            <a:lumMod val="20000"/>
            <a:lumOff val="80000"/>
          </a:schemeClr>
        </a:solidFill>
        <a:ln>
          <a:solidFill>
            <a:schemeClr val="bg1"/>
          </a:solidFill>
        </a:ln>
      </dgm:spPr>
      <dgm:t>
        <a:bodyPr/>
        <a:lstStyle/>
        <a:p>
          <a:r>
            <a:rPr lang="zh-CN" altLang="en-US" sz="2800" b="1" dirty="0">
              <a:solidFill>
                <a:schemeClr val="tx1"/>
              </a:solidFill>
              <a:latin typeface="微软雅黑" panose="020B0503020204020204" pitchFamily="34" charset="-122"/>
              <a:ea typeface="微软雅黑" panose="020B0503020204020204" pitchFamily="34" charset="-122"/>
            </a:rPr>
            <a:t>具备高效记忆模型</a:t>
          </a:r>
        </a:p>
      </dgm:t>
    </dgm:pt>
    <dgm:pt modelId="{5E7FB58F-8CA1-4AC0-A184-419324FA87BC}" type="sibTrans" cxnId="{EF1538E7-830A-4693-A8C9-11C00EFD7650}">
      <dgm:prSet/>
      <dgm:spPr/>
      <dgm:t>
        <a:bodyPr/>
        <a:lstStyle/>
        <a:p>
          <a:endParaRPr lang="zh-CN" altLang="en-US"/>
        </a:p>
      </dgm:t>
    </dgm:pt>
    <dgm:pt modelId="{290FD9B1-E4B3-4E04-9854-36485BEC6521}" type="parTrans" cxnId="{EF1538E7-830A-4693-A8C9-11C00EFD7650}">
      <dgm:prSet/>
      <dgm:spPr/>
      <dgm:t>
        <a:bodyPr/>
        <a:lstStyle/>
        <a:p>
          <a:endParaRPr lang="zh-CN" altLang="en-US"/>
        </a:p>
      </dgm:t>
    </dgm:pt>
    <dgm:pt modelId="{DF901885-3415-4163-932F-D42ADAC7F7C5}">
      <dgm:prSet phldrT="[文本]" custT="1"/>
      <dgm:spPr>
        <a:solidFill>
          <a:schemeClr val="tx2">
            <a:lumMod val="20000"/>
            <a:lumOff val="80000"/>
          </a:schemeClr>
        </a:solidFill>
        <a:ln>
          <a:solidFill>
            <a:schemeClr val="bg1"/>
          </a:solidFill>
        </a:ln>
      </dgm:spPr>
      <dgm:t>
        <a:bodyPr/>
        <a:lstStyle/>
        <a:p>
          <a:r>
            <a:rPr lang="zh-CN"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支持低精度计算</a:t>
          </a:r>
          <a:endPar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46483D5-5A67-4CC4-BB0A-6288DEE9B5FF}" type="sibTrans" cxnId="{87C1FF8A-3FA8-42EF-B962-611B77879F3C}">
      <dgm:prSet/>
      <dgm:spPr/>
      <dgm:t>
        <a:bodyPr/>
        <a:lstStyle/>
        <a:p>
          <a:endParaRPr lang="zh-CN" altLang="en-US"/>
        </a:p>
      </dgm:t>
    </dgm:pt>
    <dgm:pt modelId="{FE690290-04F0-472A-A20C-1A6E349D0F70}" type="parTrans" cxnId="{87C1FF8A-3FA8-42EF-B962-611B77879F3C}">
      <dgm:prSet/>
      <dgm:spPr/>
      <dgm:t>
        <a:bodyPr/>
        <a:lstStyle/>
        <a:p>
          <a:endParaRPr lang="zh-CN" altLang="en-US"/>
        </a:p>
      </dgm:t>
    </dgm:pt>
    <dgm:pt modelId="{181DA393-A8C1-4D4F-9F96-5D8341F9DAFB}">
      <dgm:prSet custT="1"/>
      <dgm:spPr>
        <a:solidFill>
          <a:schemeClr val="tx2">
            <a:lumMod val="20000"/>
            <a:lumOff val="80000"/>
          </a:schemeClr>
        </a:solidFill>
        <a:ln>
          <a:solidFill>
            <a:schemeClr val="bg1"/>
          </a:solidFill>
        </a:ln>
      </dgm:spPr>
      <dgm:t>
        <a:bodyPr/>
        <a:lstStyle/>
        <a:p>
          <a:r>
            <a:rPr lang="zh-CN"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基于元突触可塑性的小样本、多任务学习</a:t>
          </a:r>
          <a:endPar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EAB2D4B1-FD61-FD40-A650-655704E0B616}" type="parTrans" cxnId="{D1F8242C-45B8-394E-9CD3-5A40FA773B5E}">
      <dgm:prSet/>
      <dgm:spPr/>
      <dgm:t>
        <a:bodyPr/>
        <a:lstStyle/>
        <a:p>
          <a:endParaRPr lang="zh-CN" altLang="en-US"/>
        </a:p>
      </dgm:t>
    </dgm:pt>
    <dgm:pt modelId="{649C1401-12FF-6143-A6BC-BCBF38733DB8}" type="sibTrans" cxnId="{D1F8242C-45B8-394E-9CD3-5A40FA773B5E}">
      <dgm:prSet/>
      <dgm:spPr/>
      <dgm:t>
        <a:bodyPr/>
        <a:lstStyle/>
        <a:p>
          <a:endParaRPr lang="zh-CN" altLang="en-US"/>
        </a:p>
      </dgm:t>
    </dgm:pt>
    <dgm:pt modelId="{04E17E75-7EA9-DF45-B797-D36B177885CC}">
      <dgm:prSet custT="1"/>
      <dgm:spPr>
        <a:noFill/>
        <a:ln>
          <a:solidFill>
            <a:schemeClr val="accent2">
              <a:lumMod val="20000"/>
              <a:lumOff val="80000"/>
            </a:schemeClr>
          </a:solidFill>
        </a:ln>
      </dgm:spPr>
      <dgm:t>
        <a:bodyPr/>
        <a:lstStyle/>
        <a:p>
          <a:r>
            <a:rPr lang="zh-CN" altLang="en-US" sz="2000" dirty="0"/>
            <a:t>通过</a:t>
          </a:r>
          <a:r>
            <a:rPr lang="zh-CN" sz="2000" dirty="0"/>
            <a:t>实现对于历史经验的高效利用，</a:t>
          </a:r>
          <a:r>
            <a:rPr lang="zh-CN" altLang="en-US" sz="2000" dirty="0"/>
            <a:t>类脑计算可</a:t>
          </a:r>
          <a:r>
            <a:rPr lang="zh-CN" sz="2000" dirty="0"/>
            <a:t>完成小样本条件下的高效、鲁棒学习，同时</a:t>
          </a:r>
          <a:r>
            <a:rPr lang="zh-CN" altLang="en-US" sz="2000" dirty="0"/>
            <a:t>通过</a:t>
          </a:r>
          <a:r>
            <a:rPr lang="zh-CN" sz="2000" dirty="0"/>
            <a:t>加快脑区模型各区间信息流动效率，实现更快速的学习。</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7D9F5A8-C031-2D4D-93F3-BBDA7750575E}" type="parTrans" cxnId="{145DCE59-7EDC-FF44-93DD-85A014A8E41A}">
      <dgm:prSet/>
      <dgm:spPr/>
      <dgm:t>
        <a:bodyPr/>
        <a:lstStyle/>
        <a:p>
          <a:endParaRPr lang="zh-CN" altLang="en-US"/>
        </a:p>
      </dgm:t>
    </dgm:pt>
    <dgm:pt modelId="{8046BF95-7A14-0942-A8B9-1C561AEB9B8C}" type="sibTrans" cxnId="{145DCE59-7EDC-FF44-93DD-85A014A8E41A}">
      <dgm:prSet/>
      <dgm:spPr/>
      <dgm:t>
        <a:bodyPr/>
        <a:lstStyle/>
        <a:p>
          <a:endParaRPr lang="zh-CN" altLang="en-US"/>
        </a:p>
      </dgm:t>
    </dgm:pt>
    <dgm:pt modelId="{F277F153-C68C-43C5-8065-8B55D6124918}" type="pres">
      <dgm:prSet presAssocID="{29D3999A-F0AE-4CA3-8109-34A415FE59DE}" presName="linear" presStyleCnt="0">
        <dgm:presLayoutVars>
          <dgm:dir/>
          <dgm:animLvl val="lvl"/>
          <dgm:resizeHandles val="exact"/>
        </dgm:presLayoutVars>
      </dgm:prSet>
      <dgm:spPr/>
    </dgm:pt>
    <dgm:pt modelId="{ECE5BA87-3F7A-431F-B69D-986095571BA2}" type="pres">
      <dgm:prSet presAssocID="{0DBEFEA9-5C0E-4756-978C-B8C932F9C162}" presName="parentLin" presStyleCnt="0"/>
      <dgm:spPr/>
    </dgm:pt>
    <dgm:pt modelId="{D7AE3329-2D7F-4310-965C-98D326815AAC}" type="pres">
      <dgm:prSet presAssocID="{0DBEFEA9-5C0E-4756-978C-B8C932F9C162}" presName="parentLeftMargin" presStyleLbl="node1" presStyleIdx="0" presStyleCnt="4"/>
      <dgm:spPr/>
    </dgm:pt>
    <dgm:pt modelId="{CDD33E87-08C4-496D-89D2-C64323A15C11}" type="pres">
      <dgm:prSet presAssocID="{0DBEFEA9-5C0E-4756-978C-B8C932F9C162}" presName="parentText" presStyleLbl="node1" presStyleIdx="0" presStyleCnt="4" custLinFactNeighborX="8597" custLinFactNeighborY="-2992">
        <dgm:presLayoutVars>
          <dgm:chMax val="0"/>
          <dgm:bulletEnabled val="1"/>
        </dgm:presLayoutVars>
      </dgm:prSet>
      <dgm:spPr/>
    </dgm:pt>
    <dgm:pt modelId="{007C6CBF-3443-466A-B7D3-E455E6DCE91A}" type="pres">
      <dgm:prSet presAssocID="{0DBEFEA9-5C0E-4756-978C-B8C932F9C162}" presName="negativeSpace" presStyleCnt="0"/>
      <dgm:spPr/>
    </dgm:pt>
    <dgm:pt modelId="{F918539E-6A93-4895-AB4D-441903A7C40C}" type="pres">
      <dgm:prSet presAssocID="{0DBEFEA9-5C0E-4756-978C-B8C932F9C162}" presName="childText" presStyleLbl="conFgAcc1" presStyleIdx="0" presStyleCnt="4" custScaleX="93860">
        <dgm:presLayoutVars>
          <dgm:bulletEnabled val="1"/>
        </dgm:presLayoutVars>
      </dgm:prSet>
      <dgm:spPr/>
    </dgm:pt>
    <dgm:pt modelId="{DB187049-73FD-4684-914A-8953AD8261FA}" type="pres">
      <dgm:prSet presAssocID="{5E7FB58F-8CA1-4AC0-A184-419324FA87BC}" presName="spaceBetweenRectangles" presStyleCnt="0"/>
      <dgm:spPr/>
    </dgm:pt>
    <dgm:pt modelId="{3707D801-BE53-4614-88A0-83AD92A36BAC}" type="pres">
      <dgm:prSet presAssocID="{3EC82515-3913-47B4-93FC-C6DECAE00D0B}" presName="parentLin" presStyleCnt="0"/>
      <dgm:spPr/>
    </dgm:pt>
    <dgm:pt modelId="{6F723151-CB7A-4DDD-B4C9-3675AAA4560D}" type="pres">
      <dgm:prSet presAssocID="{3EC82515-3913-47B4-93FC-C6DECAE00D0B}" presName="parentLeftMargin" presStyleLbl="node1" presStyleIdx="0" presStyleCnt="4"/>
      <dgm:spPr/>
    </dgm:pt>
    <dgm:pt modelId="{23280A86-2CC6-4847-89DD-AF92961529D1}" type="pres">
      <dgm:prSet presAssocID="{3EC82515-3913-47B4-93FC-C6DECAE00D0B}" presName="parentText" presStyleLbl="node1" presStyleIdx="1" presStyleCnt="4" custScaleX="130075">
        <dgm:presLayoutVars>
          <dgm:chMax val="0"/>
          <dgm:bulletEnabled val="1"/>
        </dgm:presLayoutVars>
      </dgm:prSet>
      <dgm:spPr/>
    </dgm:pt>
    <dgm:pt modelId="{42D49B8F-C858-42D3-9C14-E5AE1998A506}" type="pres">
      <dgm:prSet presAssocID="{3EC82515-3913-47B4-93FC-C6DECAE00D0B}" presName="negativeSpace" presStyleCnt="0"/>
      <dgm:spPr/>
    </dgm:pt>
    <dgm:pt modelId="{176F77BC-F895-4412-B6C2-3D34E7601110}" type="pres">
      <dgm:prSet presAssocID="{3EC82515-3913-47B4-93FC-C6DECAE00D0B}" presName="childText" presStyleLbl="conFgAcc1" presStyleIdx="1" presStyleCnt="4">
        <dgm:presLayoutVars>
          <dgm:bulletEnabled val="1"/>
        </dgm:presLayoutVars>
      </dgm:prSet>
      <dgm:spPr/>
    </dgm:pt>
    <dgm:pt modelId="{84E440B8-DBDC-45D3-B784-F6EF40C7AA30}" type="pres">
      <dgm:prSet presAssocID="{B65C3AD4-EEA3-4B76-ABB8-E69A6DD740DA}" presName="spaceBetweenRectangles" presStyleCnt="0"/>
      <dgm:spPr/>
    </dgm:pt>
    <dgm:pt modelId="{C9721F1A-3266-4667-8459-53F232BA2707}" type="pres">
      <dgm:prSet presAssocID="{DF901885-3415-4163-932F-D42ADAC7F7C5}" presName="parentLin" presStyleCnt="0"/>
      <dgm:spPr/>
    </dgm:pt>
    <dgm:pt modelId="{4CC1ACEC-1C61-4E8B-8E2F-2AE9E38BE962}" type="pres">
      <dgm:prSet presAssocID="{DF901885-3415-4163-932F-D42ADAC7F7C5}" presName="parentLeftMargin" presStyleLbl="node1" presStyleIdx="1" presStyleCnt="4"/>
      <dgm:spPr/>
    </dgm:pt>
    <dgm:pt modelId="{29F5EB04-9028-4335-B77F-8FC088C47216}" type="pres">
      <dgm:prSet presAssocID="{DF901885-3415-4163-932F-D42ADAC7F7C5}" presName="parentText" presStyleLbl="node1" presStyleIdx="2" presStyleCnt="4">
        <dgm:presLayoutVars>
          <dgm:chMax val="0"/>
          <dgm:bulletEnabled val="1"/>
        </dgm:presLayoutVars>
      </dgm:prSet>
      <dgm:spPr/>
    </dgm:pt>
    <dgm:pt modelId="{64244511-A0B3-4E89-BFA1-AA43DA632AF3}" type="pres">
      <dgm:prSet presAssocID="{DF901885-3415-4163-932F-D42ADAC7F7C5}" presName="negativeSpace" presStyleCnt="0"/>
      <dgm:spPr/>
    </dgm:pt>
    <dgm:pt modelId="{1266E570-FEE4-41AC-97A2-F04030A9BA6A}" type="pres">
      <dgm:prSet presAssocID="{DF901885-3415-4163-932F-D42ADAC7F7C5}" presName="childText" presStyleLbl="conFgAcc1" presStyleIdx="2" presStyleCnt="4">
        <dgm:presLayoutVars>
          <dgm:bulletEnabled val="1"/>
        </dgm:presLayoutVars>
      </dgm:prSet>
      <dgm:spPr/>
    </dgm:pt>
    <dgm:pt modelId="{B83F7AE9-82F6-FA48-8281-550AA589FCBF}" type="pres">
      <dgm:prSet presAssocID="{746483D5-5A67-4CC4-BB0A-6288DEE9B5FF}" presName="spaceBetweenRectangles" presStyleCnt="0"/>
      <dgm:spPr/>
    </dgm:pt>
    <dgm:pt modelId="{D224C6B7-B4BE-7F45-AECA-2FFB7BBC85C4}" type="pres">
      <dgm:prSet presAssocID="{181DA393-A8C1-4D4F-9F96-5D8341F9DAFB}" presName="parentLin" presStyleCnt="0"/>
      <dgm:spPr/>
    </dgm:pt>
    <dgm:pt modelId="{D5E26A38-0733-2B40-A665-F67D94AE6B44}" type="pres">
      <dgm:prSet presAssocID="{181DA393-A8C1-4D4F-9F96-5D8341F9DAFB}" presName="parentLeftMargin" presStyleLbl="node1" presStyleIdx="2" presStyleCnt="4"/>
      <dgm:spPr/>
    </dgm:pt>
    <dgm:pt modelId="{E1A974C2-D48D-5C40-98A0-AEF6B2B1CE11}" type="pres">
      <dgm:prSet presAssocID="{181DA393-A8C1-4D4F-9F96-5D8341F9DAFB}" presName="parentText" presStyleLbl="node1" presStyleIdx="3" presStyleCnt="4" custScaleX="120050">
        <dgm:presLayoutVars>
          <dgm:chMax val="0"/>
          <dgm:bulletEnabled val="1"/>
        </dgm:presLayoutVars>
      </dgm:prSet>
      <dgm:spPr/>
    </dgm:pt>
    <dgm:pt modelId="{79D4B1A7-87A1-F54C-BC19-F649475F0328}" type="pres">
      <dgm:prSet presAssocID="{181DA393-A8C1-4D4F-9F96-5D8341F9DAFB}" presName="negativeSpace" presStyleCnt="0"/>
      <dgm:spPr/>
    </dgm:pt>
    <dgm:pt modelId="{C43C2EA7-8A0A-074B-902B-1267F3E0A466}" type="pres">
      <dgm:prSet presAssocID="{181DA393-A8C1-4D4F-9F96-5D8341F9DAFB}" presName="childText" presStyleLbl="conFgAcc1" presStyleIdx="3" presStyleCnt="4">
        <dgm:presLayoutVars>
          <dgm:bulletEnabled val="1"/>
        </dgm:presLayoutVars>
      </dgm:prSet>
      <dgm:spPr/>
    </dgm:pt>
  </dgm:ptLst>
  <dgm:cxnLst>
    <dgm:cxn modelId="{9F3FA106-8ED1-4C45-A14F-298C10FA661E}" type="presOf" srcId="{0DBEFEA9-5C0E-4756-978C-B8C932F9C162}" destId="{D7AE3329-2D7F-4310-965C-98D326815AAC}" srcOrd="0" destOrd="0" presId="urn:microsoft.com/office/officeart/2005/8/layout/list1#2"/>
    <dgm:cxn modelId="{28564D0D-6A19-C946-AB42-69F6FA7A5CD3}" type="presOf" srcId="{181DA393-A8C1-4D4F-9F96-5D8341F9DAFB}" destId="{D5E26A38-0733-2B40-A665-F67D94AE6B44}" srcOrd="0" destOrd="0" presId="urn:microsoft.com/office/officeart/2005/8/layout/list1#2"/>
    <dgm:cxn modelId="{4F68E10F-00B4-BC42-9FE0-6D058C2310D0}" type="presOf" srcId="{181DA393-A8C1-4D4F-9F96-5D8341F9DAFB}" destId="{E1A974C2-D48D-5C40-98A0-AEF6B2B1CE11}" srcOrd="1" destOrd="0" presId="urn:microsoft.com/office/officeart/2005/8/layout/list1#2"/>
    <dgm:cxn modelId="{6CB48818-9412-6F43-8434-E4EFB4BDE716}" type="presOf" srcId="{DF901885-3415-4163-932F-D42ADAC7F7C5}" destId="{29F5EB04-9028-4335-B77F-8FC088C47216}" srcOrd="1" destOrd="0" presId="urn:microsoft.com/office/officeart/2005/8/layout/list1#2"/>
    <dgm:cxn modelId="{64A35C1E-2711-464C-9DB9-6BAFB9F30A4B}" srcId="{0DBEFEA9-5C0E-4756-978C-B8C932F9C162}" destId="{A980F7CE-2701-4C11-897F-0DD12CC8A9ED}" srcOrd="0" destOrd="0" parTransId="{062D9C89-2BE3-4A34-BB48-E161391960D3}" sibTransId="{C48F69BB-9133-4F4F-9B82-311BA5952CDD}"/>
    <dgm:cxn modelId="{9D3D4121-E2D0-4191-92A2-146245CC452B}" srcId="{DF901885-3415-4163-932F-D42ADAC7F7C5}" destId="{D5EF8224-A44D-439F-85B1-513246A098D7}" srcOrd="0" destOrd="0" parTransId="{1CBEFE4E-6DC7-4EC4-9747-74E145C0A2EF}" sibTransId="{60E2C150-84CF-4820-A6B6-9E629602B76F}"/>
    <dgm:cxn modelId="{EEC6E426-C584-EE42-9486-6AA82ACC5EF0}" type="presOf" srcId="{D5EF8224-A44D-439F-85B1-513246A098D7}" destId="{1266E570-FEE4-41AC-97A2-F04030A9BA6A}" srcOrd="0" destOrd="0" presId="urn:microsoft.com/office/officeart/2005/8/layout/list1#2"/>
    <dgm:cxn modelId="{D1F8242C-45B8-394E-9CD3-5A40FA773B5E}" srcId="{29D3999A-F0AE-4CA3-8109-34A415FE59DE}" destId="{181DA393-A8C1-4D4F-9F96-5D8341F9DAFB}" srcOrd="3" destOrd="0" parTransId="{EAB2D4B1-FD61-FD40-A650-655704E0B616}" sibTransId="{649C1401-12FF-6143-A6BC-BCBF38733DB8}"/>
    <dgm:cxn modelId="{C5DB675E-76C0-3E49-9D3A-EEC7D844CDB8}" type="presOf" srcId="{A980F7CE-2701-4C11-897F-0DD12CC8A9ED}" destId="{F918539E-6A93-4895-AB4D-441903A7C40C}" srcOrd="0" destOrd="0" presId="urn:microsoft.com/office/officeart/2005/8/layout/list1#2"/>
    <dgm:cxn modelId="{FDBC4662-5F60-4F8A-963D-E8714153BAC8}" srcId="{29D3999A-F0AE-4CA3-8109-34A415FE59DE}" destId="{3EC82515-3913-47B4-93FC-C6DECAE00D0B}" srcOrd="1" destOrd="0" parTransId="{26D534A5-3905-42D2-8228-CFE1ACF98613}" sibTransId="{B65C3AD4-EEA3-4B76-ABB8-E69A6DD740DA}"/>
    <dgm:cxn modelId="{765E7872-1457-C04B-B30F-D2B0BFBC2E9E}" type="presOf" srcId="{DF901885-3415-4163-932F-D42ADAC7F7C5}" destId="{4CC1ACEC-1C61-4E8B-8E2F-2AE9E38BE962}" srcOrd="0" destOrd="0" presId="urn:microsoft.com/office/officeart/2005/8/layout/list1#2"/>
    <dgm:cxn modelId="{145DCE59-7EDC-FF44-93DD-85A014A8E41A}" srcId="{181DA393-A8C1-4D4F-9F96-5D8341F9DAFB}" destId="{04E17E75-7EA9-DF45-B797-D36B177885CC}" srcOrd="0" destOrd="0" parTransId="{47D9F5A8-C031-2D4D-93F3-BBDA7750575E}" sibTransId="{8046BF95-7A14-0942-A8B9-1C561AEB9B8C}"/>
    <dgm:cxn modelId="{87C1FF8A-3FA8-42EF-B962-611B77879F3C}" srcId="{29D3999A-F0AE-4CA3-8109-34A415FE59DE}" destId="{DF901885-3415-4163-932F-D42ADAC7F7C5}" srcOrd="2" destOrd="0" parTransId="{FE690290-04F0-472A-A20C-1A6E349D0F70}" sibTransId="{746483D5-5A67-4CC4-BB0A-6288DEE9B5FF}"/>
    <dgm:cxn modelId="{6CCC8EAA-1B26-FE4B-AC24-5320C8F08AA0}" type="presOf" srcId="{FB01EA21-C296-46C5-B2BF-858E16EF95EF}" destId="{176F77BC-F895-4412-B6C2-3D34E7601110}" srcOrd="0" destOrd="0" presId="urn:microsoft.com/office/officeart/2005/8/layout/list1#2"/>
    <dgm:cxn modelId="{F7EDB5BA-E2EA-3D42-8A10-08CA9A0DE213}" type="presOf" srcId="{3EC82515-3913-47B4-93FC-C6DECAE00D0B}" destId="{23280A86-2CC6-4847-89DD-AF92961529D1}" srcOrd="1" destOrd="0" presId="urn:microsoft.com/office/officeart/2005/8/layout/list1#2"/>
    <dgm:cxn modelId="{AE393BBE-235E-7640-BFDF-6708C0BB3BE3}" type="presOf" srcId="{3EC82515-3913-47B4-93FC-C6DECAE00D0B}" destId="{6F723151-CB7A-4DDD-B4C9-3675AAA4560D}" srcOrd="0" destOrd="0" presId="urn:microsoft.com/office/officeart/2005/8/layout/list1#2"/>
    <dgm:cxn modelId="{A4171DCC-7C31-4B13-866E-0BC759818577}" srcId="{3EC82515-3913-47B4-93FC-C6DECAE00D0B}" destId="{FB01EA21-C296-46C5-B2BF-858E16EF95EF}" srcOrd="0" destOrd="0" parTransId="{63644E46-1C3F-482D-A033-06AF69AD6DB0}" sibTransId="{95F34207-A9F2-4D56-BCD2-DF5F77CB59F1}"/>
    <dgm:cxn modelId="{750405DB-6266-1241-BC50-DEC75DCCE5D1}" type="presOf" srcId="{29D3999A-F0AE-4CA3-8109-34A415FE59DE}" destId="{F277F153-C68C-43C5-8065-8B55D6124918}" srcOrd="0" destOrd="0" presId="urn:microsoft.com/office/officeart/2005/8/layout/list1#2"/>
    <dgm:cxn modelId="{EF1538E7-830A-4693-A8C9-11C00EFD7650}" srcId="{29D3999A-F0AE-4CA3-8109-34A415FE59DE}" destId="{0DBEFEA9-5C0E-4756-978C-B8C932F9C162}" srcOrd="0" destOrd="0" parTransId="{290FD9B1-E4B3-4E04-9854-36485BEC6521}" sibTransId="{5E7FB58F-8CA1-4AC0-A184-419324FA87BC}"/>
    <dgm:cxn modelId="{14B849E8-9569-774D-9FB5-F34625D75072}" type="presOf" srcId="{0DBEFEA9-5C0E-4756-978C-B8C932F9C162}" destId="{CDD33E87-08C4-496D-89D2-C64323A15C11}" srcOrd="1" destOrd="0" presId="urn:microsoft.com/office/officeart/2005/8/layout/list1#2"/>
    <dgm:cxn modelId="{1845AEF1-CF39-9C4B-928E-94E64C903D7D}" type="presOf" srcId="{04E17E75-7EA9-DF45-B797-D36B177885CC}" destId="{C43C2EA7-8A0A-074B-902B-1267F3E0A466}" srcOrd="0" destOrd="0" presId="urn:microsoft.com/office/officeart/2005/8/layout/list1#2"/>
    <dgm:cxn modelId="{A33503BB-6D28-5242-82AB-3E86EC3336FA}" type="presParOf" srcId="{F277F153-C68C-43C5-8065-8B55D6124918}" destId="{ECE5BA87-3F7A-431F-B69D-986095571BA2}" srcOrd="0" destOrd="0" presId="urn:microsoft.com/office/officeart/2005/8/layout/list1#2"/>
    <dgm:cxn modelId="{BC0E606D-5D25-7A42-97C4-F1D3B6CA5D51}" type="presParOf" srcId="{ECE5BA87-3F7A-431F-B69D-986095571BA2}" destId="{D7AE3329-2D7F-4310-965C-98D326815AAC}" srcOrd="0" destOrd="0" presId="urn:microsoft.com/office/officeart/2005/8/layout/list1#2"/>
    <dgm:cxn modelId="{D587FAE2-46A4-E14A-A387-15AE7121A72D}" type="presParOf" srcId="{ECE5BA87-3F7A-431F-B69D-986095571BA2}" destId="{CDD33E87-08C4-496D-89D2-C64323A15C11}" srcOrd="1" destOrd="0" presId="urn:microsoft.com/office/officeart/2005/8/layout/list1#2"/>
    <dgm:cxn modelId="{18347AFF-2B37-574C-A060-6AE210D49742}" type="presParOf" srcId="{F277F153-C68C-43C5-8065-8B55D6124918}" destId="{007C6CBF-3443-466A-B7D3-E455E6DCE91A}" srcOrd="1" destOrd="0" presId="urn:microsoft.com/office/officeart/2005/8/layout/list1#2"/>
    <dgm:cxn modelId="{2785D72C-6526-474F-9AF3-3145E02833D7}" type="presParOf" srcId="{F277F153-C68C-43C5-8065-8B55D6124918}" destId="{F918539E-6A93-4895-AB4D-441903A7C40C}" srcOrd="2" destOrd="0" presId="urn:microsoft.com/office/officeart/2005/8/layout/list1#2"/>
    <dgm:cxn modelId="{56507F70-BB0B-AC4F-88F7-5BE4D08760A4}" type="presParOf" srcId="{F277F153-C68C-43C5-8065-8B55D6124918}" destId="{DB187049-73FD-4684-914A-8953AD8261FA}" srcOrd="3" destOrd="0" presId="urn:microsoft.com/office/officeart/2005/8/layout/list1#2"/>
    <dgm:cxn modelId="{E182CF6E-1A51-9B47-A47E-7E949B0A026E}" type="presParOf" srcId="{F277F153-C68C-43C5-8065-8B55D6124918}" destId="{3707D801-BE53-4614-88A0-83AD92A36BAC}" srcOrd="4" destOrd="0" presId="urn:microsoft.com/office/officeart/2005/8/layout/list1#2"/>
    <dgm:cxn modelId="{56660D2A-A5D2-4845-913F-32C59502BF81}" type="presParOf" srcId="{3707D801-BE53-4614-88A0-83AD92A36BAC}" destId="{6F723151-CB7A-4DDD-B4C9-3675AAA4560D}" srcOrd="0" destOrd="0" presId="urn:microsoft.com/office/officeart/2005/8/layout/list1#2"/>
    <dgm:cxn modelId="{0E263FF9-4851-474A-BCB1-46BB7993F5BD}" type="presParOf" srcId="{3707D801-BE53-4614-88A0-83AD92A36BAC}" destId="{23280A86-2CC6-4847-89DD-AF92961529D1}" srcOrd="1" destOrd="0" presId="urn:microsoft.com/office/officeart/2005/8/layout/list1#2"/>
    <dgm:cxn modelId="{81885FBB-CF4F-2742-9CDC-621E950278E6}" type="presParOf" srcId="{F277F153-C68C-43C5-8065-8B55D6124918}" destId="{42D49B8F-C858-42D3-9C14-E5AE1998A506}" srcOrd="5" destOrd="0" presId="urn:microsoft.com/office/officeart/2005/8/layout/list1#2"/>
    <dgm:cxn modelId="{8717BA3A-65CE-CD4B-B155-18A842DDE374}" type="presParOf" srcId="{F277F153-C68C-43C5-8065-8B55D6124918}" destId="{176F77BC-F895-4412-B6C2-3D34E7601110}" srcOrd="6" destOrd="0" presId="urn:microsoft.com/office/officeart/2005/8/layout/list1#2"/>
    <dgm:cxn modelId="{831F2668-86B6-6C41-BCC1-78F7D2DD4BFA}" type="presParOf" srcId="{F277F153-C68C-43C5-8065-8B55D6124918}" destId="{84E440B8-DBDC-45D3-B784-F6EF40C7AA30}" srcOrd="7" destOrd="0" presId="urn:microsoft.com/office/officeart/2005/8/layout/list1#2"/>
    <dgm:cxn modelId="{DB72D582-5710-754B-AEB9-0581C4721F43}" type="presParOf" srcId="{F277F153-C68C-43C5-8065-8B55D6124918}" destId="{C9721F1A-3266-4667-8459-53F232BA2707}" srcOrd="8" destOrd="0" presId="urn:microsoft.com/office/officeart/2005/8/layout/list1#2"/>
    <dgm:cxn modelId="{56DF258A-F3F1-CC4C-9D68-34B803129A5A}" type="presParOf" srcId="{C9721F1A-3266-4667-8459-53F232BA2707}" destId="{4CC1ACEC-1C61-4E8B-8E2F-2AE9E38BE962}" srcOrd="0" destOrd="0" presId="urn:microsoft.com/office/officeart/2005/8/layout/list1#2"/>
    <dgm:cxn modelId="{24CD97B5-F2AB-D34F-9ADA-A367CA8D80C4}" type="presParOf" srcId="{C9721F1A-3266-4667-8459-53F232BA2707}" destId="{29F5EB04-9028-4335-B77F-8FC088C47216}" srcOrd="1" destOrd="0" presId="urn:microsoft.com/office/officeart/2005/8/layout/list1#2"/>
    <dgm:cxn modelId="{98A48A9A-6E86-3846-AA25-D3464BED15CA}" type="presParOf" srcId="{F277F153-C68C-43C5-8065-8B55D6124918}" destId="{64244511-A0B3-4E89-BFA1-AA43DA632AF3}" srcOrd="9" destOrd="0" presId="urn:microsoft.com/office/officeart/2005/8/layout/list1#2"/>
    <dgm:cxn modelId="{ECD9317B-2CBC-A74B-AA5A-14F0E15E70BE}" type="presParOf" srcId="{F277F153-C68C-43C5-8065-8B55D6124918}" destId="{1266E570-FEE4-41AC-97A2-F04030A9BA6A}" srcOrd="10" destOrd="0" presId="urn:microsoft.com/office/officeart/2005/8/layout/list1#2"/>
    <dgm:cxn modelId="{1231599D-B1A9-E741-9098-7BE60016F373}" type="presParOf" srcId="{F277F153-C68C-43C5-8065-8B55D6124918}" destId="{B83F7AE9-82F6-FA48-8281-550AA589FCBF}" srcOrd="11" destOrd="0" presId="urn:microsoft.com/office/officeart/2005/8/layout/list1#2"/>
    <dgm:cxn modelId="{785CE31B-689D-8643-A4D4-DD0A158FA869}" type="presParOf" srcId="{F277F153-C68C-43C5-8065-8B55D6124918}" destId="{D224C6B7-B4BE-7F45-AECA-2FFB7BBC85C4}" srcOrd="12" destOrd="0" presId="urn:microsoft.com/office/officeart/2005/8/layout/list1#2"/>
    <dgm:cxn modelId="{378AF6BC-B4CA-6449-A33F-903386752621}" type="presParOf" srcId="{D224C6B7-B4BE-7F45-AECA-2FFB7BBC85C4}" destId="{D5E26A38-0733-2B40-A665-F67D94AE6B44}" srcOrd="0" destOrd="0" presId="urn:microsoft.com/office/officeart/2005/8/layout/list1#2"/>
    <dgm:cxn modelId="{828B6167-88D9-5B43-986A-D23925799C13}" type="presParOf" srcId="{D224C6B7-B4BE-7F45-AECA-2FFB7BBC85C4}" destId="{E1A974C2-D48D-5C40-98A0-AEF6B2B1CE11}" srcOrd="1" destOrd="0" presId="urn:microsoft.com/office/officeart/2005/8/layout/list1#2"/>
    <dgm:cxn modelId="{00A61F86-8D44-1347-9D09-3A8418F38DB2}" type="presParOf" srcId="{F277F153-C68C-43C5-8065-8B55D6124918}" destId="{79D4B1A7-87A1-F54C-BC19-F649475F0328}" srcOrd="13" destOrd="0" presId="urn:microsoft.com/office/officeart/2005/8/layout/list1#2"/>
    <dgm:cxn modelId="{2DE940CD-960A-0549-B47E-CA4004FD560F}" type="presParOf" srcId="{F277F153-C68C-43C5-8065-8B55D6124918}" destId="{C43C2EA7-8A0A-074B-902B-1267F3E0A466}" srcOrd="14" destOrd="0" presId="urn:microsoft.com/office/officeart/2005/8/layout/list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8539E-6A93-4895-AB4D-441903A7C40C}">
      <dsp:nvSpPr>
        <dsp:cNvPr id="0" name=""/>
        <dsp:cNvSpPr/>
      </dsp:nvSpPr>
      <dsp:spPr>
        <a:xfrm>
          <a:off x="0" y="238485"/>
          <a:ext cx="8338193" cy="1058400"/>
        </a:xfrm>
        <a:prstGeom prst="rect">
          <a:avLst/>
        </a:prstGeom>
        <a:noFill/>
        <a:ln w="25400" cap="flat" cmpd="sng" algn="ctr">
          <a:solidFill>
            <a:schemeClr val="accent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9470" tIns="249936" rIns="689470"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通过将学习模块与记忆模块相结合，类脑计算机可以优化长时记忆的表达和读取方式。</a:t>
          </a:r>
          <a:endParaRPr lang="zh-CN" altLang="en-US" sz="1900" kern="1200" dirty="0">
            <a:solidFill>
              <a:schemeClr val="tx1"/>
            </a:solidFill>
            <a:latin typeface="微软雅黑" panose="020B0503020204020204" pitchFamily="34" charset="-122"/>
            <a:ea typeface="微软雅黑" panose="020B0503020204020204" pitchFamily="34" charset="-122"/>
          </a:endParaRPr>
        </a:p>
      </dsp:txBody>
      <dsp:txXfrm>
        <a:off x="0" y="238485"/>
        <a:ext cx="8338193" cy="1058400"/>
      </dsp:txXfrm>
    </dsp:sp>
    <dsp:sp modelId="{CDD33E87-08C4-496D-89D2-C64323A15C11}">
      <dsp:nvSpPr>
        <dsp:cNvPr id="0" name=""/>
        <dsp:cNvSpPr/>
      </dsp:nvSpPr>
      <dsp:spPr>
        <a:xfrm>
          <a:off x="482368" y="50767"/>
          <a:ext cx="6218555" cy="354240"/>
        </a:xfrm>
        <a:prstGeom prst="roundRect">
          <a:avLst/>
        </a:prstGeom>
        <a:solidFill>
          <a:schemeClr val="tx2">
            <a:lumMod val="20000"/>
            <a:lumOff val="8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047" tIns="0" rIns="235047" bIns="0" numCol="1" spcCol="1270" anchor="ctr" anchorCtr="0">
          <a:noAutofit/>
        </a:bodyPr>
        <a:lstStyle/>
        <a:p>
          <a:pPr marL="0" lvl="0" indent="0" algn="l" defTabSz="1244600">
            <a:lnSpc>
              <a:spcPct val="90000"/>
            </a:lnSpc>
            <a:spcBef>
              <a:spcPct val="0"/>
            </a:spcBef>
            <a:spcAft>
              <a:spcPct val="35000"/>
            </a:spcAft>
            <a:buNone/>
          </a:pPr>
          <a:r>
            <a:rPr lang="zh-CN" altLang="en-US" sz="2800" b="1" kern="1200" dirty="0">
              <a:solidFill>
                <a:schemeClr val="tx1"/>
              </a:solidFill>
              <a:latin typeface="微软雅黑" panose="020B0503020204020204" pitchFamily="34" charset="-122"/>
              <a:ea typeface="微软雅黑" panose="020B0503020204020204" pitchFamily="34" charset="-122"/>
            </a:rPr>
            <a:t>具备高效记忆模型</a:t>
          </a:r>
        </a:p>
      </dsp:txBody>
      <dsp:txXfrm>
        <a:off x="499661" y="68060"/>
        <a:ext cx="6183969" cy="319654"/>
      </dsp:txXfrm>
    </dsp:sp>
    <dsp:sp modelId="{176F77BC-F895-4412-B6C2-3D34E7601110}">
      <dsp:nvSpPr>
        <dsp:cNvPr id="0" name=""/>
        <dsp:cNvSpPr/>
      </dsp:nvSpPr>
      <dsp:spPr>
        <a:xfrm>
          <a:off x="0" y="1538805"/>
          <a:ext cx="8883650" cy="1058400"/>
        </a:xfrm>
        <a:prstGeom prst="rect">
          <a:avLst/>
        </a:prstGeom>
        <a:noFill/>
        <a:ln w="25400" cap="flat" cmpd="sng" algn="ctr">
          <a:solidFill>
            <a:schemeClr val="accent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9470" tIns="249936" rIns="689470"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大脑中各种专门化结构以及多突触可塑性有助于多学习规则配合，在面临多种计算问题和跨越多个时间框架时可提高学习效率。</a:t>
          </a:r>
          <a:endParaRPr lang="zh-CN" altLang="en-US" sz="1900" kern="1200" dirty="0">
            <a:latin typeface="微软雅黑" panose="020B0503020204020204" pitchFamily="34" charset="-122"/>
            <a:ea typeface="微软雅黑" panose="020B0503020204020204" pitchFamily="34" charset="-122"/>
          </a:endParaRPr>
        </a:p>
      </dsp:txBody>
      <dsp:txXfrm>
        <a:off x="0" y="1538805"/>
        <a:ext cx="8883650" cy="1058400"/>
      </dsp:txXfrm>
    </dsp:sp>
    <dsp:sp modelId="{23280A86-2CC6-4847-89DD-AF92961529D1}">
      <dsp:nvSpPr>
        <dsp:cNvPr id="0" name=""/>
        <dsp:cNvSpPr/>
      </dsp:nvSpPr>
      <dsp:spPr>
        <a:xfrm>
          <a:off x="444182" y="1361685"/>
          <a:ext cx="8088785" cy="354240"/>
        </a:xfrm>
        <a:prstGeom prst="roundRect">
          <a:avLst/>
        </a:prstGeom>
        <a:solidFill>
          <a:schemeClr val="tx2">
            <a:lumMod val="20000"/>
            <a:lumOff val="8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047" tIns="0" rIns="235047" bIns="0" numCol="1" spcCol="1270" anchor="ctr" anchorCtr="0">
          <a:noAutofit/>
        </a:bodyPr>
        <a:lstStyle/>
        <a:p>
          <a:pPr marL="0" lvl="0" indent="0" algn="l" defTabSz="1244600">
            <a:lnSpc>
              <a:spcPct val="90000"/>
            </a:lnSpc>
            <a:spcBef>
              <a:spcPct val="0"/>
            </a:spcBef>
            <a:spcAft>
              <a:spcPct val="35000"/>
            </a:spcAft>
            <a:buNone/>
          </a:pPr>
          <a:r>
            <a:rPr lang="zh-CN" altLang="en-US" sz="28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实现多脑区协同的端到端通用智能计算</a:t>
          </a:r>
        </a:p>
      </dsp:txBody>
      <dsp:txXfrm>
        <a:off x="461475" y="1378978"/>
        <a:ext cx="8054199" cy="319654"/>
      </dsp:txXfrm>
    </dsp:sp>
    <dsp:sp modelId="{1266E570-FEE4-41AC-97A2-F04030A9BA6A}">
      <dsp:nvSpPr>
        <dsp:cNvPr id="0" name=""/>
        <dsp:cNvSpPr/>
      </dsp:nvSpPr>
      <dsp:spPr>
        <a:xfrm>
          <a:off x="0" y="2839125"/>
          <a:ext cx="8883650" cy="1096200"/>
        </a:xfrm>
        <a:prstGeom prst="rect">
          <a:avLst/>
        </a:prstGeom>
        <a:noFill/>
        <a:ln w="25400" cap="flat" cmpd="sng" algn="ctr">
          <a:solidFill>
            <a:schemeClr val="accent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9470" tIns="249936" rIns="68947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类脑计算机具有高容错性，可以应用低精度（如二值化权值）突触来进行推理。</a:t>
          </a:r>
          <a:endPar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0" y="2839125"/>
        <a:ext cx="8883650" cy="1096200"/>
      </dsp:txXfrm>
    </dsp:sp>
    <dsp:sp modelId="{29F5EB04-9028-4335-B77F-8FC088C47216}">
      <dsp:nvSpPr>
        <dsp:cNvPr id="0" name=""/>
        <dsp:cNvSpPr/>
      </dsp:nvSpPr>
      <dsp:spPr>
        <a:xfrm>
          <a:off x="444182" y="2662005"/>
          <a:ext cx="6218555" cy="354240"/>
        </a:xfrm>
        <a:prstGeom prst="roundRect">
          <a:avLst/>
        </a:prstGeom>
        <a:solidFill>
          <a:schemeClr val="tx2">
            <a:lumMod val="20000"/>
            <a:lumOff val="8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047" tIns="0" rIns="235047" bIns="0" numCol="1" spcCol="1270" anchor="ctr" anchorCtr="0">
          <a:noAutofit/>
        </a:bodyPr>
        <a:lstStyle/>
        <a:p>
          <a:pPr marL="0" lvl="0" indent="0" algn="l" defTabSz="1244600">
            <a:lnSpc>
              <a:spcPct val="90000"/>
            </a:lnSpc>
            <a:spcBef>
              <a:spcPct val="0"/>
            </a:spcBef>
            <a:spcAft>
              <a:spcPct val="35000"/>
            </a:spcAft>
            <a:buNone/>
          </a:pPr>
          <a:r>
            <a:rPr lang="zh-CN" altLang="en-US" sz="28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支持低精度计算</a:t>
          </a:r>
        </a:p>
      </dsp:txBody>
      <dsp:txXfrm>
        <a:off x="461475" y="2679298"/>
        <a:ext cx="6183969" cy="319654"/>
      </dsp:txXfrm>
    </dsp:sp>
    <dsp:sp modelId="{C43C2EA7-8A0A-074B-902B-1267F3E0A466}">
      <dsp:nvSpPr>
        <dsp:cNvPr id="0" name=""/>
        <dsp:cNvSpPr/>
      </dsp:nvSpPr>
      <dsp:spPr>
        <a:xfrm>
          <a:off x="0" y="4177246"/>
          <a:ext cx="8883650" cy="1398600"/>
        </a:xfrm>
        <a:prstGeom prst="rect">
          <a:avLst/>
        </a:prstGeom>
        <a:noFill/>
        <a:ln w="25400" cap="flat" cmpd="sng" algn="ctr">
          <a:solidFill>
            <a:schemeClr val="accent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9470" tIns="249936" rIns="68947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通过实现对于历史经验的高效利用，类脑计算可完成小样本条件下的高效、鲁棒学习，同时通过加快脑区模型各区间信息流动效率，实现更快速的学习。</a:t>
          </a:r>
          <a:endParaRPr lang="zh-CN" altLang="en-US" sz="20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0" y="4177246"/>
        <a:ext cx="8883650" cy="1398600"/>
      </dsp:txXfrm>
    </dsp:sp>
    <dsp:sp modelId="{E1A974C2-D48D-5C40-98A0-AEF6B2B1CE11}">
      <dsp:nvSpPr>
        <dsp:cNvPr id="0" name=""/>
        <dsp:cNvSpPr/>
      </dsp:nvSpPr>
      <dsp:spPr>
        <a:xfrm>
          <a:off x="444182" y="4000126"/>
          <a:ext cx="7465375" cy="354240"/>
        </a:xfrm>
        <a:prstGeom prst="roundRect">
          <a:avLst/>
        </a:prstGeom>
        <a:solidFill>
          <a:schemeClr val="tx2">
            <a:lumMod val="20000"/>
            <a:lumOff val="8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047" tIns="0" rIns="235047" bIns="0" numCol="1" spcCol="1270" anchor="ctr" anchorCtr="0">
          <a:noAutofit/>
        </a:bodyPr>
        <a:lstStyle/>
        <a:p>
          <a:pPr marL="0" lvl="0" indent="0" algn="l" defTabSz="1244600">
            <a:lnSpc>
              <a:spcPct val="90000"/>
            </a:lnSpc>
            <a:spcBef>
              <a:spcPct val="0"/>
            </a:spcBef>
            <a:spcAft>
              <a:spcPct val="35000"/>
            </a:spcAft>
            <a:buNone/>
          </a:pPr>
          <a:r>
            <a:rPr lang="zh-CN" altLang="en-US" sz="28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基于元突触可塑性的小样本、多任务学习</a:t>
          </a:r>
        </a:p>
      </dsp:txBody>
      <dsp:txXfrm>
        <a:off x="461475" y="4017419"/>
        <a:ext cx="7430789"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image" Target="../media/image10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9013F-8992-4172-9521-CB641C92F836}" type="datetimeFigureOut">
              <a:rPr lang="zh-CN" altLang="en-US" smtClean="0"/>
              <a:t>2019-06-13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3FF32-708D-44A8-B37E-8BDFE68727DD}" type="slidenum">
              <a:rPr lang="zh-CN" altLang="en-US" smtClean="0"/>
              <a:t>‹#›</a:t>
            </a:fld>
            <a:endParaRPr lang="zh-CN" altLang="en-US"/>
          </a:p>
        </p:txBody>
      </p:sp>
    </p:spTree>
    <p:extLst>
      <p:ext uri="{BB962C8B-B14F-4D97-AF65-F5344CB8AC3E}">
        <p14:creationId xmlns:p14="http://schemas.microsoft.com/office/powerpoint/2010/main" val="8556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u="none" kern="1200" dirty="0">
                <a:solidFill>
                  <a:schemeClr val="tx1"/>
                </a:solidFill>
                <a:effectLst/>
                <a:latin typeface="+mn-lt"/>
                <a:ea typeface="+mn-ea"/>
                <a:cs typeface="+mn-cs"/>
              </a:rPr>
              <a:t>小样本学习的核心问题是如何在学习样本数少得情况下，依然能学习到最优分布从而达到最好得学习性能。</a:t>
            </a:r>
            <a:endParaRPr lang="en-US" altLang="zh-CN" sz="1200" u="non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u="none" kern="1200" dirty="0">
                <a:solidFill>
                  <a:schemeClr val="tx1"/>
                </a:solidFill>
                <a:effectLst/>
                <a:latin typeface="+mn-lt"/>
                <a:ea typeface="+mn-ea"/>
                <a:cs typeface="+mn-cs"/>
              </a:rPr>
              <a:t>脉冲驱动的突触可塑性（例如短时程可塑性</a:t>
            </a:r>
            <a:r>
              <a:rPr lang="en-US" altLang="zh-CN" sz="1200" u="none" kern="1200" dirty="0">
                <a:solidFill>
                  <a:schemeClr val="tx1"/>
                </a:solidFill>
                <a:effectLst/>
                <a:latin typeface="+mn-lt"/>
                <a:ea typeface="+mn-ea"/>
                <a:cs typeface="+mn-cs"/>
              </a:rPr>
              <a:t>Short Term Plasticity</a:t>
            </a:r>
            <a:r>
              <a:rPr lang="zh-CN" altLang="zh-CN" sz="1200" u="none" kern="1200" dirty="0">
                <a:solidFill>
                  <a:schemeClr val="tx1"/>
                </a:solidFill>
                <a:effectLst/>
                <a:latin typeface="+mn-lt"/>
                <a:ea typeface="+mn-ea"/>
                <a:cs typeface="+mn-cs"/>
              </a:rPr>
              <a:t>）学习规则能够驱动神经元在高维数据空间里更加平衡的学习和调整权值，</a:t>
            </a:r>
            <a:endParaRPr lang="en-US" altLang="zh-CN" sz="1200" u="non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u="none" kern="1200" dirty="0">
                <a:solidFill>
                  <a:schemeClr val="tx1"/>
                </a:solidFill>
                <a:effectLst/>
                <a:latin typeface="+mn-lt"/>
                <a:ea typeface="+mn-ea"/>
                <a:cs typeface="+mn-cs"/>
              </a:rPr>
              <a:t>其局部学习机制能动态调整代价函数的能量分布从而学习全局最优．</a:t>
            </a:r>
            <a:endParaRPr lang="en-US" altLang="zh-CN" sz="1200" u="non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u="none" kern="1200" dirty="0">
                <a:solidFill>
                  <a:schemeClr val="tx1"/>
                </a:solidFill>
                <a:effectLst/>
                <a:latin typeface="+mn-lt"/>
                <a:ea typeface="+mn-ea"/>
                <a:cs typeface="+mn-cs"/>
              </a:rPr>
              <a:t>而现有得深度学习算法依赖误差反传这一全局学习规则来逐层调整权值，使得神经元不具备全局寻优的能力，</a:t>
            </a:r>
            <a:endParaRPr lang="en-US" altLang="zh-CN" sz="1200" u="non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u="none" kern="1200" dirty="0">
                <a:solidFill>
                  <a:schemeClr val="tx1"/>
                </a:solidFill>
                <a:effectLst/>
                <a:latin typeface="+mn-lt"/>
                <a:ea typeface="+mn-ea"/>
                <a:cs typeface="+mn-cs"/>
              </a:rPr>
              <a:t>这使得脉冲神经网络相对于采用梯度下降全局学习规则的传统神经网络模型，在小样本学习上更具优势。</a:t>
            </a:r>
          </a:p>
        </p:txBody>
      </p:sp>
      <p:sp>
        <p:nvSpPr>
          <p:cNvPr id="4" name="灯片编号占位符 3"/>
          <p:cNvSpPr>
            <a:spLocks noGrp="1"/>
          </p:cNvSpPr>
          <p:nvPr>
            <p:ph type="sldNum" sz="quarter" idx="5"/>
          </p:nvPr>
        </p:nvSpPr>
        <p:spPr/>
        <p:txBody>
          <a:bodyPr/>
          <a:lstStyle/>
          <a:p>
            <a:fld id="{2003FF32-708D-44A8-B37E-8BDFE68727DD}" type="slidenum">
              <a:rPr lang="zh-CN" altLang="en-US" smtClean="0"/>
              <a:t>12</a:t>
            </a:fld>
            <a:endParaRPr lang="zh-CN" altLang="en-US"/>
          </a:p>
        </p:txBody>
      </p:sp>
    </p:spTree>
    <p:extLst>
      <p:ext uri="{BB962C8B-B14F-4D97-AF65-F5344CB8AC3E}">
        <p14:creationId xmlns:p14="http://schemas.microsoft.com/office/powerpoint/2010/main" val="847279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kern="1200" dirty="0">
                <a:solidFill>
                  <a:schemeClr val="tx1"/>
                </a:solidFill>
                <a:effectLst/>
                <a:latin typeface="+mn-lt"/>
                <a:ea typeface="+mn-ea"/>
                <a:cs typeface="+mn-cs"/>
              </a:rPr>
              <a:t>研究基于事件驱动的计算方法，区别于传统的基于时间步的计算方式，只有当</a:t>
            </a:r>
            <a:r>
              <a:rPr lang="en-US" altLang="zh-CN" sz="1200" kern="1200" dirty="0">
                <a:solidFill>
                  <a:schemeClr val="tx1"/>
                </a:solidFill>
                <a:effectLst/>
                <a:latin typeface="+mn-lt"/>
                <a:ea typeface="+mn-ea"/>
                <a:cs typeface="+mn-cs"/>
              </a:rPr>
              <a:t>AER</a:t>
            </a:r>
            <a:r>
              <a:rPr lang="zh-CN" altLang="en-US" sz="1200" kern="1200" dirty="0">
                <a:solidFill>
                  <a:schemeClr val="tx1"/>
                </a:solidFill>
                <a:effectLst/>
                <a:latin typeface="+mn-lt"/>
                <a:ea typeface="+mn-ea"/>
                <a:cs typeface="+mn-cs"/>
              </a:rPr>
              <a:t>事件到达时，</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才进行神经元膜电位的更新，这种计算方式可以大大减少神经网络的计算量。</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基于此，我们将采用基于事件包的方法对采集事件信息进行特征提取和表达等预处理操作。</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现有的</a:t>
            </a:r>
            <a:r>
              <a:rPr lang="en-US" altLang="zh-CN" sz="1200" kern="1200" dirty="0">
                <a:solidFill>
                  <a:schemeClr val="tx1"/>
                </a:solidFill>
                <a:effectLst/>
                <a:latin typeface="+mn-lt"/>
                <a:ea typeface="+mn-ea"/>
                <a:cs typeface="+mn-cs"/>
              </a:rPr>
              <a:t>STDP</a:t>
            </a:r>
            <a:r>
              <a:rPr lang="zh-CN" altLang="en-US" sz="1200" kern="1200" dirty="0">
                <a:solidFill>
                  <a:schemeClr val="tx1"/>
                </a:solidFill>
                <a:effectLst/>
                <a:latin typeface="+mn-lt"/>
                <a:ea typeface="+mn-ea"/>
                <a:cs typeface="+mn-cs"/>
              </a:rPr>
              <a:t>在线学习算法，更新突触权重时，需要突触前后脉冲发放时间，并不满足局部性原理，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因此我们拟开发基于局部性原理的学习算法，去减少硬件开销，</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同时，尽量减少学习变量和大范围时间尺度上时间相关性的依赖。</a:t>
            </a:r>
            <a:endParaRPr lang="zh-CN" altLang="en-US" dirty="0"/>
          </a:p>
          <a:p>
            <a:endParaRPr lang="zh-CN" altLang="en-US" dirty="0"/>
          </a:p>
        </p:txBody>
      </p:sp>
    </p:spTree>
    <p:extLst>
      <p:ext uri="{BB962C8B-B14F-4D97-AF65-F5344CB8AC3E}">
        <p14:creationId xmlns:p14="http://schemas.microsoft.com/office/powerpoint/2010/main" val="28011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总体思路：从传统操作系统中借鉴资源管理、调度的思想，并结合脉冲神经网络自身的特点进行改造，使得计算芯片的资源得到充分利用，同时为使用者提供屏蔽底层实现，提供一致、易用的编程接口。</a:t>
            </a:r>
          </a:p>
          <a:p>
            <a:r>
              <a:rPr lang="zh-CN" altLang="zh-CN" sz="1200" kern="1200" dirty="0">
                <a:solidFill>
                  <a:schemeClr val="tx1"/>
                </a:solidFill>
                <a:effectLst/>
                <a:latin typeface="+mn-lt"/>
                <a:ea typeface="+mn-ea"/>
                <a:cs typeface="+mn-cs"/>
              </a:rPr>
              <a:t>面向类脑计算的任务调度：类脑计算任务，大致分为计算任务（实时任务）和训练任务（非实时任务）这两类，针对两类任务设置不同优先级，并改造时间片轮转法（</a:t>
            </a:r>
            <a:r>
              <a:rPr lang="en-US" altLang="zh-CN" sz="1200" kern="1200" dirty="0">
                <a:solidFill>
                  <a:schemeClr val="tx1"/>
                </a:solidFill>
                <a:effectLst/>
                <a:latin typeface="+mn-lt"/>
                <a:ea typeface="+mn-ea"/>
                <a:cs typeface="+mn-cs"/>
              </a:rPr>
              <a:t>RR</a:t>
            </a:r>
            <a:r>
              <a:rPr lang="zh-CN" altLang="zh-CN" sz="1200" kern="1200" dirty="0">
                <a:solidFill>
                  <a:schemeClr val="tx1"/>
                </a:solidFill>
                <a:effectLst/>
                <a:latin typeface="+mn-lt"/>
                <a:ea typeface="+mn-ea"/>
                <a:cs typeface="+mn-cs"/>
              </a:rPr>
              <a:t>），先来先服务算法（</a:t>
            </a:r>
            <a:r>
              <a:rPr lang="en-US" altLang="zh-CN" sz="1200" kern="1200" dirty="0">
                <a:solidFill>
                  <a:schemeClr val="tx1"/>
                </a:solidFill>
                <a:effectLst/>
                <a:latin typeface="+mn-lt"/>
                <a:ea typeface="+mn-ea"/>
                <a:cs typeface="+mn-cs"/>
              </a:rPr>
              <a:t>FIFO</a:t>
            </a:r>
            <a:r>
              <a:rPr lang="zh-CN" altLang="zh-CN" sz="1200" kern="1200" dirty="0">
                <a:solidFill>
                  <a:schemeClr val="tx1"/>
                </a:solidFill>
                <a:effectLst/>
                <a:latin typeface="+mn-lt"/>
                <a:ea typeface="+mn-ea"/>
                <a:cs typeface="+mn-cs"/>
              </a:rPr>
              <a:t>），速率单调算法（</a:t>
            </a:r>
            <a:r>
              <a:rPr lang="en-US" altLang="zh-CN" sz="1200" kern="1200" dirty="0">
                <a:solidFill>
                  <a:schemeClr val="tx1"/>
                </a:solidFill>
                <a:effectLst/>
                <a:latin typeface="+mn-lt"/>
                <a:ea typeface="+mn-ea"/>
                <a:cs typeface="+mn-cs"/>
              </a:rPr>
              <a:t>RMS</a:t>
            </a:r>
            <a:r>
              <a:rPr lang="zh-CN" altLang="zh-CN" sz="1200" kern="1200" dirty="0">
                <a:solidFill>
                  <a:schemeClr val="tx1"/>
                </a:solidFill>
                <a:effectLst/>
                <a:latin typeface="+mn-lt"/>
                <a:ea typeface="+mn-ea"/>
                <a:cs typeface="+mn-cs"/>
              </a:rPr>
              <a:t>）和最早截止时间优先算法（</a:t>
            </a:r>
            <a:r>
              <a:rPr lang="en-US" altLang="zh-CN" sz="1200" kern="1200" dirty="0">
                <a:solidFill>
                  <a:schemeClr val="tx1"/>
                </a:solidFill>
                <a:effectLst/>
                <a:latin typeface="+mn-lt"/>
                <a:ea typeface="+mn-ea"/>
                <a:cs typeface="+mn-cs"/>
              </a:rPr>
              <a:t>EDF</a:t>
            </a:r>
            <a:r>
              <a:rPr lang="zh-CN" altLang="zh-CN" sz="1200" kern="1200" dirty="0">
                <a:solidFill>
                  <a:schemeClr val="tx1"/>
                </a:solidFill>
                <a:effectLst/>
                <a:latin typeface="+mn-lt"/>
                <a:ea typeface="+mn-ea"/>
                <a:cs typeface="+mn-cs"/>
              </a:rPr>
              <a:t>）等实时和分时调度策略，在保证任务间公平性的前提下，满足各任务的计算资源需求，实现在实时和分时任务混合负载场景下对类脑芯片计算资源的高效管理。</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面向类脑计算的资源管理：对于单个芯片的资源管理，主要目标是提出合理的划分方法将神经元合理地划分到计算核心上运行。为了能使脉冲神经网络在类脑计算芯片上运行，乃至高效运行，需要合理地将脉冲神经网络中的神经元映射到芯片的计算核心。考虑到脉冲神经网络自身的特点，划分的主要目标在于降低输入映射分配的数量。下图展示了两种将脉冲神经网络划分到计算核心的方式，（</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）是给出的一个脉冲神经网络结构，（</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）是两种对脉冲神经网络的划分方法，（</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）把（</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）中的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神经元划分到一个核心</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，而（</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）将其划分到核心</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，导致神经元</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与后续相连神经元的连接被拆成两部分，从而造成不必要的输入映射分配。</a:t>
            </a:r>
          </a:p>
        </p:txBody>
      </p:sp>
      <p:sp>
        <p:nvSpPr>
          <p:cNvPr id="4" name="灯片编号占位符 3"/>
          <p:cNvSpPr>
            <a:spLocks noGrp="1"/>
          </p:cNvSpPr>
          <p:nvPr>
            <p:ph type="sldNum" sz="quarter" idx="5"/>
          </p:nvPr>
        </p:nvSpPr>
        <p:spPr/>
        <p:txBody>
          <a:bodyPr/>
          <a:lstStyle/>
          <a:p>
            <a:fld id="{2003FF32-708D-44A8-B37E-8BDFE68727DD}" type="slidenum">
              <a:rPr lang="zh-CN" altLang="en-US" smtClean="0"/>
              <a:t>65</a:t>
            </a:fld>
            <a:endParaRPr lang="zh-CN" altLang="en-US"/>
          </a:p>
        </p:txBody>
      </p:sp>
    </p:spTree>
    <p:extLst>
      <p:ext uri="{BB962C8B-B14F-4D97-AF65-F5344CB8AC3E}">
        <p14:creationId xmlns:p14="http://schemas.microsoft.com/office/powerpoint/2010/main" val="1600015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存算一体芯片的研究内容分为三个部分：首先是新型存储与存算器件的研究，通过厘清器件的物理机制，开发用于高密度集成的选通管技术，实现高性能的存算器件和选通管；在器件研究的基础上，开展分布式存储和存内计算的研究工作，探索分布式存储集成技术与内外存融合机制，研制高密度分布式存储芯片实现存内计算的功能；与此同时，基于存算一体器件，研究</a:t>
            </a:r>
            <a:r>
              <a:rPr lang="zh-CN" altLang="en-US" b="0" dirty="0">
                <a:solidFill>
                  <a:srgbClr val="080808"/>
                </a:solidFill>
                <a:latin typeface="黑体" panose="02010609060101010101" pitchFamily="49" charset="-122"/>
                <a:ea typeface="黑体" panose="02010609060101010101" pitchFamily="49" charset="-122"/>
              </a:rPr>
              <a:t>大规模存算一体电路与体系结构，设计可扩展、可重构的高能效存算一体芯片，实现存算一体系统，满足大数据、人工智能等新兴应用的计算需求。</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080808"/>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003FF32-708D-44A8-B37E-8BDFE68727DD}" type="slidenum">
              <a:rPr lang="zh-CN" altLang="en-US" smtClean="0"/>
              <a:pPr/>
              <a:t>70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任务一研究器件的物理机制与动态表征方法，发展新型器件的物理建模与性能调控技术。</a:t>
            </a:r>
          </a:p>
          <a:p>
            <a:endParaRPr lang="zh-CN" altLang="en-US" dirty="0"/>
          </a:p>
        </p:txBody>
      </p:sp>
      <p:sp>
        <p:nvSpPr>
          <p:cNvPr id="4" name="灯片编号占位符 3"/>
          <p:cNvSpPr>
            <a:spLocks noGrp="1"/>
          </p:cNvSpPr>
          <p:nvPr>
            <p:ph type="sldNum" sz="quarter" idx="10"/>
          </p:nvPr>
        </p:nvSpPr>
        <p:spPr/>
        <p:txBody>
          <a:bodyPr/>
          <a:lstStyle/>
          <a:p>
            <a:fld id="{2003FF32-708D-44A8-B37E-8BDFE68727DD}" type="slidenum">
              <a:rPr lang="zh-CN" altLang="en-US" smtClean="0"/>
              <a:pPr/>
              <a:t>71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任务二开展新型高密度分布式存储技术的研究，开发高密度新型存储集成技术，发展基于新型存储器的内外存融合方案。</a:t>
            </a:r>
          </a:p>
        </p:txBody>
      </p:sp>
      <p:sp>
        <p:nvSpPr>
          <p:cNvPr id="4" name="灯片编号占位符 3"/>
          <p:cNvSpPr>
            <a:spLocks noGrp="1"/>
          </p:cNvSpPr>
          <p:nvPr>
            <p:ph type="sldNum" sz="quarter" idx="10"/>
          </p:nvPr>
        </p:nvSpPr>
        <p:spPr/>
        <p:txBody>
          <a:bodyPr/>
          <a:lstStyle/>
          <a:p>
            <a:fld id="{2003FF32-708D-44A8-B37E-8BDFE68727DD}" type="slidenum">
              <a:rPr lang="zh-CN" altLang="en-US" smtClean="0"/>
              <a:pPr/>
              <a:t>72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任务三重点开展新原理存储器的存算一体功能研究，通过器件、电路、架构的协同设计，实现高能效的存算一体计算原型芯片。</a:t>
            </a:r>
          </a:p>
        </p:txBody>
      </p:sp>
      <p:sp>
        <p:nvSpPr>
          <p:cNvPr id="4" name="灯片编号占位符 3"/>
          <p:cNvSpPr>
            <a:spLocks noGrp="1"/>
          </p:cNvSpPr>
          <p:nvPr>
            <p:ph type="sldNum" sz="quarter" idx="10"/>
          </p:nvPr>
        </p:nvSpPr>
        <p:spPr/>
        <p:txBody>
          <a:bodyPr/>
          <a:lstStyle/>
          <a:p>
            <a:fld id="{2003FF32-708D-44A8-B37E-8BDFE68727DD}" type="slidenum">
              <a:rPr lang="zh-CN" altLang="en-US" smtClean="0"/>
              <a:pPr/>
              <a:t>73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优化神经元算法模型，抽象不同脉冲神经元模型的参数，构建功能灵活可配的神经元硬件模型架构</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拟采用层次化功耗管理机制，从系统层、芯片层、神经元簇层以及神经元层多个层次对功耗进行管理</a:t>
            </a:r>
            <a:r>
              <a:rPr lang="zh-CN" altLang="en-US" sz="1200" kern="1200" dirty="0">
                <a:solidFill>
                  <a:schemeClr val="tx1"/>
                </a:solidFill>
                <a:effectLst/>
                <a:latin typeface="+mn-lt"/>
                <a:ea typeface="+mn-ea"/>
                <a:cs typeface="+mn-cs"/>
              </a:rPr>
              <a:t>，实现超低功耗。</a:t>
            </a:r>
            <a:endParaRPr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pPr/>
              <a:t>75</a:t>
            </a:fld>
            <a:endParaRPr lang="zh-CN" altLang="en-US"/>
          </a:p>
        </p:txBody>
      </p:sp>
    </p:spTree>
    <p:extLst>
      <p:ext uri="{BB962C8B-B14F-4D97-AF65-F5344CB8AC3E}">
        <p14:creationId xmlns:p14="http://schemas.microsoft.com/office/powerpoint/2010/main" val="3949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将采用两级索引机制，在源神经元簇中构建每个神经元与目标簇之间的映射关系，而在目标神经元簇中建立源神经元与实际神经元间的连接映射，从而有效减少信息在片上网络</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NoC</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中的传输。</a:t>
            </a:r>
            <a:endParaRPr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pPr/>
              <a:t>76</a:t>
            </a:fld>
            <a:endParaRPr lang="zh-CN" altLang="en-US"/>
          </a:p>
        </p:txBody>
      </p:sp>
    </p:spTree>
    <p:extLst>
      <p:ext uri="{BB962C8B-B14F-4D97-AF65-F5344CB8AC3E}">
        <p14:creationId xmlns:p14="http://schemas.microsoft.com/office/powerpoint/2010/main" val="1926076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采用全局异步和局部同步的层次化架构，通过动态原点和相对地址技术</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保证神经网络规模的高扩展性</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pPr/>
              <a:t>77</a:t>
            </a:fld>
            <a:endParaRPr lang="zh-CN" altLang="en-US"/>
          </a:p>
        </p:txBody>
      </p:sp>
    </p:spTree>
    <p:extLst>
      <p:ext uri="{BB962C8B-B14F-4D97-AF65-F5344CB8AC3E}">
        <p14:creationId xmlns:p14="http://schemas.microsoft.com/office/powerpoint/2010/main" val="476174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用参数化的脉冲序列滤波方式对脉冲序列进行压缩，并采用微码方式实现不同的学习算法。</a:t>
            </a:r>
            <a:r>
              <a:rPr lang="zh-CN" altLang="en-US" sz="1200" kern="1200" dirty="0">
                <a:solidFill>
                  <a:schemeClr val="tx1"/>
                </a:solidFill>
                <a:effectLst/>
                <a:latin typeface="+mn-lt"/>
                <a:ea typeface="+mn-ea"/>
                <a:cs typeface="+mn-cs"/>
              </a:rPr>
              <a:t>拟采用</a:t>
            </a:r>
            <a:r>
              <a:rPr lang="zh-CN" altLang="zh-CN" sz="1200" kern="1200" dirty="0">
                <a:solidFill>
                  <a:schemeClr val="tx1"/>
                </a:solidFill>
                <a:effectLst/>
                <a:latin typeface="+mn-lt"/>
                <a:ea typeface="+mn-ea"/>
                <a:cs typeface="+mn-cs"/>
              </a:rPr>
              <a:t>阶梯</a:t>
            </a:r>
            <a:r>
              <a:rPr lang="en-US" altLang="zh-CN" sz="1200" kern="1200" dirty="0">
                <a:solidFill>
                  <a:schemeClr val="tx1"/>
                </a:solidFill>
                <a:effectLst/>
                <a:latin typeface="+mn-lt"/>
                <a:ea typeface="+mn-ea"/>
                <a:cs typeface="+mn-cs"/>
              </a:rPr>
              <a:t>STDP</a:t>
            </a:r>
            <a:r>
              <a:rPr lang="zh-CN" altLang="zh-CN" sz="1200" kern="1200" dirty="0">
                <a:solidFill>
                  <a:schemeClr val="tx1"/>
                </a:solidFill>
                <a:effectLst/>
                <a:latin typeface="+mn-lt"/>
                <a:ea typeface="+mn-ea"/>
                <a:cs typeface="+mn-cs"/>
              </a:rPr>
              <a:t>算法</a:t>
            </a:r>
            <a:r>
              <a:rPr lang="zh-CN" altLang="en-US" sz="1200" kern="1200" dirty="0">
                <a:solidFill>
                  <a:schemeClr val="tx1"/>
                </a:solidFill>
                <a:effectLst/>
                <a:latin typeface="+mn-lt"/>
                <a:ea typeface="+mn-ea"/>
                <a:cs typeface="+mn-cs"/>
              </a:rPr>
              <a:t>，其</a:t>
            </a:r>
            <a:r>
              <a:rPr lang="zh-CN" altLang="zh-CN" sz="1200" kern="1200" dirty="0">
                <a:solidFill>
                  <a:schemeClr val="tx1"/>
                </a:solidFill>
                <a:effectLst/>
                <a:latin typeface="+mn-lt"/>
                <a:ea typeface="+mn-ea"/>
                <a:cs typeface="+mn-cs"/>
              </a:rPr>
              <a:t>能耗将为传统的</a:t>
            </a:r>
            <a:r>
              <a:rPr lang="en-US" altLang="zh-CN" sz="1200" kern="1200" dirty="0">
                <a:solidFill>
                  <a:schemeClr val="tx1"/>
                </a:solidFill>
                <a:effectLst/>
                <a:latin typeface="+mn-lt"/>
                <a:ea typeface="+mn-ea"/>
                <a:cs typeface="+mn-cs"/>
              </a:rPr>
              <a:t>STDP</a:t>
            </a:r>
            <a:r>
              <a:rPr lang="zh-CN" altLang="zh-CN" sz="1200" kern="1200" dirty="0">
                <a:solidFill>
                  <a:schemeClr val="tx1"/>
                </a:solidFill>
                <a:effectLst/>
                <a:latin typeface="+mn-lt"/>
                <a:ea typeface="+mn-ea"/>
                <a:cs typeface="+mn-cs"/>
              </a:rPr>
              <a:t>算法的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以下。</a:t>
            </a:r>
            <a:endParaRPr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pPr/>
              <a:t>78</a:t>
            </a:fld>
            <a:endParaRPr lang="zh-CN" altLang="en-US"/>
          </a:p>
        </p:txBody>
      </p:sp>
    </p:spTree>
    <p:extLst>
      <p:ext uri="{BB962C8B-B14F-4D97-AF65-F5344CB8AC3E}">
        <p14:creationId xmlns:p14="http://schemas.microsoft.com/office/powerpoint/2010/main" val="2702455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开源开放瓶体</a:t>
            </a:r>
          </a:p>
        </p:txBody>
      </p:sp>
      <p:sp>
        <p:nvSpPr>
          <p:cNvPr id="4" name="灯片编号占位符 3"/>
          <p:cNvSpPr>
            <a:spLocks noGrp="1"/>
          </p:cNvSpPr>
          <p:nvPr>
            <p:ph type="sldNum" sz="quarter" idx="5"/>
          </p:nvPr>
        </p:nvSpPr>
        <p:spPr/>
        <p:txBody>
          <a:bodyPr/>
          <a:lstStyle/>
          <a:p>
            <a:fld id="{2003FF32-708D-44A8-B37E-8BDFE68727DD}" type="slidenum">
              <a:rPr lang="zh-CN" altLang="en-US" smtClean="0"/>
              <a:t>22</a:t>
            </a:fld>
            <a:endParaRPr lang="zh-CN" altLang="en-US"/>
          </a:p>
        </p:txBody>
      </p:sp>
    </p:spTree>
    <p:extLst>
      <p:ext uri="{BB962C8B-B14F-4D97-AF65-F5344CB8AC3E}">
        <p14:creationId xmlns:p14="http://schemas.microsoft.com/office/powerpoint/2010/main" val="491003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探索具有生物相似的神经网络三维立体网络架构</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通过基于电感耦合的三维堆叠芯片技术</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用无线的方式传输神经网络芯片间的数据信号和能量</a:t>
            </a:r>
            <a:r>
              <a:rPr lang="zh-CN" altLang="en-US" sz="1200" kern="1200" dirty="0">
                <a:solidFill>
                  <a:schemeClr val="tx1"/>
                </a:solidFill>
                <a:effectLst/>
                <a:latin typeface="+mn-lt"/>
                <a:ea typeface="+mn-ea"/>
                <a:cs typeface="+mn-cs"/>
              </a:rPr>
              <a:t>，实现低成本芯片间无线互连。在有限空间中大规模集成神经网络。</a:t>
            </a:r>
            <a:endParaRPr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pPr/>
              <a:t>79</a:t>
            </a:fld>
            <a:endParaRPr lang="zh-CN" altLang="en-US"/>
          </a:p>
        </p:txBody>
      </p:sp>
    </p:spTree>
    <p:extLst>
      <p:ext uri="{BB962C8B-B14F-4D97-AF65-F5344CB8AC3E}">
        <p14:creationId xmlns:p14="http://schemas.microsoft.com/office/powerpoint/2010/main" val="3748304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t>82</a:t>
            </a:fld>
            <a:endParaRPr lang="zh-CN" altLang="en-US"/>
          </a:p>
        </p:txBody>
      </p:sp>
    </p:spTree>
    <p:extLst>
      <p:ext uri="{BB962C8B-B14F-4D97-AF65-F5344CB8AC3E}">
        <p14:creationId xmlns:p14="http://schemas.microsoft.com/office/powerpoint/2010/main" val="2649031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与项目关联性不强</a:t>
            </a:r>
          </a:p>
        </p:txBody>
      </p:sp>
      <p:sp>
        <p:nvSpPr>
          <p:cNvPr id="4" name="灯片编号占位符 3"/>
          <p:cNvSpPr>
            <a:spLocks noGrp="1"/>
          </p:cNvSpPr>
          <p:nvPr>
            <p:ph type="sldNum" sz="quarter" idx="5"/>
          </p:nvPr>
        </p:nvSpPr>
        <p:spPr/>
        <p:txBody>
          <a:bodyPr/>
          <a:lstStyle/>
          <a:p>
            <a:fld id="{2003FF32-708D-44A8-B37E-8BDFE68727DD}" type="slidenum">
              <a:rPr lang="zh-CN" altLang="en-US" smtClean="0"/>
              <a:t>86</a:t>
            </a:fld>
            <a:endParaRPr lang="zh-CN" altLang="en-US"/>
          </a:p>
        </p:txBody>
      </p:sp>
    </p:spTree>
    <p:extLst>
      <p:ext uri="{BB962C8B-B14F-4D97-AF65-F5344CB8AC3E}">
        <p14:creationId xmlns:p14="http://schemas.microsoft.com/office/powerpoint/2010/main" val="2202541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t>89</a:t>
            </a:fld>
            <a:endParaRPr lang="zh-CN" altLang="en-US"/>
          </a:p>
        </p:txBody>
      </p:sp>
    </p:spTree>
    <p:extLst>
      <p:ext uri="{BB962C8B-B14F-4D97-AF65-F5344CB8AC3E}">
        <p14:creationId xmlns:p14="http://schemas.microsoft.com/office/powerpoint/2010/main" val="38998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400" kern="1200" dirty="0">
                <a:solidFill>
                  <a:schemeClr val="tx1"/>
                </a:solidFill>
                <a:effectLst/>
                <a:latin typeface="+mn-lt"/>
                <a:ea typeface="+mn-ea"/>
                <a:cs typeface="+mn-cs"/>
              </a:rPr>
              <a:t>类脑“GPS”</a:t>
            </a:r>
            <a:r>
              <a:rPr lang="zh-CN" altLang="en-US" sz="1400" kern="1200" dirty="0">
                <a:solidFill>
                  <a:schemeClr val="tx1"/>
                </a:solidFill>
                <a:effectLst/>
                <a:latin typeface="+mn-lt"/>
                <a:ea typeface="+mn-ea"/>
                <a:cs typeface="+mn-cs"/>
              </a:rPr>
              <a:t>计算框架图</a:t>
            </a:r>
            <a:r>
              <a:rPr lang="zh-CN" altLang="zh-CN" sz="1400" kern="1200" dirty="0">
                <a:solidFill>
                  <a:schemeClr val="tx1"/>
                </a:solidFill>
                <a:effectLst/>
                <a:latin typeface="+mn-lt"/>
                <a:ea typeface="+mn-ea"/>
                <a:cs typeface="+mn-cs"/>
              </a:rPr>
              <a:t>简述：</a:t>
            </a:r>
            <a:r>
              <a:rPr lang="zh-TW" altLang="zh-CN" sz="1400" kern="1200" dirty="0">
                <a:solidFill>
                  <a:schemeClr val="tx1"/>
                </a:solidFill>
                <a:effectLst/>
                <a:latin typeface="+mn-lt"/>
                <a:ea typeface="+mn-ea"/>
                <a:cs typeface="+mn-cs"/>
              </a:rPr>
              <a:t>神经科学通过对生物大脑结构的研究，发现位于嗅皮层的</a:t>
            </a:r>
            <a:r>
              <a:rPr lang="en-US" altLang="zh-CN" sz="1400" kern="1200" dirty="0">
                <a:solidFill>
                  <a:schemeClr val="tx1"/>
                </a:solidFill>
                <a:effectLst/>
                <a:latin typeface="+mn-lt"/>
                <a:ea typeface="+mn-ea"/>
                <a:cs typeface="+mn-cs"/>
              </a:rPr>
              <a:t>grid cell</a:t>
            </a:r>
            <a:r>
              <a:rPr lang="zh-TW" altLang="zh-CN" sz="1400" kern="1200" dirty="0">
                <a:solidFill>
                  <a:schemeClr val="tx1"/>
                </a:solidFill>
                <a:effectLst/>
                <a:latin typeface="+mn-lt"/>
                <a:ea typeface="+mn-ea"/>
                <a:cs typeface="+mn-cs"/>
              </a:rPr>
              <a:t>和海马体的</a:t>
            </a:r>
            <a:r>
              <a:rPr lang="en-US" altLang="zh-CN" sz="1400" kern="1200" dirty="0">
                <a:solidFill>
                  <a:schemeClr val="tx1"/>
                </a:solidFill>
                <a:effectLst/>
                <a:latin typeface="+mn-lt"/>
                <a:ea typeface="+mn-ea"/>
                <a:cs typeface="+mn-cs"/>
              </a:rPr>
              <a:t>place cell</a:t>
            </a:r>
            <a:r>
              <a:rPr lang="zh-TW" altLang="zh-CN" sz="1400" kern="1200" dirty="0">
                <a:solidFill>
                  <a:schemeClr val="tx1"/>
                </a:solidFill>
                <a:effectLst/>
                <a:latin typeface="+mn-lt"/>
                <a:ea typeface="+mn-ea"/>
                <a:cs typeface="+mn-cs"/>
              </a:rPr>
              <a:t>在生物空间认知中发挥着重要的意义。</a:t>
            </a:r>
            <a:endParaRPr lang="en-US" altLang="zh-TW" sz="14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mn-lt"/>
                <a:ea typeface="+mn-ea"/>
                <a:cs typeface="+mn-cs"/>
              </a:rPr>
              <a:t>grid cell </a:t>
            </a:r>
            <a:r>
              <a:rPr lang="zh-TW" altLang="zh-CN" sz="1400" kern="1200" dirty="0">
                <a:solidFill>
                  <a:schemeClr val="tx1"/>
                </a:solidFill>
                <a:effectLst/>
                <a:latin typeface="+mn-lt"/>
                <a:ea typeface="+mn-ea"/>
                <a:cs typeface="+mn-cs"/>
              </a:rPr>
              <a:t>在生物大脑中发挥着路径积分、空间度量和支持向量导航等功能，</a:t>
            </a:r>
            <a:r>
              <a:rPr lang="zh-CN" altLang="en-US" sz="1400" kern="1200" dirty="0">
                <a:solidFill>
                  <a:schemeClr val="tx1"/>
                </a:solidFill>
                <a:effectLst/>
                <a:latin typeface="+mn-lt"/>
                <a:ea typeface="+mn-ea"/>
                <a:cs typeface="+mn-cs"/>
              </a:rPr>
              <a:t>我们通过</a:t>
            </a:r>
            <a:r>
              <a:rPr lang="zh-TW" altLang="zh-CN" sz="1400" kern="1200" dirty="0">
                <a:solidFill>
                  <a:schemeClr val="tx1"/>
                </a:solidFill>
                <a:effectLst/>
                <a:latin typeface="+mn-lt"/>
                <a:ea typeface="+mn-ea"/>
                <a:cs typeface="+mn-cs"/>
              </a:rPr>
              <a:t>结合数据驱动和模型驱动</a:t>
            </a:r>
            <a:r>
              <a:rPr lang="zh-CN" altLang="en-US" sz="1400" kern="1200" dirty="0">
                <a:solidFill>
                  <a:schemeClr val="tx1"/>
                </a:solidFill>
                <a:effectLst/>
                <a:latin typeface="+mn-lt"/>
                <a:ea typeface="+mn-ea"/>
                <a:cs typeface="+mn-cs"/>
              </a:rPr>
              <a:t>构建</a:t>
            </a:r>
            <a:r>
              <a:rPr lang="zh-TW" altLang="zh-CN" sz="1400" kern="1200" dirty="0">
                <a:solidFill>
                  <a:schemeClr val="tx1"/>
                </a:solidFill>
                <a:effectLst/>
                <a:latin typeface="+mn-lt"/>
                <a:ea typeface="+mn-ea"/>
                <a:cs typeface="+mn-cs"/>
              </a:rPr>
              <a:t>智能单元实现</a:t>
            </a:r>
            <a:r>
              <a:rPr lang="en-US" altLang="zh-CN" sz="1400" kern="1200" dirty="0">
                <a:solidFill>
                  <a:schemeClr val="tx1"/>
                </a:solidFill>
                <a:effectLst/>
                <a:latin typeface="+mn-lt"/>
                <a:ea typeface="+mn-ea"/>
                <a:cs typeface="+mn-cs"/>
              </a:rPr>
              <a:t>grid cell</a:t>
            </a:r>
            <a:r>
              <a:rPr lang="zh-TW" altLang="zh-CN" sz="1400" kern="1200" dirty="0">
                <a:solidFill>
                  <a:schemeClr val="tx1"/>
                </a:solidFill>
                <a:effectLst/>
                <a:latin typeface="+mn-lt"/>
                <a:ea typeface="+mn-ea"/>
                <a:cs typeface="+mn-cs"/>
              </a:rPr>
              <a:t>模型</a:t>
            </a:r>
            <a:r>
              <a:rPr lang="zh-CN" altLang="en-US" sz="1400" kern="1200" dirty="0">
                <a:solidFill>
                  <a:schemeClr val="tx1"/>
                </a:solidFill>
                <a:effectLst/>
                <a:latin typeface="+mn-lt"/>
                <a:ea typeface="+mn-ea"/>
                <a:cs typeface="+mn-cs"/>
              </a:rPr>
              <a:t>。</a:t>
            </a:r>
            <a:endParaRPr lang="en-US" altLang="zh-CN" sz="14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tx1"/>
                </a:solidFill>
                <a:effectLst/>
                <a:latin typeface="+mn-lt"/>
                <a:ea typeface="+mn-ea"/>
                <a:cs typeface="+mn-cs"/>
              </a:rPr>
              <a:t>Grid</a:t>
            </a:r>
            <a:r>
              <a:rPr lang="en-US" altLang="zh-TW" sz="1400" kern="1200" baseline="0" dirty="0">
                <a:solidFill>
                  <a:schemeClr val="tx1"/>
                </a:solidFill>
                <a:effectLst/>
                <a:latin typeface="+mn-lt"/>
                <a:ea typeface="+mn-ea"/>
                <a:cs typeface="+mn-cs"/>
              </a:rPr>
              <a:t> cell </a:t>
            </a:r>
            <a:r>
              <a:rPr lang="zh-CN" altLang="en-US" sz="1400" kern="1200" baseline="0" dirty="0">
                <a:solidFill>
                  <a:schemeClr val="tx1"/>
                </a:solidFill>
                <a:effectLst/>
                <a:latin typeface="+mn-lt"/>
                <a:ea typeface="+mn-ea"/>
                <a:cs typeface="+mn-cs"/>
              </a:rPr>
              <a:t>智能单元</a:t>
            </a:r>
            <a:r>
              <a:rPr lang="zh-TW" altLang="zh-CN" sz="1400" kern="1200" dirty="0">
                <a:solidFill>
                  <a:schemeClr val="tx1"/>
                </a:solidFill>
                <a:effectLst/>
                <a:latin typeface="+mn-lt"/>
                <a:ea typeface="+mn-ea"/>
                <a:cs typeface="+mn-cs"/>
              </a:rPr>
              <a:t>具有路径积分、空间度量和支持向量导航的特点，能够真实反应</a:t>
            </a:r>
            <a:r>
              <a:rPr lang="en-US" altLang="zh-CN" sz="1400" kern="1200" dirty="0">
                <a:solidFill>
                  <a:schemeClr val="tx1"/>
                </a:solidFill>
                <a:effectLst/>
                <a:latin typeface="+mn-lt"/>
                <a:ea typeface="+mn-ea"/>
                <a:cs typeface="+mn-cs"/>
              </a:rPr>
              <a:t>grid cell</a:t>
            </a:r>
            <a:r>
              <a:rPr lang="zh-TW" altLang="zh-CN" sz="1400" kern="1200" dirty="0">
                <a:solidFill>
                  <a:schemeClr val="tx1"/>
                </a:solidFill>
                <a:effectLst/>
                <a:latin typeface="+mn-lt"/>
                <a:ea typeface="+mn-ea"/>
                <a:cs typeface="+mn-cs"/>
              </a:rPr>
              <a:t>的生物功能</a:t>
            </a:r>
            <a:r>
              <a:rPr lang="zh-CN" altLang="en-US" sz="1400" kern="1200" dirty="0">
                <a:solidFill>
                  <a:schemeClr val="tx1"/>
                </a:solidFill>
                <a:effectLst/>
                <a:latin typeface="+mn-lt"/>
                <a:ea typeface="+mn-ea"/>
                <a:cs typeface="+mn-cs"/>
              </a:rPr>
              <a:t>，</a:t>
            </a:r>
            <a:r>
              <a:rPr lang="zh-TW" altLang="zh-CN" sz="1400" kern="1200" dirty="0">
                <a:solidFill>
                  <a:schemeClr val="tx1"/>
                </a:solidFill>
                <a:effectLst/>
                <a:latin typeface="+mn-lt"/>
                <a:ea typeface="+mn-ea"/>
                <a:cs typeface="+mn-cs"/>
              </a:rPr>
              <a:t>同时具备方便计算与实现的优点。</a:t>
            </a:r>
            <a:endParaRPr lang="en-US" altLang="zh-TW" sz="14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effectLst/>
                <a:latin typeface="+mn-lt"/>
                <a:ea typeface="+mn-ea"/>
                <a:cs typeface="+mn-cs"/>
              </a:rPr>
              <a:t>同时</a:t>
            </a:r>
            <a:r>
              <a:rPr lang="zh-TW" altLang="zh-CN" sz="1400" kern="1200" dirty="0">
                <a:solidFill>
                  <a:schemeClr val="tx1"/>
                </a:solidFill>
                <a:effectLst/>
                <a:latin typeface="+mn-lt"/>
                <a:ea typeface="+mn-ea"/>
                <a:cs typeface="+mn-cs"/>
              </a:rPr>
              <a:t>对生物大脑空间认知系统中的</a:t>
            </a:r>
            <a:r>
              <a:rPr lang="zh-CN" altLang="en-US" sz="1400" kern="1200" dirty="0">
                <a:solidFill>
                  <a:schemeClr val="tx1"/>
                </a:solidFill>
                <a:effectLst/>
                <a:latin typeface="+mn-lt"/>
                <a:ea typeface="+mn-ea"/>
                <a:cs typeface="+mn-cs"/>
              </a:rPr>
              <a:t>其他</a:t>
            </a:r>
            <a:r>
              <a:rPr lang="zh-TW" altLang="zh-CN" sz="1400" kern="1200" dirty="0">
                <a:solidFill>
                  <a:schemeClr val="tx1"/>
                </a:solidFill>
                <a:effectLst/>
                <a:latin typeface="+mn-lt"/>
                <a:ea typeface="+mn-ea"/>
                <a:cs typeface="+mn-cs"/>
              </a:rPr>
              <a:t>功能进行抽象，</a:t>
            </a:r>
            <a:r>
              <a:rPr lang="zh-CN" altLang="en-US" sz="1400" kern="1200" dirty="0">
                <a:solidFill>
                  <a:schemeClr val="tx1"/>
                </a:solidFill>
                <a:effectLst/>
                <a:latin typeface="+mn-lt"/>
                <a:ea typeface="+mn-ea"/>
                <a:cs typeface="+mn-cs"/>
              </a:rPr>
              <a:t>分别构建如</a:t>
            </a:r>
            <a:r>
              <a:rPr lang="zh-TW" altLang="zh-CN" sz="1400" kern="1200" dirty="0">
                <a:solidFill>
                  <a:schemeClr val="tx1"/>
                </a:solidFill>
                <a:effectLst/>
                <a:latin typeface="+mn-lt"/>
                <a:ea typeface="+mn-ea"/>
                <a:cs typeface="+mn-cs"/>
              </a:rPr>
              <a:t> </a:t>
            </a:r>
            <a:r>
              <a:rPr lang="en-US" altLang="zh-CN" sz="1400" kern="1200" dirty="0" err="1">
                <a:solidFill>
                  <a:schemeClr val="tx1"/>
                </a:solidFill>
                <a:effectLst/>
                <a:latin typeface="+mn-lt"/>
                <a:ea typeface="+mn-ea"/>
                <a:cs typeface="+mn-cs"/>
              </a:rPr>
              <a:t>palce</a:t>
            </a:r>
            <a:r>
              <a:rPr lang="en-US" altLang="zh-CN" sz="1400" kern="1200" dirty="0">
                <a:solidFill>
                  <a:schemeClr val="tx1"/>
                </a:solidFill>
                <a:effectLst/>
                <a:latin typeface="+mn-lt"/>
                <a:ea typeface="+mn-ea"/>
                <a:cs typeface="+mn-cs"/>
              </a:rPr>
              <a:t> cell(Hippocampus)</a:t>
            </a:r>
            <a:r>
              <a:rPr lang="zh-TW" altLang="zh-CN" sz="1400" kern="1200" dirty="0">
                <a:solidFill>
                  <a:schemeClr val="tx1"/>
                </a:solidFill>
                <a:effectLst/>
                <a:latin typeface="+mn-lt"/>
                <a:ea typeface="+mn-ea"/>
                <a:cs typeface="+mn-cs"/>
              </a:rPr>
              <a:t>，</a:t>
            </a:r>
            <a:r>
              <a:rPr lang="en-US" altLang="zh-CN" sz="1400" kern="1200" dirty="0">
                <a:solidFill>
                  <a:schemeClr val="tx1"/>
                </a:solidFill>
                <a:effectLst/>
                <a:latin typeface="+mn-lt"/>
                <a:ea typeface="+mn-ea"/>
                <a:cs typeface="+mn-cs"/>
              </a:rPr>
              <a:t>Feature</a:t>
            </a:r>
            <a:r>
              <a:rPr lang="zh-TW" altLang="zh-CN" sz="1400" kern="1200" dirty="0">
                <a:solidFill>
                  <a:schemeClr val="tx1"/>
                </a:solidFill>
                <a:effectLst/>
                <a:latin typeface="+mn-lt"/>
                <a:ea typeface="+mn-ea"/>
                <a:cs typeface="+mn-cs"/>
              </a:rPr>
              <a:t>， </a:t>
            </a:r>
            <a:r>
              <a:rPr lang="en-US" altLang="zh-CN" sz="1400" kern="1200" dirty="0">
                <a:solidFill>
                  <a:schemeClr val="tx1"/>
                </a:solidFill>
                <a:effectLst/>
                <a:latin typeface="+mn-lt"/>
                <a:ea typeface="+mn-ea"/>
                <a:cs typeface="+mn-cs"/>
              </a:rPr>
              <a:t>Decision</a:t>
            </a:r>
            <a:r>
              <a:rPr lang="zh-CN" altLang="en-US" sz="1400" kern="1200" dirty="0">
                <a:solidFill>
                  <a:schemeClr val="tx1"/>
                </a:solidFill>
                <a:effectLst/>
                <a:latin typeface="+mn-lt"/>
                <a:ea typeface="+mn-ea"/>
                <a:cs typeface="+mn-cs"/>
              </a:rPr>
              <a:t>等</a:t>
            </a:r>
            <a:r>
              <a:rPr lang="zh-TW" altLang="zh-CN" sz="1400" kern="1200" dirty="0">
                <a:solidFill>
                  <a:schemeClr val="tx1"/>
                </a:solidFill>
                <a:effectLst/>
                <a:latin typeface="+mn-lt"/>
                <a:ea typeface="+mn-ea"/>
                <a:cs typeface="+mn-cs"/>
              </a:rPr>
              <a:t>智能</a:t>
            </a:r>
            <a:r>
              <a:rPr lang="zh-CN" altLang="en-US" sz="1400" kern="1200" dirty="0">
                <a:solidFill>
                  <a:schemeClr val="tx1"/>
                </a:solidFill>
                <a:effectLst/>
                <a:latin typeface="+mn-lt"/>
                <a:ea typeface="+mn-ea"/>
                <a:cs typeface="+mn-cs"/>
              </a:rPr>
              <a:t>计算</a:t>
            </a:r>
            <a:r>
              <a:rPr lang="zh-TW" altLang="zh-CN" sz="1400" kern="1200" dirty="0">
                <a:solidFill>
                  <a:schemeClr val="tx1"/>
                </a:solidFill>
                <a:effectLst/>
                <a:latin typeface="+mn-lt"/>
                <a:ea typeface="+mn-ea"/>
                <a:cs typeface="+mn-cs"/>
              </a:rPr>
              <a:t>单元</a:t>
            </a:r>
            <a:r>
              <a:rPr lang="zh-CN" altLang="zh-CN" sz="1400" kern="1200" dirty="0">
                <a:solidFill>
                  <a:schemeClr val="tx1"/>
                </a:solidFill>
                <a:effectLst/>
                <a:latin typeface="+mn-lt"/>
                <a:ea typeface="+mn-ea"/>
                <a:cs typeface="+mn-cs"/>
              </a:rPr>
              <a:t>，</a:t>
            </a:r>
            <a:endParaRPr lang="en-US" altLang="zh-CN" sz="14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effectLst/>
                <a:latin typeface="+mn-lt"/>
                <a:ea typeface="+mn-ea"/>
                <a:cs typeface="+mn-cs"/>
              </a:rPr>
              <a:t>（其中</a:t>
            </a:r>
            <a:r>
              <a:rPr lang="en-US" altLang="zh-CN" sz="1400" kern="1200" dirty="0">
                <a:solidFill>
                  <a:schemeClr val="tx1"/>
                </a:solidFill>
                <a:effectLst/>
                <a:latin typeface="+mn-lt"/>
                <a:ea typeface="+mn-ea"/>
                <a:cs typeface="+mn-cs"/>
              </a:rPr>
              <a:t>Feature </a:t>
            </a:r>
            <a:r>
              <a:rPr lang="zh-TW" altLang="zh-CN" sz="1400" kern="1200" dirty="0">
                <a:solidFill>
                  <a:schemeClr val="tx1"/>
                </a:solidFill>
                <a:effectLst/>
                <a:latin typeface="+mn-lt"/>
                <a:ea typeface="+mn-ea"/>
                <a:cs typeface="+mn-cs"/>
              </a:rPr>
              <a:t>模块用于处理视觉信息，</a:t>
            </a:r>
            <a:r>
              <a:rPr lang="en-US" altLang="zh-CN" sz="1400" kern="1200" dirty="0">
                <a:solidFill>
                  <a:schemeClr val="tx1"/>
                </a:solidFill>
                <a:effectLst/>
                <a:latin typeface="+mn-lt"/>
                <a:ea typeface="+mn-ea"/>
                <a:cs typeface="+mn-cs"/>
              </a:rPr>
              <a:t>Decision</a:t>
            </a:r>
            <a:r>
              <a:rPr lang="zh-TW" altLang="zh-CN" sz="1400" kern="1200" dirty="0">
                <a:solidFill>
                  <a:schemeClr val="tx1"/>
                </a:solidFill>
                <a:effectLst/>
                <a:latin typeface="+mn-lt"/>
                <a:ea typeface="+mn-ea"/>
                <a:cs typeface="+mn-cs"/>
              </a:rPr>
              <a:t>模块结合</a:t>
            </a:r>
            <a:r>
              <a:rPr lang="en-US" altLang="zh-CN" sz="1400" kern="1200" dirty="0">
                <a:solidFill>
                  <a:schemeClr val="tx1"/>
                </a:solidFill>
                <a:effectLst/>
                <a:latin typeface="+mn-lt"/>
                <a:ea typeface="+mn-ea"/>
                <a:cs typeface="+mn-cs"/>
              </a:rPr>
              <a:t>grid cell</a:t>
            </a:r>
            <a:r>
              <a:rPr lang="zh-TW" altLang="zh-CN" sz="1400" kern="1200" dirty="0">
                <a:solidFill>
                  <a:schemeClr val="tx1"/>
                </a:solidFill>
                <a:effectLst/>
                <a:latin typeface="+mn-lt"/>
                <a:ea typeface="+mn-ea"/>
                <a:cs typeface="+mn-cs"/>
              </a:rPr>
              <a:t>生成的度量地图和</a:t>
            </a:r>
            <a:r>
              <a:rPr lang="en-US" altLang="zh-CN" sz="1400" kern="1200" dirty="0">
                <a:solidFill>
                  <a:schemeClr val="tx1"/>
                </a:solidFill>
                <a:effectLst/>
                <a:latin typeface="+mn-lt"/>
                <a:ea typeface="+mn-ea"/>
                <a:cs typeface="+mn-cs"/>
              </a:rPr>
              <a:t>place cell</a:t>
            </a:r>
            <a:r>
              <a:rPr lang="zh-TW" altLang="zh-CN" sz="1400" kern="1200" dirty="0">
                <a:solidFill>
                  <a:schemeClr val="tx1"/>
                </a:solidFill>
                <a:effectLst/>
                <a:latin typeface="+mn-lt"/>
                <a:ea typeface="+mn-ea"/>
                <a:cs typeface="+mn-cs"/>
              </a:rPr>
              <a:t>生成的拓扑地图作出决策，指导机器人运动</a:t>
            </a:r>
            <a:r>
              <a:rPr lang="zh-CN" altLang="en-US" sz="1400" kern="1200" dirty="0">
                <a:solidFill>
                  <a:schemeClr val="tx1"/>
                </a:solidFill>
                <a:effectLst/>
                <a:latin typeface="+mn-lt"/>
                <a:ea typeface="+mn-ea"/>
                <a:cs typeface="+mn-cs"/>
              </a:rPr>
              <a:t>）</a:t>
            </a:r>
            <a:endParaRPr lang="en-US" altLang="zh-CN" sz="14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effectLst/>
                <a:latin typeface="+mn-lt"/>
                <a:ea typeface="+mn-ea"/>
                <a:cs typeface="+mn-cs"/>
              </a:rPr>
              <a:t>然后</a:t>
            </a:r>
            <a:r>
              <a:rPr lang="zh-CN" altLang="zh-CN" sz="1400" kern="1200" dirty="0">
                <a:solidFill>
                  <a:schemeClr val="tx1"/>
                </a:solidFill>
                <a:effectLst/>
                <a:latin typeface="+mn-lt"/>
                <a:ea typeface="+mn-ea"/>
                <a:cs typeface="+mn-cs"/>
              </a:rPr>
              <a:t>通过</a:t>
            </a:r>
            <a:r>
              <a:rPr lang="zh-CN" altLang="en-US" sz="1400" kern="1200" dirty="0">
                <a:solidFill>
                  <a:schemeClr val="tx1"/>
                </a:solidFill>
                <a:effectLst/>
                <a:latin typeface="+mn-lt"/>
                <a:ea typeface="+mn-ea"/>
                <a:cs typeface="+mn-cs"/>
              </a:rPr>
              <a:t>模拟多脑区之间的连接方式，</a:t>
            </a:r>
            <a:r>
              <a:rPr lang="zh-CN" altLang="zh-CN" sz="1400" kern="1200" dirty="0">
                <a:solidFill>
                  <a:schemeClr val="tx1"/>
                </a:solidFill>
                <a:effectLst/>
                <a:latin typeface="+mn-lt"/>
                <a:ea typeface="+mn-ea"/>
                <a:cs typeface="+mn-cs"/>
              </a:rPr>
              <a:t>集成</a:t>
            </a:r>
            <a:r>
              <a:rPr lang="zh-CN" altLang="en-US" sz="1400" kern="1200" dirty="0">
                <a:solidFill>
                  <a:schemeClr val="tx1"/>
                </a:solidFill>
                <a:effectLst/>
                <a:latin typeface="+mn-lt"/>
                <a:ea typeface="+mn-ea"/>
                <a:cs typeface="+mn-cs"/>
              </a:rPr>
              <a:t>不同的智能单元，实现</a:t>
            </a:r>
            <a:r>
              <a:rPr lang="zh-CN" altLang="zh-CN" sz="1400" kern="1200" dirty="0">
                <a:solidFill>
                  <a:schemeClr val="tx1"/>
                </a:solidFill>
                <a:effectLst/>
                <a:latin typeface="+mn-lt"/>
                <a:ea typeface="+mn-ea"/>
                <a:cs typeface="+mn-cs"/>
              </a:rPr>
              <a:t>类脑架构“GPS”系框架</a:t>
            </a:r>
            <a:r>
              <a:rPr lang="zh-CN" altLang="en-US" sz="14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2003FF32-708D-44A8-B37E-8BDFE68727DD}" type="slidenum">
              <a:rPr lang="zh-CN" altLang="en-US" smtClean="0"/>
              <a:t>96</a:t>
            </a:fld>
            <a:endParaRPr lang="zh-CN" altLang="en-US"/>
          </a:p>
        </p:txBody>
      </p:sp>
    </p:spTree>
    <p:extLst>
      <p:ext uri="{BB962C8B-B14F-4D97-AF65-F5344CB8AC3E}">
        <p14:creationId xmlns:p14="http://schemas.microsoft.com/office/powerpoint/2010/main" val="1034913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03FF32-708D-44A8-B37E-8BDFE68727DD}" type="slidenum">
              <a:rPr lang="zh-CN" altLang="en-US" smtClean="0"/>
              <a:t>97</a:t>
            </a:fld>
            <a:endParaRPr lang="zh-CN" altLang="en-US"/>
          </a:p>
        </p:txBody>
      </p:sp>
    </p:spTree>
    <p:extLst>
      <p:ext uri="{BB962C8B-B14F-4D97-AF65-F5344CB8AC3E}">
        <p14:creationId xmlns:p14="http://schemas.microsoft.com/office/powerpoint/2010/main" val="772796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与国际水平的比较</a:t>
            </a:r>
          </a:p>
        </p:txBody>
      </p:sp>
      <p:sp>
        <p:nvSpPr>
          <p:cNvPr id="4" name="灯片编号占位符 3"/>
          <p:cNvSpPr>
            <a:spLocks noGrp="1"/>
          </p:cNvSpPr>
          <p:nvPr>
            <p:ph type="sldNum" sz="quarter" idx="5"/>
          </p:nvPr>
        </p:nvSpPr>
        <p:spPr/>
        <p:txBody>
          <a:bodyPr/>
          <a:lstStyle/>
          <a:p>
            <a:fld id="{2003FF32-708D-44A8-B37E-8BDFE68727DD}" type="slidenum">
              <a:rPr lang="zh-CN" altLang="en-US" smtClean="0"/>
              <a:pPr/>
              <a:t>99</a:t>
            </a:fld>
            <a:endParaRPr lang="zh-CN" altLang="en-US"/>
          </a:p>
        </p:txBody>
      </p:sp>
    </p:spTree>
    <p:extLst>
      <p:ext uri="{BB962C8B-B14F-4D97-AF65-F5344CB8AC3E}">
        <p14:creationId xmlns:p14="http://schemas.microsoft.com/office/powerpoint/2010/main" val="1298961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FB8EDA-29BF-44EC-B8A4-A108F37CD2BA}" type="slidenum">
              <a:rPr lang="zh-CN" altLang="en-US" smtClean="0"/>
              <a:t>109</a:t>
            </a:fld>
            <a:endParaRPr lang="zh-CN" altLang="en-US"/>
          </a:p>
        </p:txBody>
      </p:sp>
    </p:spTree>
    <p:extLst>
      <p:ext uri="{BB962C8B-B14F-4D97-AF65-F5344CB8AC3E}">
        <p14:creationId xmlns:p14="http://schemas.microsoft.com/office/powerpoint/2010/main" val="200206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类脑计算机的研究主要包含四个部分：</a:t>
            </a:r>
            <a:r>
              <a:rPr lang="zh-CN" altLang="en-US" b="1" dirty="0"/>
              <a:t>底层基础理论，系统平台，</a:t>
            </a:r>
            <a:r>
              <a:rPr lang="zh-CN" altLang="en-US" sz="1200" b="1" kern="1200" dirty="0">
                <a:solidFill>
                  <a:schemeClr val="tx1"/>
                </a:solidFill>
                <a:effectLst/>
                <a:latin typeface="+mn-lt"/>
                <a:ea typeface="+mn-ea"/>
                <a:cs typeface="+mn-cs"/>
              </a:rPr>
              <a:t>类脑智能计算及应用</a:t>
            </a:r>
            <a:endParaRPr lang="en-US" altLang="zh-CN" dirty="0"/>
          </a:p>
          <a:p>
            <a:endParaRPr lang="en-US" altLang="zh-CN" dirty="0"/>
          </a:p>
          <a:p>
            <a:r>
              <a:rPr lang="zh-CN" altLang="en-US" dirty="0"/>
              <a:t>首先是</a:t>
            </a:r>
            <a:r>
              <a:rPr lang="zh-CN" altLang="en-US" b="1" dirty="0"/>
              <a:t>底层基础理论</a:t>
            </a:r>
            <a:r>
              <a:rPr lang="zh-CN" altLang="en-US" dirty="0"/>
              <a:t>，需要从</a:t>
            </a:r>
            <a:r>
              <a:rPr lang="zh-CN" altLang="en-US" b="1" dirty="0"/>
              <a:t>脑科学与神经科学</a:t>
            </a:r>
            <a:r>
              <a:rPr lang="zh-CN" altLang="en-US" dirty="0"/>
              <a:t>出发，</a:t>
            </a:r>
            <a:endParaRPr lang="en-US" altLang="zh-CN" dirty="0"/>
          </a:p>
          <a:p>
            <a:r>
              <a:rPr lang="zh-CN" altLang="en-US" dirty="0"/>
              <a:t>探究</a:t>
            </a:r>
            <a:r>
              <a:rPr lang="zh-CN" altLang="en-US" b="1" dirty="0"/>
              <a:t>不同模态的感知信息（视、听、触、语义）的神经信息编解码</a:t>
            </a:r>
            <a:r>
              <a:rPr lang="zh-CN" altLang="en-US" dirty="0"/>
              <a:t>算法，以构建神经信息与现实感知信号的映射关系；</a:t>
            </a:r>
            <a:endParaRPr lang="en-US" altLang="zh-CN" dirty="0"/>
          </a:p>
          <a:p>
            <a:r>
              <a:rPr lang="zh-CN" altLang="en-US" dirty="0"/>
              <a:t>并构建</a:t>
            </a:r>
            <a:r>
              <a:rPr lang="zh-CN" altLang="en-US" b="1" dirty="0"/>
              <a:t>多脑区协同认知模型</a:t>
            </a:r>
            <a:r>
              <a:rPr lang="zh-CN" altLang="en-US" dirty="0"/>
              <a:t>，以提高类脑计算机对多种任务的适应能力。</a:t>
            </a:r>
            <a:endParaRPr lang="en-US" altLang="zh-CN" dirty="0"/>
          </a:p>
          <a:p>
            <a:r>
              <a:rPr lang="zh-CN" altLang="en-US" dirty="0"/>
              <a:t>另外，研究</a:t>
            </a:r>
            <a:r>
              <a:rPr lang="zh-CN" altLang="en-US" b="1" dirty="0"/>
              <a:t>神经形态计算</a:t>
            </a:r>
            <a:r>
              <a:rPr lang="zh-CN" altLang="en-US" dirty="0"/>
              <a:t>理论，探究</a:t>
            </a:r>
            <a:r>
              <a:rPr lang="zh-CN" altLang="en-US" b="1" dirty="0"/>
              <a:t>多突触可塑性</a:t>
            </a:r>
            <a:r>
              <a:rPr lang="zh-CN" altLang="en-US" dirty="0"/>
              <a:t>结合的学习规则及</a:t>
            </a:r>
            <a:r>
              <a:rPr lang="zh-CN" altLang="en-US" b="1" dirty="0"/>
              <a:t>优化</a:t>
            </a:r>
            <a:r>
              <a:rPr lang="zh-CN" altLang="en-US" dirty="0"/>
              <a:t>方法，以提供</a:t>
            </a:r>
            <a:r>
              <a:rPr lang="zh-CN" altLang="en-US" b="1" dirty="0"/>
              <a:t>硬件友好的算法</a:t>
            </a:r>
            <a:r>
              <a:rPr lang="zh-CN" altLang="en-US" b="0" dirty="0"/>
              <a:t>以</a:t>
            </a:r>
            <a:r>
              <a:rPr lang="zh-CN" altLang="en-US" dirty="0"/>
              <a:t>提高类脑计算机在线学习能力。</a:t>
            </a:r>
            <a:endParaRPr lang="en-US" altLang="zh-CN" dirty="0"/>
          </a:p>
          <a:p>
            <a:endParaRPr lang="en-US" altLang="zh-CN" dirty="0"/>
          </a:p>
          <a:p>
            <a:r>
              <a:rPr lang="zh-CN" altLang="en-US" b="1" dirty="0"/>
              <a:t>系统平台</a:t>
            </a:r>
            <a:r>
              <a:rPr lang="zh-CN" altLang="en-US" dirty="0"/>
              <a:t>部分：</a:t>
            </a:r>
            <a:endParaRPr lang="en-US" altLang="zh-CN" dirty="0"/>
          </a:p>
          <a:p>
            <a:r>
              <a:rPr lang="zh-CN" altLang="en-US" dirty="0"/>
              <a:t>需要</a:t>
            </a:r>
            <a:r>
              <a:rPr lang="zh-CN" altLang="en-US" b="1" dirty="0"/>
              <a:t>构建整体类脑计算架构</a:t>
            </a:r>
            <a:r>
              <a:rPr lang="zh-CN" altLang="en-US" dirty="0"/>
              <a:t>，包含四部分内容：</a:t>
            </a:r>
            <a:endParaRPr lang="en-US" altLang="zh-CN" dirty="0"/>
          </a:p>
          <a:p>
            <a:r>
              <a:rPr lang="en-US" altLang="zh-CN" dirty="0"/>
              <a:t>1</a:t>
            </a:r>
            <a:r>
              <a:rPr lang="zh-CN" altLang="en-US" dirty="0"/>
              <a:t>）</a:t>
            </a:r>
            <a:r>
              <a:rPr lang="zh-CN" altLang="en-US" b="1" dirty="0"/>
              <a:t>通用能力的智能单元</a:t>
            </a:r>
            <a:r>
              <a:rPr lang="zh-CN" altLang="en-US" dirty="0"/>
              <a:t>：该单元具有长短时记忆能力，</a:t>
            </a:r>
            <a:r>
              <a:rPr lang="zh-TW" altLang="zh-CN" sz="1200" kern="1200" dirty="0">
                <a:solidFill>
                  <a:schemeClr val="tx1"/>
                </a:solidFill>
                <a:effectLst/>
                <a:latin typeface="+mn-lt"/>
                <a:ea typeface="+mn-ea"/>
                <a:cs typeface="+mn-cs"/>
              </a:rPr>
              <a:t>从网络</a:t>
            </a:r>
            <a:r>
              <a:rPr lang="zh-CN" altLang="en-US" sz="1200" kern="1200" dirty="0">
                <a:solidFill>
                  <a:schemeClr val="tx1"/>
                </a:solidFill>
                <a:effectLst/>
                <a:latin typeface="+mn-lt"/>
                <a:ea typeface="+mn-ea"/>
                <a:cs typeface="+mn-cs"/>
              </a:rPr>
              <a:t>结构</a:t>
            </a:r>
            <a:r>
              <a:rPr lang="zh-TW" altLang="zh-CN" sz="1200" kern="1200" dirty="0">
                <a:solidFill>
                  <a:schemeClr val="tx1"/>
                </a:solidFill>
                <a:effectLst/>
                <a:latin typeface="+mn-lt"/>
                <a:ea typeface="+mn-ea"/>
                <a:cs typeface="+mn-cs"/>
              </a:rPr>
              <a:t>和神经元与突触两个层面逼近大脑计算机制</a:t>
            </a:r>
            <a:r>
              <a:rPr lang="zh-CN" altLang="en-US" sz="1200" kern="1200" dirty="0">
                <a:solidFill>
                  <a:schemeClr val="tx1"/>
                </a:solidFill>
                <a:effectLst/>
                <a:latin typeface="+mn-lt"/>
                <a:ea typeface="+mn-ea"/>
                <a:cs typeface="+mn-cs"/>
              </a:rPr>
              <a:t>。</a:t>
            </a:r>
            <a:endParaRPr lang="en-US" altLang="zh-CN" dirty="0"/>
          </a:p>
          <a:p>
            <a:r>
              <a:rPr lang="en-US" altLang="zh-CN" dirty="0"/>
              <a:t>2</a:t>
            </a:r>
            <a:r>
              <a:rPr lang="zh-CN" altLang="en-US" dirty="0"/>
              <a:t>）</a:t>
            </a:r>
            <a:r>
              <a:rPr lang="zh-CN" altLang="en-US" b="1" dirty="0"/>
              <a:t>多单元集成的类脑架构</a:t>
            </a:r>
            <a:r>
              <a:rPr lang="zh-CN" altLang="en-US" dirty="0"/>
              <a:t>：以</a:t>
            </a:r>
            <a:r>
              <a:rPr lang="zh-CN" altLang="zh-CN" sz="1200" kern="1200" dirty="0">
                <a:solidFill>
                  <a:schemeClr val="tx1"/>
                </a:solidFill>
                <a:effectLst/>
                <a:latin typeface="+mn-lt"/>
                <a:ea typeface="+mn-ea"/>
                <a:cs typeface="+mn-cs"/>
              </a:rPr>
              <a:t>智能单元为基础，建立集成类脑智能架构，完成高级认知任务。</a:t>
            </a:r>
            <a:endParaRPr lang="en-US" altLang="zh-CN" dirty="0"/>
          </a:p>
          <a:p>
            <a:r>
              <a:rPr lang="en-US" altLang="zh-CN" dirty="0"/>
              <a:t>3</a:t>
            </a:r>
            <a:r>
              <a:rPr lang="zh-CN" altLang="en-US" dirty="0"/>
              <a:t>）</a:t>
            </a:r>
            <a:r>
              <a:rPr lang="zh-CN" altLang="en-US" b="1" dirty="0"/>
              <a:t>类脑计算机的任务</a:t>
            </a:r>
            <a:r>
              <a:rPr lang="en-US" altLang="zh-CN" b="1" dirty="0"/>
              <a:t>/</a:t>
            </a:r>
            <a:r>
              <a:rPr lang="zh-CN" altLang="en-US" b="1" dirty="0"/>
              <a:t>资源调度系统</a:t>
            </a:r>
            <a:r>
              <a:rPr lang="zh-CN" altLang="en-US" dirty="0"/>
              <a:t>：</a:t>
            </a:r>
            <a:r>
              <a:rPr lang="zh-CN" altLang="zh-CN" sz="1200" kern="1200" dirty="0">
                <a:solidFill>
                  <a:schemeClr val="tx1"/>
                </a:solidFill>
                <a:effectLst/>
                <a:latin typeface="+mn-lt"/>
                <a:ea typeface="+mn-ea"/>
                <a:cs typeface="+mn-cs"/>
              </a:rPr>
              <a:t>实现在实时任务和非实时任务混合负载场景下对类脑芯片计算资源的高效管理。</a:t>
            </a:r>
            <a:endParaRPr lang="en-US" altLang="zh-CN" dirty="0"/>
          </a:p>
          <a:p>
            <a:r>
              <a:rPr lang="en-US" altLang="zh-CN" dirty="0"/>
              <a:t>4</a:t>
            </a:r>
            <a:r>
              <a:rPr lang="zh-CN" altLang="en-US" dirty="0"/>
              <a:t>）</a:t>
            </a:r>
            <a:r>
              <a:rPr lang="zh-CN" altLang="en-US" b="1" dirty="0"/>
              <a:t>神经工程编译器</a:t>
            </a:r>
            <a:r>
              <a:rPr lang="zh-CN" altLang="en-US" dirty="0"/>
              <a:t>：</a:t>
            </a:r>
            <a:r>
              <a:rPr lang="zh-CN" altLang="zh-CN" sz="1200" kern="1200" dirty="0">
                <a:solidFill>
                  <a:schemeClr val="tx1"/>
                </a:solidFill>
                <a:effectLst/>
                <a:latin typeface="+mn-lt"/>
                <a:ea typeface="+mn-ea"/>
                <a:cs typeface="+mn-cs"/>
              </a:rPr>
              <a:t>将高层次语言表达的算法转换为神经元之间的连接模式。</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通过类脑计算机可构建</a:t>
            </a:r>
            <a:r>
              <a:rPr lang="zh-CN" altLang="en-US" sz="1200" b="1" kern="1200" dirty="0">
                <a:solidFill>
                  <a:schemeClr val="tx1"/>
                </a:solidFill>
                <a:effectLst/>
                <a:latin typeface="+mn-lt"/>
                <a:ea typeface="+mn-ea"/>
                <a:cs typeface="+mn-cs"/>
              </a:rPr>
              <a:t>几种典型的类脑智能计算模型，包括类脑视、听觉模型和类脑空间认知模型</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最后，将</a:t>
            </a:r>
            <a:r>
              <a:rPr lang="zh-CN" altLang="en-US" sz="1200" b="1" kern="1200" dirty="0">
                <a:solidFill>
                  <a:schemeClr val="tx1"/>
                </a:solidFill>
                <a:effectLst/>
                <a:latin typeface="+mn-lt"/>
                <a:ea typeface="+mn-ea"/>
                <a:cs typeface="+mn-cs"/>
              </a:rPr>
              <a:t>类脑</a:t>
            </a:r>
            <a:r>
              <a:rPr lang="en-US" altLang="zh-CN" sz="1200" b="1" kern="1200" dirty="0">
                <a:solidFill>
                  <a:schemeClr val="tx1"/>
                </a:solidFill>
                <a:effectLst/>
                <a:latin typeface="+mn-lt"/>
                <a:ea typeface="+mn-ea"/>
                <a:cs typeface="+mn-cs"/>
              </a:rPr>
              <a:t>GPS</a:t>
            </a:r>
            <a:r>
              <a:rPr lang="zh-CN" altLang="en-US" sz="1200" b="1" kern="1200" dirty="0">
                <a:solidFill>
                  <a:schemeClr val="tx1"/>
                </a:solidFill>
                <a:effectLst/>
                <a:latin typeface="+mn-lt"/>
                <a:ea typeface="+mn-ea"/>
                <a:cs typeface="+mn-cs"/>
              </a:rPr>
              <a:t>设为本项目的</a:t>
            </a:r>
            <a:r>
              <a:rPr lang="en-US" altLang="zh-CN" sz="1200" b="1" kern="1200" dirty="0">
                <a:solidFill>
                  <a:schemeClr val="tx1"/>
                </a:solidFill>
                <a:effectLst/>
                <a:latin typeface="+mn-lt"/>
                <a:ea typeface="+mn-ea"/>
                <a:cs typeface="+mn-cs"/>
              </a:rPr>
              <a:t>benchmark</a:t>
            </a:r>
            <a:r>
              <a:rPr lang="zh-CN" altLang="en-US" sz="1200" b="1" kern="1200" dirty="0">
                <a:solidFill>
                  <a:schemeClr val="tx1"/>
                </a:solidFill>
                <a:effectLst/>
                <a:latin typeface="+mn-lt"/>
                <a:ea typeface="+mn-ea"/>
                <a:cs typeface="+mn-cs"/>
              </a:rPr>
              <a:t>应用</a:t>
            </a:r>
            <a:r>
              <a:rPr lang="zh-CN" altLang="en-US" sz="1200" kern="1200" dirty="0">
                <a:solidFill>
                  <a:schemeClr val="tx1"/>
                </a:solidFill>
                <a:effectLst/>
                <a:latin typeface="+mn-lt"/>
                <a:ea typeface="+mn-ea"/>
                <a:cs typeface="+mn-cs"/>
              </a:rPr>
              <a:t>，以验证类脑计算机的效果。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t>56</a:t>
            </a:fld>
            <a:endParaRPr lang="zh-CN" altLang="en-US"/>
          </a:p>
        </p:txBody>
      </p:sp>
    </p:spTree>
    <p:extLst>
      <p:ext uri="{BB962C8B-B14F-4D97-AF65-F5344CB8AC3E}">
        <p14:creationId xmlns:p14="http://schemas.microsoft.com/office/powerpoint/2010/main" val="45483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大脑对外部世界的感知认知是基于神经元对外部信息的表达，研究脉冲神经元的信息编码是神经形态计算的核心问题。</a:t>
            </a:r>
          </a:p>
          <a:p>
            <a:r>
              <a:rPr lang="zh-CN" altLang="zh-CN" sz="1200" kern="1200" dirty="0">
                <a:solidFill>
                  <a:schemeClr val="tx1"/>
                </a:solidFill>
                <a:effectLst/>
                <a:latin typeface="+mn-lt"/>
                <a:ea typeface="+mn-ea"/>
                <a:cs typeface="+mn-cs"/>
              </a:rPr>
              <a:t>具体包括：</a:t>
            </a:r>
          </a:p>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如何通过神经编码，将外部</a:t>
            </a:r>
            <a:r>
              <a:rPr lang="zh-CN" altLang="en-US" sz="1200" kern="1200" dirty="0">
                <a:solidFill>
                  <a:schemeClr val="tx1"/>
                </a:solidFill>
                <a:effectLst/>
                <a:latin typeface="+mn-lt"/>
                <a:ea typeface="+mn-ea"/>
                <a:cs typeface="+mn-cs"/>
              </a:rPr>
              <a:t>不同类型的</a:t>
            </a:r>
            <a:r>
              <a:rPr lang="zh-CN" altLang="zh-CN" sz="1200" kern="1200" dirty="0">
                <a:solidFill>
                  <a:schemeClr val="tx1"/>
                </a:solidFill>
                <a:effectLst/>
                <a:latin typeface="+mn-lt"/>
                <a:ea typeface="+mn-ea"/>
                <a:cs typeface="+mn-cs"/>
              </a:rPr>
              <a:t>感知信息转变成多维、时变的时空脉冲模式，并保留足够的有效信息，提高下层学习神经元的信息处理容量和学习性能。</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高效、高信息保真度的多感知域信号的联合表征。</a:t>
            </a:r>
          </a:p>
        </p:txBody>
      </p:sp>
      <p:sp>
        <p:nvSpPr>
          <p:cNvPr id="4" name="灯片编号占位符 3"/>
          <p:cNvSpPr>
            <a:spLocks noGrp="1"/>
          </p:cNvSpPr>
          <p:nvPr>
            <p:ph type="sldNum" sz="quarter" idx="5"/>
          </p:nvPr>
        </p:nvSpPr>
        <p:spPr/>
        <p:txBody>
          <a:bodyPr/>
          <a:lstStyle/>
          <a:p>
            <a:fld id="{2003FF32-708D-44A8-B37E-8BDFE68727DD}" type="slidenum">
              <a:rPr lang="zh-CN" altLang="en-US" smtClean="0"/>
              <a:t>57</a:t>
            </a:fld>
            <a:endParaRPr lang="zh-CN" altLang="en-US"/>
          </a:p>
        </p:txBody>
      </p:sp>
    </p:spTree>
    <p:extLst>
      <p:ext uri="{BB962C8B-B14F-4D97-AF65-F5344CB8AC3E}">
        <p14:creationId xmlns:p14="http://schemas.microsoft.com/office/powerpoint/2010/main" val="1269803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从智能角度出发，相比于传统人工智能，大脑的多突触可塑、多脑区协同运作方式具有自学习、泛化能力强、鲁棒性强等特点。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但在当前计算神经科学和脉冲神经网络的研究中，由于多种可塑性协调的复杂性，以及跨区域信息传递的困难性，</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大多数网络基于单一的生物机制且结构简单，不能有效适应环境变化，无法有效处理复杂的任务。</a:t>
            </a:r>
          </a:p>
          <a:p>
            <a:r>
              <a:rPr lang="zh-CN" altLang="zh-CN" sz="1200" kern="1200" dirty="0">
                <a:solidFill>
                  <a:schemeClr val="tx1"/>
                </a:solidFill>
                <a:effectLst/>
                <a:latin typeface="+mn-lt"/>
                <a:ea typeface="+mn-ea"/>
                <a:cs typeface="+mn-cs"/>
              </a:rPr>
              <a:t>因此研究如何构建多突触可塑性、多脑区协同的认知计算原理与方法是本项目的关键科学问题</a:t>
            </a:r>
            <a:endParaRPr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t>58</a:t>
            </a:fld>
            <a:endParaRPr lang="zh-CN" altLang="en-US"/>
          </a:p>
        </p:txBody>
      </p:sp>
    </p:spTree>
    <p:extLst>
      <p:ext uri="{BB962C8B-B14F-4D97-AF65-F5344CB8AC3E}">
        <p14:creationId xmlns:p14="http://schemas.microsoft.com/office/powerpoint/2010/main" val="27050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类脑架构具备冯诺依曼计算体系架构不可比拟的特征与优势：</a:t>
            </a:r>
          </a:p>
          <a:p>
            <a:r>
              <a:rPr lang="zh-CN" altLang="zh-CN" sz="1200" kern="1200" dirty="0">
                <a:solidFill>
                  <a:schemeClr val="tx1"/>
                </a:solidFill>
                <a:effectLst/>
                <a:latin typeface="+mn-lt"/>
                <a:ea typeface="+mn-ea"/>
                <a:cs typeface="+mn-cs"/>
              </a:rPr>
              <a:t>通过与外界交互自主学习（无须显式编程）；</a:t>
            </a:r>
          </a:p>
          <a:p>
            <a:r>
              <a:rPr lang="zh-CN" altLang="zh-CN" sz="1200" kern="1200" dirty="0">
                <a:solidFill>
                  <a:schemeClr val="tx1"/>
                </a:solidFill>
                <a:effectLst/>
                <a:latin typeface="+mn-lt"/>
                <a:ea typeface="+mn-ea"/>
                <a:cs typeface="+mn-cs"/>
              </a:rPr>
              <a:t>高度容错（容忍大量神经元的死亡而不影响其基本功能）；</a:t>
            </a:r>
          </a:p>
          <a:p>
            <a:r>
              <a:rPr lang="zh-CN" altLang="zh-CN" sz="1200" kern="1200" dirty="0">
                <a:solidFill>
                  <a:schemeClr val="tx1"/>
                </a:solidFill>
                <a:effectLst/>
                <a:latin typeface="+mn-lt"/>
                <a:ea typeface="+mn-ea"/>
                <a:cs typeface="+mn-cs"/>
              </a:rPr>
              <a:t>高度并行性（约</a:t>
            </a:r>
            <a:r>
              <a:rPr lang="en-US" altLang="zh-CN" sz="1200" kern="1200" dirty="0">
                <a:solidFill>
                  <a:schemeClr val="tx1"/>
                </a:solidFill>
                <a:effectLst/>
                <a:latin typeface="+mn-lt"/>
                <a:ea typeface="+mn-ea"/>
                <a:cs typeface="+mn-cs"/>
              </a:rPr>
              <a:t>10^11</a:t>
            </a:r>
            <a:r>
              <a:rPr lang="zh-CN" altLang="zh-CN" sz="1200" kern="1200" dirty="0">
                <a:solidFill>
                  <a:schemeClr val="tx1"/>
                </a:solidFill>
                <a:effectLst/>
                <a:latin typeface="+mn-lt"/>
                <a:ea typeface="+mn-ea"/>
                <a:cs typeface="+mn-cs"/>
              </a:rPr>
              <a:t>个神经元）；</a:t>
            </a:r>
          </a:p>
          <a:p>
            <a:r>
              <a:rPr lang="zh-CN" altLang="zh-CN" sz="1200" kern="1200" dirty="0">
                <a:solidFill>
                  <a:schemeClr val="tx1"/>
                </a:solidFill>
                <a:effectLst/>
                <a:latin typeface="+mn-lt"/>
                <a:ea typeface="+mn-ea"/>
                <a:cs typeface="+mn-cs"/>
              </a:rPr>
              <a:t>高度连接性（约</a:t>
            </a:r>
            <a:r>
              <a:rPr lang="en-US" altLang="zh-CN" sz="1200" kern="1200" dirty="0">
                <a:solidFill>
                  <a:schemeClr val="tx1"/>
                </a:solidFill>
                <a:effectLst/>
                <a:latin typeface="+mn-lt"/>
                <a:ea typeface="+mn-ea"/>
                <a:cs typeface="+mn-cs"/>
              </a:rPr>
              <a:t>10^15</a:t>
            </a:r>
            <a:r>
              <a:rPr lang="zh-CN" altLang="zh-CN" sz="1200" kern="1200" dirty="0">
                <a:solidFill>
                  <a:schemeClr val="tx1"/>
                </a:solidFill>
                <a:effectLst/>
                <a:latin typeface="+mn-lt"/>
                <a:ea typeface="+mn-ea"/>
                <a:cs typeface="+mn-cs"/>
              </a:rPr>
              <a:t>个突触）；</a:t>
            </a:r>
          </a:p>
          <a:p>
            <a:r>
              <a:rPr lang="zh-CN" altLang="zh-CN" sz="1200" kern="1200" dirty="0">
                <a:solidFill>
                  <a:schemeClr val="tx1"/>
                </a:solidFill>
                <a:effectLst/>
                <a:latin typeface="+mn-lt"/>
                <a:ea typeface="+mn-ea"/>
                <a:cs typeface="+mn-cs"/>
              </a:rPr>
              <a:t>低运算频率（约</a:t>
            </a:r>
            <a:r>
              <a:rPr lang="en-US" altLang="zh-CN" sz="1200" kern="1200" dirty="0">
                <a:solidFill>
                  <a:schemeClr val="tx1"/>
                </a:solidFill>
                <a:effectLst/>
                <a:latin typeface="+mn-lt"/>
                <a:ea typeface="+mn-ea"/>
                <a:cs typeface="+mn-cs"/>
              </a:rPr>
              <a:t>1kHz)</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低功耗（约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瓦，基于冯诺依曼体系结构建造一个与人脑复杂程度相等的计算机，需要将近</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兆瓦的功耗）。</a:t>
            </a:r>
          </a:p>
          <a:p>
            <a:endParaRPr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t>59</a:t>
            </a:fld>
            <a:endParaRPr lang="zh-CN" altLang="en-US"/>
          </a:p>
        </p:txBody>
      </p:sp>
    </p:spTree>
    <p:extLst>
      <p:ext uri="{BB962C8B-B14F-4D97-AF65-F5344CB8AC3E}">
        <p14:creationId xmlns:p14="http://schemas.microsoft.com/office/powerpoint/2010/main" val="1353021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在线学习特点：事件驱动，局部性，并行异步。</a:t>
            </a:r>
            <a:endParaRPr lang="en-US" altLang="zh-CN" dirty="0"/>
          </a:p>
          <a:p>
            <a:r>
              <a:rPr lang="zh-CN" altLang="en-US" dirty="0"/>
              <a:t>事件驱动：仅当有事件到来时，每个计算单元才进行状态、参数更新；</a:t>
            </a:r>
            <a:endParaRPr lang="en-US" altLang="zh-CN" dirty="0"/>
          </a:p>
          <a:p>
            <a:r>
              <a:rPr lang="zh-CN" altLang="en-US" dirty="0"/>
              <a:t>局部性：计算单元的状态、参数更新仅依赖于局部信息；</a:t>
            </a:r>
            <a:endParaRPr lang="en-US" altLang="zh-CN" dirty="0"/>
          </a:p>
          <a:p>
            <a:r>
              <a:rPr lang="zh-CN" altLang="en-US" dirty="0"/>
              <a:t>并行异步：每个计算单元的状态并行异步更新。</a:t>
            </a:r>
          </a:p>
        </p:txBody>
      </p:sp>
      <p:sp>
        <p:nvSpPr>
          <p:cNvPr id="4" name="灯片编号占位符 3"/>
          <p:cNvSpPr>
            <a:spLocks noGrp="1"/>
          </p:cNvSpPr>
          <p:nvPr>
            <p:ph type="sldNum" sz="quarter" idx="10"/>
          </p:nvPr>
        </p:nvSpPr>
        <p:spPr/>
        <p:txBody>
          <a:bodyPr/>
          <a:lstStyle/>
          <a:p>
            <a:fld id="{2003FF32-708D-44A8-B37E-8BDFE68727DD}" type="slidenum">
              <a:rPr lang="zh-CN" altLang="en-US" smtClean="0"/>
              <a:t>60</a:t>
            </a:fld>
            <a:endParaRPr lang="zh-CN" altLang="en-US"/>
          </a:p>
        </p:txBody>
      </p:sp>
    </p:spTree>
    <p:extLst>
      <p:ext uri="{BB962C8B-B14F-4D97-AF65-F5344CB8AC3E}">
        <p14:creationId xmlns:p14="http://schemas.microsoft.com/office/powerpoint/2010/main" val="4206522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t>61</a:t>
            </a:fld>
            <a:endParaRPr lang="zh-CN" altLang="en-US"/>
          </a:p>
        </p:txBody>
      </p:sp>
    </p:spTree>
    <p:extLst>
      <p:ext uri="{BB962C8B-B14F-4D97-AF65-F5344CB8AC3E}">
        <p14:creationId xmlns:p14="http://schemas.microsoft.com/office/powerpoint/2010/main" val="119028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400">
              <a:lnSpc>
                <a:spcPct val="100000"/>
              </a:lnSpc>
              <a:defRPr sz="1200">
                <a:latin typeface="等线"/>
                <a:ea typeface="等线"/>
                <a:cs typeface="等线"/>
                <a:sym typeface="等线"/>
              </a:defRPr>
            </a:pPr>
            <a:r>
              <a:rPr lang="zh-CN" altLang="en-US" dirty="0"/>
              <a:t>配图说明：</a:t>
            </a:r>
          </a:p>
          <a:p>
            <a:pPr defTabSz="914400">
              <a:lnSpc>
                <a:spcPct val="100000"/>
              </a:lnSpc>
              <a:defRPr sz="1200">
                <a:latin typeface="等线"/>
                <a:ea typeface="等线"/>
                <a:cs typeface="等线"/>
                <a:sym typeface="等线"/>
              </a:defRPr>
            </a:pPr>
            <a:r>
              <a:rPr lang="en-US" altLang="zh-CN" dirty="0"/>
              <a:t>1</a:t>
            </a:r>
            <a:r>
              <a:rPr lang="zh-CN" altLang="en-US" dirty="0"/>
              <a:t>）</a:t>
            </a:r>
            <a:r>
              <a:rPr lang="zh-CN" altLang="en-US" b="1" dirty="0"/>
              <a:t>总述：</a:t>
            </a:r>
            <a:r>
              <a:rPr lang="zh-CN" altLang="en-US" dirty="0"/>
              <a:t>以神经图灵机为基础理论设计智能单元，通过智能单元的集成构建类脑计算机架构。单个智能单元可对一种抽象脑区功能建模，不同功能的智能体连接模仿生物大脑各功能区的信息交互。</a:t>
            </a:r>
          </a:p>
          <a:p>
            <a:pPr defTabSz="914400">
              <a:lnSpc>
                <a:spcPct val="100000"/>
              </a:lnSpc>
              <a:defRPr sz="1200">
                <a:latin typeface="等线"/>
                <a:ea typeface="等线"/>
                <a:cs typeface="等线"/>
                <a:sym typeface="等线"/>
              </a:defRPr>
            </a:pPr>
            <a:r>
              <a:rPr lang="en-US" altLang="zh-CN" dirty="0"/>
              <a:t>2</a:t>
            </a:r>
            <a:r>
              <a:rPr lang="zh-CN" altLang="en-US" dirty="0"/>
              <a:t>）</a:t>
            </a:r>
            <a:r>
              <a:rPr lang="zh-CN" altLang="en-US" b="1" dirty="0"/>
              <a:t>智能计算单元集成学习算法：</a:t>
            </a:r>
            <a:r>
              <a:rPr lang="zh-CN" altLang="en-US" dirty="0"/>
              <a:t>特定脑区功能的建模的局部误差优化与认知任务的建模的全局误差优化结合的训练方法。使得集成类脑架构高效完成对视听、空间认知等认知功能的学习。</a:t>
            </a:r>
          </a:p>
          <a:p>
            <a:pPr defTabSz="914400">
              <a:lnSpc>
                <a:spcPct val="100000"/>
              </a:lnSpc>
              <a:defRPr sz="1200">
                <a:latin typeface="等线"/>
                <a:ea typeface="等线"/>
                <a:cs typeface="等线"/>
                <a:sym typeface="等线"/>
              </a:defRPr>
            </a:pPr>
            <a:r>
              <a:rPr lang="en-US" altLang="zh-CN" dirty="0"/>
              <a:t>3</a:t>
            </a:r>
            <a:r>
              <a:rPr lang="zh-CN" altLang="en-US" dirty="0"/>
              <a:t>）</a:t>
            </a:r>
            <a:r>
              <a:rPr lang="zh-CN" altLang="en-US" b="1" dirty="0"/>
              <a:t>多个智能单元的集成类脑架构：</a:t>
            </a:r>
            <a:r>
              <a:rPr lang="zh-CN" altLang="en-US" dirty="0"/>
              <a:t>采用层级路由连接模式模式，具备高速、低延迟、高效率、抖动低等特点。加入协处理器以协助处理内存、传感器、输入输出等任务，弥补智能单元在传统、基本计算任务上的低效的不足。</a:t>
            </a:r>
          </a:p>
          <a:p>
            <a:pPr defTabSz="914400">
              <a:lnSpc>
                <a:spcPct val="100000"/>
              </a:lnSpc>
              <a:defRPr sz="1200">
                <a:latin typeface="等线"/>
                <a:ea typeface="等线"/>
                <a:cs typeface="等线"/>
                <a:sym typeface="等线"/>
              </a:defRPr>
            </a:pPr>
            <a:r>
              <a:rPr lang="en-US" altLang="zh-CN" dirty="0"/>
              <a:t>4</a:t>
            </a:r>
            <a:r>
              <a:rPr lang="zh-CN" altLang="en-US" dirty="0"/>
              <a:t>）</a:t>
            </a:r>
            <a:r>
              <a:rPr lang="zh-CN" altLang="en-US" b="1" dirty="0"/>
              <a:t>应用</a:t>
            </a:r>
            <a:r>
              <a:rPr lang="zh-CN" altLang="en-US" dirty="0"/>
              <a:t>：使用集成类脑架构实现类脑听觉模型、类脑视觉模型、类脑空间认知模型。使用智能单元实现</a:t>
            </a:r>
            <a:r>
              <a:rPr lang="en-US" altLang="zh-CN" dirty="0"/>
              <a:t>CNN</a:t>
            </a:r>
            <a:r>
              <a:rPr lang="zh-CN" altLang="en-US" dirty="0"/>
              <a:t>、</a:t>
            </a:r>
            <a:r>
              <a:rPr lang="en-US" altLang="zh-CN" dirty="0"/>
              <a:t>grid cell</a:t>
            </a:r>
            <a:r>
              <a:rPr lang="zh-CN" altLang="en-US" dirty="0"/>
              <a:t>、 </a:t>
            </a:r>
            <a:r>
              <a:rPr lang="en-US" altLang="zh-CN" dirty="0"/>
              <a:t>place cell</a:t>
            </a:r>
            <a:r>
              <a:rPr lang="zh-CN" altLang="en-US" dirty="0"/>
              <a:t>等模型，通过简单的智能单元的组合实现复杂的模型，使并应用于相应的任务。在空间认知任务中，可使用监督学习或强化学习从而完成模型的训练。</a:t>
            </a:r>
          </a:p>
          <a:p>
            <a:pPr defTabSz="914400">
              <a:lnSpc>
                <a:spcPct val="100000"/>
              </a:lnSpc>
              <a:defRPr sz="1200">
                <a:latin typeface="等线"/>
                <a:ea typeface="等线"/>
                <a:cs typeface="等线"/>
                <a:sym typeface="等线"/>
              </a:defRPr>
            </a:pPr>
            <a:endParaRPr lang="zh-CN" altLang="en-US" dirty="0"/>
          </a:p>
          <a:p>
            <a:pPr defTabSz="914400">
              <a:lnSpc>
                <a:spcPct val="100000"/>
              </a:lnSpc>
              <a:defRPr sz="1200">
                <a:latin typeface="等线"/>
                <a:ea typeface="等线"/>
                <a:cs typeface="等线"/>
                <a:sym typeface="等线"/>
              </a:defRPr>
            </a:pPr>
            <a:r>
              <a:rPr lang="zh-CN" altLang="en-US" dirty="0"/>
              <a:t>配图说明：</a:t>
            </a:r>
          </a:p>
          <a:p>
            <a:pPr defTabSz="914400">
              <a:lnSpc>
                <a:spcPct val="100000"/>
              </a:lnSpc>
              <a:defRPr sz="1200">
                <a:latin typeface="等线"/>
                <a:ea typeface="等线"/>
                <a:cs typeface="等线"/>
                <a:sym typeface="等线"/>
              </a:defRPr>
            </a:pPr>
            <a:r>
              <a:rPr lang="en-US" altLang="zh-CN" dirty="0"/>
              <a:t>1</a:t>
            </a:r>
            <a:r>
              <a:rPr lang="zh-CN" altLang="en-US" dirty="0"/>
              <a:t>）每个淡紫色的正方形表示一个智能单元，一级神经元投射完成四个智能单元的互联，二级神经元投射完成四个一级神经元投射的互联，三级神经元投射完成四个二级神经元投射的互联，通过三级神经元投射实现</a:t>
            </a:r>
            <a:r>
              <a:rPr lang="en-US" altLang="zh-CN" dirty="0"/>
              <a:t>64</a:t>
            </a:r>
            <a:r>
              <a:rPr lang="zh-CN" altLang="en-US" dirty="0"/>
              <a:t>个智能单元的互联。</a:t>
            </a:r>
          </a:p>
          <a:p>
            <a:pPr defTabSz="914400">
              <a:lnSpc>
                <a:spcPct val="100000"/>
              </a:lnSpc>
              <a:defRPr sz="1200">
                <a:latin typeface="等线"/>
                <a:ea typeface="等线"/>
                <a:cs typeface="等线"/>
                <a:sym typeface="等线"/>
              </a:defRPr>
            </a:pPr>
            <a:r>
              <a:rPr lang="en-US" altLang="zh-CN" dirty="0"/>
              <a:t>2</a:t>
            </a:r>
            <a:r>
              <a:rPr lang="zh-CN" altLang="en-US" dirty="0"/>
              <a:t>）右方表示基本智能单元的实现方式，可使用数字实现与基于忆阻器等的实现。</a:t>
            </a:r>
          </a:p>
          <a:p>
            <a:pPr defTabSz="914400">
              <a:lnSpc>
                <a:spcPct val="100000"/>
              </a:lnSpc>
              <a:defRPr sz="1200">
                <a:latin typeface="等线"/>
                <a:ea typeface="等线"/>
                <a:cs typeface="等线"/>
                <a:sym typeface="等线"/>
              </a:defRPr>
            </a:pPr>
            <a:r>
              <a:rPr lang="en-US" altLang="zh-CN" dirty="0"/>
              <a:t>3</a:t>
            </a:r>
            <a:r>
              <a:rPr lang="zh-CN" altLang="en-US" dirty="0"/>
              <a:t>）左下角深色的正方形表示使用不用的智能单元对不同抽象脑区功能建模，其下方是以生物海马体空间认知抽象功能为例，构建的基本智能单元。</a:t>
            </a:r>
          </a:p>
          <a:p>
            <a:pPr defTabSz="914400">
              <a:lnSpc>
                <a:spcPct val="100000"/>
              </a:lnSpc>
              <a:defRPr sz="1200">
                <a:latin typeface="等线"/>
                <a:ea typeface="等线"/>
                <a:cs typeface="等线"/>
                <a:sym typeface="等线"/>
              </a:defRPr>
            </a:pPr>
            <a:r>
              <a:rPr lang="en-US" altLang="zh-CN" dirty="0"/>
              <a:t>4</a:t>
            </a:r>
            <a:r>
              <a:rPr lang="zh-CN" altLang="en-US" dirty="0"/>
              <a:t>）智能单元互联架构可与外部</a:t>
            </a:r>
            <a:r>
              <a:rPr lang="en-US" altLang="zh-CN" dirty="0"/>
              <a:t>IO</a:t>
            </a:r>
            <a:r>
              <a:rPr lang="zh-CN" altLang="en-US" dirty="0"/>
              <a:t>进行互联，通过总线与协处理器、内存、传感器输入等器件的相连。</a:t>
            </a:r>
          </a:p>
        </p:txBody>
      </p:sp>
      <p:sp>
        <p:nvSpPr>
          <p:cNvPr id="4" name="灯片编号占位符 3"/>
          <p:cNvSpPr>
            <a:spLocks noGrp="1"/>
          </p:cNvSpPr>
          <p:nvPr>
            <p:ph type="sldNum" sz="quarter" idx="10"/>
          </p:nvPr>
        </p:nvSpPr>
        <p:spPr/>
        <p:txBody>
          <a:bodyPr/>
          <a:lstStyle/>
          <a:p>
            <a:fld id="{2003FF32-708D-44A8-B37E-8BDFE68727DD}" type="slidenum">
              <a:rPr lang="zh-CN" altLang="en-US" smtClean="0"/>
              <a:t>63</a:t>
            </a:fld>
            <a:endParaRPr lang="zh-CN" altLang="en-US"/>
          </a:p>
        </p:txBody>
      </p:sp>
    </p:spTree>
    <p:extLst>
      <p:ext uri="{BB962C8B-B14F-4D97-AF65-F5344CB8AC3E}">
        <p14:creationId xmlns:p14="http://schemas.microsoft.com/office/powerpoint/2010/main" val="1599574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B0F31F5-F240-449C-8472-79BFBB9A9F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5" y="0"/>
            <a:ext cx="9144524" cy="6858000"/>
          </a:xfrm>
          <a:prstGeom prst="rect">
            <a:avLst/>
          </a:prstGeom>
        </p:spPr>
      </p:pic>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AA926FD-42F5-4A47-BF07-6EAFC3A5115C}" type="datetime1">
              <a:rPr lang="zh-CN" altLang="en-US" smtClean="0"/>
              <a:t>2019-06-13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1061746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FB615AC-D751-4E27-B456-9DE41D3939EF}" type="datetime1">
              <a:rPr lang="zh-CN" altLang="en-US" smtClean="0"/>
              <a:t>2019-06-13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268060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DB2FFB-3209-4C79-9707-2A69712026A7}" type="datetime1">
              <a:rPr lang="zh-CN" altLang="en-US" smtClean="0"/>
              <a:t>2019-06-13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2161447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两栏内容">
    <p:spTree>
      <p:nvGrpSpPr>
        <p:cNvPr id="1" name=""/>
        <p:cNvGrpSpPr/>
        <p:nvPr/>
      </p:nvGrpSpPr>
      <p:grpSpPr>
        <a:xfrm>
          <a:off x="0" y="0"/>
          <a:ext cx="0" cy="0"/>
          <a:chOff x="0" y="0"/>
          <a:chExt cx="0" cy="0"/>
        </a:xfrm>
      </p:grpSpPr>
      <p:sp>
        <p:nvSpPr>
          <p:cNvPr id="38" name="Title Text"/>
          <p:cNvSpPr txBox="1">
            <a:spLocks noGrp="1"/>
          </p:cNvSpPr>
          <p:nvPr>
            <p:ph type="title" hasCustomPrompt="1"/>
          </p:nvPr>
        </p:nvSpPr>
        <p:spPr>
          <a:prstGeom prst="rect">
            <a:avLst/>
          </a:prstGeom>
        </p:spPr>
        <p:txBody>
          <a:bodyPr/>
          <a:lstStyle/>
          <a:p>
            <a:r>
              <a:t>Title Text</a:t>
            </a:r>
          </a:p>
        </p:txBody>
      </p:sp>
      <p:sp>
        <p:nvSpPr>
          <p:cNvPr id="39" name="Body Level One…"/>
          <p:cNvSpPr txBox="1">
            <a:spLocks noGrp="1"/>
          </p:cNvSpPr>
          <p:nvPr>
            <p:ph type="body" sz="half" idx="1" hasCustomPrompt="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40" indent="-320040">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54902630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20A98D-1912-4838-BA78-DC230BB41681}" type="datetime1">
              <a:rPr lang="zh-CN" altLang="en-US" smtClean="0"/>
              <a:t>2019-06-13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74166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19861FA-3FC2-40EE-8FC8-FA8C1FC486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5" y="0"/>
            <a:ext cx="9144524" cy="6858000"/>
          </a:xfrm>
          <a:prstGeom prst="rect">
            <a:avLst/>
          </a:prstGeom>
        </p:spPr>
      </p:pic>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696C9A6-75E7-4683-9426-420D687CAA32}" type="datetime1">
              <a:rPr lang="zh-CN" altLang="en-US" smtClean="0"/>
              <a:t>2019-06-13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296783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392E552-DAA8-44D9-A8D3-D3CCD9000F9F}" type="datetime1">
              <a:rPr lang="zh-CN" altLang="en-US" smtClean="0"/>
              <a:t>2019-06-13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1800076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B04CC2E-F566-40ED-9650-13EB63562CDE}" type="datetime1">
              <a:rPr lang="zh-CN" altLang="en-US" smtClean="0"/>
              <a:t>2019-06-13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425896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787A2B9-B79A-47DA-B9D1-C696B44C1BB9}" type="datetime1">
              <a:rPr lang="zh-CN" altLang="en-US" smtClean="0"/>
              <a:t>2019-06-13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1858494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558A9-BF4A-4183-A6CC-670B3CBC06C0}" type="datetime1">
              <a:rPr lang="zh-CN" altLang="en-US" smtClean="0"/>
              <a:t>2019-06-13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2083873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B2F2C60-A7E0-44E9-8C56-071144B4AC9B}" type="datetime1">
              <a:rPr lang="zh-CN" altLang="en-US" smtClean="0"/>
              <a:t>2019-06-13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3207901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E4CAF91-989D-4E3C-8E0E-C0A029F50A1C}" type="datetime1">
              <a:rPr lang="zh-CN" altLang="en-US" smtClean="0"/>
              <a:t>2019-06-13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90892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1A8A468-508A-46B2-A1B5-C1DEBCBA17CB}"/>
              </a:ext>
            </a:extLst>
          </p:cNvPr>
          <p:cNvSpPr/>
          <p:nvPr userDrawn="1"/>
        </p:nvSpPr>
        <p:spPr>
          <a:xfrm>
            <a:off x="-525" y="6371617"/>
            <a:ext cx="914452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64A3A892-A2BC-4BB9-9C98-2836E1D1DF8A}" type="datetime1">
              <a:rPr lang="zh-CN" altLang="en-US" smtClean="0"/>
              <a:t>2019-06-13</a:t>
            </a:fld>
            <a:endParaRPr lang="zh-CN" altLang="en-US" dirty="0"/>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dirty="0"/>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17F0B86A-3B10-4477-8AC6-12E7D7B5209B}" type="slidenum">
              <a:rPr lang="zh-CN" altLang="en-US" smtClean="0"/>
              <a:pPr/>
              <a:t>‹#›</a:t>
            </a:fld>
            <a:endParaRPr lang="zh-CN" altLang="en-US" dirty="0"/>
          </a:p>
        </p:txBody>
      </p:sp>
    </p:spTree>
    <p:extLst>
      <p:ext uri="{BB962C8B-B14F-4D97-AF65-F5344CB8AC3E}">
        <p14:creationId xmlns:p14="http://schemas.microsoft.com/office/powerpoint/2010/main" val="38344310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363" indent="-360363"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363"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8888" indent="-268288"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288"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6.xml"/><Relationship Id="rId4" Type="http://schemas.openxmlformats.org/officeDocument/2006/relationships/image" Target="../media/image138.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emf"/><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114.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png"/><Relationship Id="rId1" Type="http://schemas.openxmlformats.org/officeDocument/2006/relationships/slideLayout" Target="../slideLayouts/slideLayout6.xml"/><Relationship Id="rId5" Type="http://schemas.openxmlformats.org/officeDocument/2006/relationships/image" Target="../media/image152.jpeg"/><Relationship Id="rId4" Type="http://schemas.openxmlformats.org/officeDocument/2006/relationships/image" Target="../media/image151.png"/></Relationships>
</file>

<file path=ppt/slides/_rels/slide11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6.xml"/><Relationship Id="rId5" Type="http://schemas.openxmlformats.org/officeDocument/2006/relationships/image" Target="../media/image158.jpeg"/><Relationship Id="rId4" Type="http://schemas.openxmlformats.org/officeDocument/2006/relationships/image" Target="../media/image157.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59.jpeg"/><Relationship Id="rId1" Type="http://schemas.openxmlformats.org/officeDocument/2006/relationships/slideLayout" Target="../slideLayouts/slideLayout6.xml"/><Relationship Id="rId6" Type="http://schemas.openxmlformats.org/officeDocument/2006/relationships/image" Target="../media/image163.emf"/><Relationship Id="rId5" Type="http://schemas.openxmlformats.org/officeDocument/2006/relationships/image" Target="../media/image162.png"/><Relationship Id="rId4" Type="http://schemas.openxmlformats.org/officeDocument/2006/relationships/image" Target="../media/image161.png"/></Relationships>
</file>

<file path=ppt/slides/_rels/slide1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20.xml.rels><?xml version="1.0" encoding="UTF-8" standalone="yes"?>
<Relationships xmlns="http://schemas.openxmlformats.org/package/2006/relationships"><Relationship Id="rId3" Type="http://schemas.openxmlformats.org/officeDocument/2006/relationships/image" Target="../media/image165.tiff"/><Relationship Id="rId7" Type="http://schemas.openxmlformats.org/officeDocument/2006/relationships/image" Target="../media/image169.tiff"/><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tiff"/><Relationship Id="rId5" Type="http://schemas.openxmlformats.org/officeDocument/2006/relationships/image" Target="../media/image167.png"/><Relationship Id="rId4" Type="http://schemas.openxmlformats.org/officeDocument/2006/relationships/image" Target="../media/image166.jpeg"/></Relationships>
</file>

<file path=ppt/slides/_rels/slide121.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171.jpeg"/><Relationship Id="rId7" Type="http://schemas.openxmlformats.org/officeDocument/2006/relationships/image" Target="../media/image175.jpeg"/><Relationship Id="rId2" Type="http://schemas.openxmlformats.org/officeDocument/2006/relationships/image" Target="../media/image170.emf"/><Relationship Id="rId1" Type="http://schemas.openxmlformats.org/officeDocument/2006/relationships/slideLayout" Target="../slideLayouts/slideLayout6.xml"/><Relationship Id="rId6" Type="http://schemas.openxmlformats.org/officeDocument/2006/relationships/image" Target="../media/image174.tiff"/><Relationship Id="rId5" Type="http://schemas.openxmlformats.org/officeDocument/2006/relationships/image" Target="../media/image173.tiff"/><Relationship Id="rId4" Type="http://schemas.openxmlformats.org/officeDocument/2006/relationships/image" Target="../media/image172.png"/></Relationships>
</file>

<file path=ppt/slides/_rels/slide122.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6.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3.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184.png"/><Relationship Id="rId7" Type="http://schemas.openxmlformats.org/officeDocument/2006/relationships/image" Target="../media/image188.png"/><Relationship Id="rId12" Type="http://schemas.openxmlformats.org/officeDocument/2006/relationships/image" Target="../media/image193.jpeg"/><Relationship Id="rId2" Type="http://schemas.openxmlformats.org/officeDocument/2006/relationships/image" Target="../media/image183.png"/><Relationship Id="rId1" Type="http://schemas.openxmlformats.org/officeDocument/2006/relationships/slideLayout" Target="../slideLayouts/slideLayout6.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pn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png"/><Relationship Id="rId14" Type="http://schemas.microsoft.com/office/2007/relationships/hdphoto" Target="../media/hdphoto2.wdp"/></Relationships>
</file>

<file path=ppt/slides/_rels/slide12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emf"/><Relationship Id="rId4" Type="http://schemas.openxmlformats.org/officeDocument/2006/relationships/image" Target="../media/image33.jpeg"/><Relationship Id="rId9" Type="http://schemas.openxmlformats.org/officeDocument/2006/relationships/image" Target="../media/image38.jpe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jpeg"/><Relationship Id="rId12" Type="http://schemas.openxmlformats.org/officeDocument/2006/relationships/image" Target="../media/image49.jpeg"/><Relationship Id="rId2" Type="http://schemas.openxmlformats.org/officeDocument/2006/relationships/image" Target="../media/image39.jpeg"/><Relationship Id="rId1" Type="http://schemas.openxmlformats.org/officeDocument/2006/relationships/slideLayout" Target="../slideLayouts/slideLayout6.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gif"/><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3.xml"/></Relationships>
</file>

<file path=ppt/slides/_rels/slide5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92.pn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oleObject" Target="../embeddings/oleObject4.bin"/></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5" Type="http://schemas.openxmlformats.org/officeDocument/2006/relationships/image" Target="../media/image108.png"/><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16.xml"/><Relationship Id="rId7" Type="http://schemas.openxmlformats.org/officeDocument/2006/relationships/image" Target="../media/image110.e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09.emf"/><Relationship Id="rId4" Type="http://schemas.openxmlformats.org/officeDocument/2006/relationships/oleObject" Target="../embeddings/oleObject5.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12.emf"/><Relationship Id="rId5" Type="http://schemas.openxmlformats.org/officeDocument/2006/relationships/oleObject" Target="../embeddings/oleObject7.bin"/><Relationship Id="rId4" Type="http://schemas.openxmlformats.org/officeDocument/2006/relationships/image" Target="../media/image113.emf"/></Relationships>
</file>

<file path=ppt/slides/_rels/slide7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60.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18.jpeg"/><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31.tiff"/><Relationship Id="rId3" Type="http://schemas.openxmlformats.org/officeDocument/2006/relationships/image" Target="../media/image126.png"/><Relationship Id="rId7" Type="http://schemas.openxmlformats.org/officeDocument/2006/relationships/image" Target="../media/image130.tiff"/><Relationship Id="rId2" Type="http://schemas.openxmlformats.org/officeDocument/2006/relationships/image" Target="../media/image125.tiff"/><Relationship Id="rId1" Type="http://schemas.openxmlformats.org/officeDocument/2006/relationships/slideLayout" Target="../slideLayouts/slideLayout2.xml"/><Relationship Id="rId6" Type="http://schemas.openxmlformats.org/officeDocument/2006/relationships/image" Target="../media/image129.tiff"/><Relationship Id="rId5" Type="http://schemas.openxmlformats.org/officeDocument/2006/relationships/image" Target="../media/image128.jpeg"/><Relationship Id="rId4" Type="http://schemas.openxmlformats.org/officeDocument/2006/relationships/image" Target="../media/image127.png"/></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49B0B-7567-4144-8BD1-AA22CEFCC845}"/>
              </a:ext>
            </a:extLst>
          </p:cNvPr>
          <p:cNvSpPr>
            <a:spLocks noGrp="1"/>
          </p:cNvSpPr>
          <p:nvPr>
            <p:ph type="ctrTitle"/>
          </p:nvPr>
        </p:nvSpPr>
        <p:spPr>
          <a:xfrm>
            <a:off x="0" y="1776460"/>
            <a:ext cx="9144000" cy="1319041"/>
          </a:xfrm>
        </p:spPr>
        <p:txBody>
          <a:bodyPr>
            <a:normAutofit fontScale="90000"/>
          </a:bodyPr>
          <a:lstStyle/>
          <a:p>
            <a:pPr>
              <a:lnSpc>
                <a:spcPct val="130000"/>
              </a:lnSpc>
            </a:pPr>
            <a:r>
              <a:rPr lang="zh-CN" altLang="en-US" dirty="0"/>
              <a:t>超大规模智能计算科学装置</a:t>
            </a:r>
            <a:br>
              <a:rPr lang="en-US" altLang="zh-CN" dirty="0"/>
            </a:br>
            <a:r>
              <a:rPr lang="zh-CN" altLang="en-US" dirty="0"/>
              <a:t>论证报告</a:t>
            </a:r>
          </a:p>
        </p:txBody>
      </p:sp>
      <p:sp>
        <p:nvSpPr>
          <p:cNvPr id="3" name="副标题 2">
            <a:extLst>
              <a:ext uri="{FF2B5EF4-FFF2-40B4-BE49-F238E27FC236}">
                <a16:creationId xmlns:a16="http://schemas.microsoft.com/office/drawing/2014/main" id="{8A912802-D844-4FEC-B8E3-F5CE50D93142}"/>
              </a:ext>
            </a:extLst>
          </p:cNvPr>
          <p:cNvSpPr>
            <a:spLocks noGrp="1"/>
          </p:cNvSpPr>
          <p:nvPr>
            <p:ph type="subTitle" idx="1"/>
          </p:nvPr>
        </p:nvSpPr>
        <p:spPr>
          <a:xfrm>
            <a:off x="1159778" y="4578926"/>
            <a:ext cx="6858000" cy="1106713"/>
          </a:xfrm>
        </p:spPr>
        <p:txBody>
          <a:bodyPr/>
          <a:lstStyle/>
          <a:p>
            <a:r>
              <a:rPr lang="zh-CN" altLang="en-US" dirty="0"/>
              <a:t>汇报人：陈刚</a:t>
            </a:r>
          </a:p>
        </p:txBody>
      </p:sp>
      <p:sp>
        <p:nvSpPr>
          <p:cNvPr id="5" name="矩形 4">
            <a:extLst>
              <a:ext uri="{FF2B5EF4-FFF2-40B4-BE49-F238E27FC236}">
                <a16:creationId xmlns:a16="http://schemas.microsoft.com/office/drawing/2014/main" id="{B33E6FAF-58D8-43BC-A7CF-F54CA3C7D68E}"/>
              </a:ext>
            </a:extLst>
          </p:cNvPr>
          <p:cNvSpPr/>
          <p:nvPr/>
        </p:nvSpPr>
        <p:spPr>
          <a:xfrm>
            <a:off x="3977072" y="5932115"/>
            <a:ext cx="1223412" cy="369332"/>
          </a:xfrm>
          <a:prstGeom prst="rect">
            <a:avLst/>
          </a:prstGeom>
        </p:spPr>
        <p:txBody>
          <a:bodyPr wrap="none">
            <a:spAutoFit/>
          </a:bodyPr>
          <a:lstStyle/>
          <a:p>
            <a:r>
              <a:rPr lang="en-US" altLang="zh-CN" dirty="0">
                <a:solidFill>
                  <a:srgbClr val="002060"/>
                </a:solidFill>
              </a:rPr>
              <a:t>2019</a:t>
            </a:r>
            <a:r>
              <a:rPr lang="zh-CN" altLang="en-US" dirty="0">
                <a:solidFill>
                  <a:srgbClr val="002060"/>
                </a:solidFill>
              </a:rPr>
              <a:t>年</a:t>
            </a:r>
            <a:r>
              <a:rPr lang="en-US" altLang="zh-CN" dirty="0">
                <a:solidFill>
                  <a:srgbClr val="002060"/>
                </a:solidFill>
              </a:rPr>
              <a:t>6</a:t>
            </a:r>
            <a:r>
              <a:rPr lang="zh-CN" altLang="en-US" dirty="0">
                <a:solidFill>
                  <a:srgbClr val="002060"/>
                </a:solidFill>
              </a:rPr>
              <a:t>月</a:t>
            </a:r>
          </a:p>
        </p:txBody>
      </p:sp>
    </p:spTree>
    <p:extLst>
      <p:ext uri="{BB962C8B-B14F-4D97-AF65-F5344CB8AC3E}">
        <p14:creationId xmlns:p14="http://schemas.microsoft.com/office/powerpoint/2010/main" val="174883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DB40B-E000-4C8F-9B9B-3FE78027C9C9}"/>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EEC8BB6D-51CE-4E13-AF2F-73D1CB03FB72}"/>
              </a:ext>
            </a:extLst>
          </p:cNvPr>
          <p:cNvSpPr>
            <a:spLocks noGrp="1"/>
          </p:cNvSpPr>
          <p:nvPr>
            <p:ph idx="1"/>
          </p:nvPr>
        </p:nvSpPr>
        <p:spPr/>
        <p:txBody>
          <a:bodyPr/>
          <a:lstStyle/>
          <a:p>
            <a:r>
              <a:rPr lang="zh-CN" altLang="en-US" dirty="0"/>
              <a:t>现有方案均无法很好的解决上述算力瓶颈和</a:t>
            </a:r>
            <a:r>
              <a:rPr lang="en-US" altLang="zh-CN" dirty="0"/>
              <a:t>I/O</a:t>
            </a:r>
            <a:r>
              <a:rPr lang="zh-CN" altLang="en-US" dirty="0"/>
              <a:t>墙问题</a:t>
            </a:r>
          </a:p>
        </p:txBody>
      </p:sp>
      <p:sp>
        <p:nvSpPr>
          <p:cNvPr id="4" name="灯片编号占位符 3">
            <a:extLst>
              <a:ext uri="{FF2B5EF4-FFF2-40B4-BE49-F238E27FC236}">
                <a16:creationId xmlns:a16="http://schemas.microsoft.com/office/drawing/2014/main" id="{9EB0F3B9-7281-497B-B627-894964F543C7}"/>
              </a:ext>
            </a:extLst>
          </p:cNvPr>
          <p:cNvSpPr>
            <a:spLocks noGrp="1"/>
          </p:cNvSpPr>
          <p:nvPr>
            <p:ph type="sldNum" sz="quarter" idx="12"/>
          </p:nvPr>
        </p:nvSpPr>
        <p:spPr/>
        <p:txBody>
          <a:bodyPr/>
          <a:lstStyle/>
          <a:p>
            <a:fld id="{17F0B86A-3B10-4477-8AC6-12E7D7B5209B}" type="slidenum">
              <a:rPr lang="zh-CN" altLang="en-US" smtClean="0"/>
              <a:t>10</a:t>
            </a:fld>
            <a:endParaRPr lang="zh-CN" altLang="en-US"/>
          </a:p>
        </p:txBody>
      </p:sp>
      <p:sp>
        <p:nvSpPr>
          <p:cNvPr id="5" name="文本框 5">
            <a:extLst>
              <a:ext uri="{FF2B5EF4-FFF2-40B4-BE49-F238E27FC236}">
                <a16:creationId xmlns:a16="http://schemas.microsoft.com/office/drawing/2014/main" id="{D6D85F46-935A-4685-9A4E-1CCFD30A5BDF}"/>
              </a:ext>
            </a:extLst>
          </p:cNvPr>
          <p:cNvSpPr txBox="1"/>
          <p:nvPr/>
        </p:nvSpPr>
        <p:spPr>
          <a:xfrm>
            <a:off x="180895" y="3977601"/>
            <a:ext cx="2659225" cy="2408352"/>
          </a:xfrm>
          <a:prstGeom prst="rect">
            <a:avLst/>
          </a:prstGeom>
          <a:noFill/>
        </p:spPr>
        <p:txBody>
          <a:bodyPr wrap="square" rtlCol="0">
            <a:spAutoFit/>
          </a:bodyPr>
          <a:lstStyle/>
          <a:p>
            <a:pPr algn="ctr"/>
            <a:r>
              <a:rPr lang="en-US" altLang="zh-CN" sz="2000" dirty="0">
                <a:solidFill>
                  <a:srgbClr val="002060"/>
                </a:solidFill>
              </a:rPr>
              <a:t>GPU</a:t>
            </a:r>
            <a:r>
              <a:rPr lang="zh-CN" altLang="en-US" sz="2000" dirty="0">
                <a:solidFill>
                  <a:srgbClr val="002060"/>
                </a:solidFill>
              </a:rPr>
              <a:t>集群</a:t>
            </a:r>
            <a:endParaRPr lang="en-US" altLang="zh-CN" sz="2000" dirty="0">
              <a:solidFill>
                <a:srgbClr val="002060"/>
              </a:solidFill>
            </a:endParaRPr>
          </a:p>
          <a:p>
            <a:pPr algn="ctr"/>
            <a:endParaRPr lang="en-US" altLang="zh-CN" sz="1050" dirty="0">
              <a:solidFill>
                <a:srgbClr val="002060"/>
              </a:solidFill>
            </a:endParaRPr>
          </a:p>
          <a:p>
            <a:pPr marL="285750" indent="-285750">
              <a:buFont typeface="Arial" panose="020B0604020202020204" pitchFamily="34" charset="0"/>
              <a:buChar char="•"/>
            </a:pPr>
            <a:r>
              <a:rPr lang="zh-CN" altLang="en-US" sz="2000" dirty="0">
                <a:solidFill>
                  <a:srgbClr val="C00000"/>
                </a:solidFill>
              </a:rPr>
              <a:t>具有一定算力，但性价比低</a:t>
            </a:r>
            <a:r>
              <a:rPr lang="zh-CN" altLang="en-US" sz="2000" dirty="0">
                <a:solidFill>
                  <a:srgbClr val="002060"/>
                </a:solidFill>
              </a:rPr>
              <a:t>，适合一般计算密集型应用</a:t>
            </a:r>
            <a:endParaRPr lang="en-US" altLang="zh-CN" sz="2000" dirty="0">
              <a:solidFill>
                <a:srgbClr val="C00000"/>
              </a:solidFill>
            </a:endParaRPr>
          </a:p>
          <a:p>
            <a:pPr marL="285750" indent="-285750">
              <a:buFont typeface="Arial" panose="020B0604020202020204" pitchFamily="34" charset="0"/>
              <a:buChar char="•"/>
            </a:pPr>
            <a:r>
              <a:rPr lang="zh-CN" altLang="en-US" sz="2000" dirty="0">
                <a:solidFill>
                  <a:srgbClr val="C00000"/>
                </a:solidFill>
              </a:rPr>
              <a:t>存储</a:t>
            </a:r>
            <a:r>
              <a:rPr lang="zh-CN" altLang="en-US" sz="2000" dirty="0">
                <a:solidFill>
                  <a:srgbClr val="002060"/>
                </a:solidFill>
              </a:rPr>
              <a:t>可能成为瓶颈，</a:t>
            </a:r>
            <a:r>
              <a:rPr lang="zh-CN" altLang="en-US" sz="2000" dirty="0">
                <a:solidFill>
                  <a:srgbClr val="C00000"/>
                </a:solidFill>
              </a:rPr>
              <a:t>不适合数据密集型应用</a:t>
            </a:r>
          </a:p>
        </p:txBody>
      </p:sp>
      <p:pic>
        <p:nvPicPr>
          <p:cNvPr id="6" name="Picture 1">
            <a:extLst>
              <a:ext uri="{FF2B5EF4-FFF2-40B4-BE49-F238E27FC236}">
                <a16:creationId xmlns:a16="http://schemas.microsoft.com/office/drawing/2014/main" id="{617DEA91-471B-42B3-9222-57840A9F85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055" y="1793638"/>
            <a:ext cx="2659225" cy="1829386"/>
          </a:xfrm>
          <a:prstGeom prst="rect">
            <a:avLst/>
          </a:prstGeom>
        </p:spPr>
      </p:pic>
      <p:sp>
        <p:nvSpPr>
          <p:cNvPr id="7" name="文本框 5">
            <a:extLst>
              <a:ext uri="{FF2B5EF4-FFF2-40B4-BE49-F238E27FC236}">
                <a16:creationId xmlns:a16="http://schemas.microsoft.com/office/drawing/2014/main" id="{4708A212-2A5F-40B3-94AA-18FACCE0F463}"/>
              </a:ext>
            </a:extLst>
          </p:cNvPr>
          <p:cNvSpPr txBox="1"/>
          <p:nvPr/>
        </p:nvSpPr>
        <p:spPr>
          <a:xfrm>
            <a:off x="3189840" y="3977211"/>
            <a:ext cx="2417452" cy="2716128"/>
          </a:xfrm>
          <a:prstGeom prst="rect">
            <a:avLst/>
          </a:prstGeom>
          <a:noFill/>
        </p:spPr>
        <p:txBody>
          <a:bodyPr wrap="square" rtlCol="0">
            <a:spAutoFit/>
          </a:bodyPr>
          <a:lstStyle/>
          <a:p>
            <a:pPr algn="ctr"/>
            <a:r>
              <a:rPr lang="zh-CN" altLang="en-US" sz="2000" dirty="0">
                <a:solidFill>
                  <a:srgbClr val="002060"/>
                </a:solidFill>
              </a:rPr>
              <a:t>超级计算机</a:t>
            </a:r>
            <a:endParaRPr lang="en-US" altLang="zh-CN" sz="2000" dirty="0">
              <a:solidFill>
                <a:srgbClr val="002060"/>
              </a:solidFill>
            </a:endParaRPr>
          </a:p>
          <a:p>
            <a:pPr algn="ctr"/>
            <a:endParaRPr lang="en-US" altLang="zh-CN" sz="1050" dirty="0">
              <a:solidFill>
                <a:srgbClr val="002060"/>
              </a:solidFill>
            </a:endParaRPr>
          </a:p>
          <a:p>
            <a:pPr marL="285750" indent="-285750">
              <a:buFont typeface="Arial" panose="020B0604020202020204" pitchFamily="34" charset="0"/>
              <a:buChar char="•"/>
            </a:pPr>
            <a:r>
              <a:rPr lang="zh-CN" altLang="en-US" sz="2000" dirty="0">
                <a:solidFill>
                  <a:srgbClr val="002060"/>
                </a:solidFill>
              </a:rPr>
              <a:t>强大算力，适合计算密集型应用</a:t>
            </a:r>
            <a:endParaRPr lang="en-US" altLang="zh-CN" sz="2000" dirty="0">
              <a:solidFill>
                <a:srgbClr val="002060"/>
              </a:solidFill>
            </a:endParaRPr>
          </a:p>
          <a:p>
            <a:pPr marL="285750" indent="-285750">
              <a:buFont typeface="Arial" panose="020B0604020202020204" pitchFamily="34" charset="0"/>
              <a:buChar char="•"/>
            </a:pPr>
            <a:r>
              <a:rPr lang="zh-CN" altLang="en-US" sz="2000" dirty="0">
                <a:solidFill>
                  <a:srgbClr val="C00000"/>
                </a:solidFill>
              </a:rPr>
              <a:t>没有完全解决“</a:t>
            </a:r>
            <a:r>
              <a:rPr lang="en-US" altLang="zh-CN" sz="2000" dirty="0">
                <a:solidFill>
                  <a:srgbClr val="C00000"/>
                </a:solidFill>
              </a:rPr>
              <a:t>I/O</a:t>
            </a:r>
            <a:r>
              <a:rPr lang="zh-CN" altLang="en-US" sz="2000" dirty="0">
                <a:solidFill>
                  <a:srgbClr val="C00000"/>
                </a:solidFill>
              </a:rPr>
              <a:t>墙”问题</a:t>
            </a:r>
            <a:endParaRPr lang="en-US" altLang="zh-CN" sz="2000" dirty="0">
              <a:solidFill>
                <a:srgbClr val="C00000"/>
              </a:solidFill>
            </a:endParaRPr>
          </a:p>
          <a:p>
            <a:pPr marL="285750" indent="-285750">
              <a:buFont typeface="Arial" panose="020B0604020202020204" pitchFamily="34" charset="0"/>
              <a:buChar char="•"/>
            </a:pPr>
            <a:r>
              <a:rPr lang="zh-CN" altLang="en-US" sz="2000" dirty="0">
                <a:solidFill>
                  <a:srgbClr val="C00000"/>
                </a:solidFill>
              </a:rPr>
              <a:t>价格贵，门槛高</a:t>
            </a:r>
            <a:endParaRPr lang="en-US" altLang="zh-CN" sz="2000" dirty="0">
              <a:solidFill>
                <a:srgbClr val="C00000"/>
              </a:solidFill>
            </a:endParaRPr>
          </a:p>
          <a:p>
            <a:pPr marL="285750" indent="-285750">
              <a:buFont typeface="Arial" panose="020B0604020202020204" pitchFamily="34" charset="0"/>
              <a:buChar char="•"/>
            </a:pPr>
            <a:r>
              <a:rPr lang="zh-CN" altLang="en-US" sz="2000" dirty="0">
                <a:solidFill>
                  <a:srgbClr val="C00000"/>
                </a:solidFill>
              </a:rPr>
              <a:t>专业度高，易用性不足</a:t>
            </a:r>
          </a:p>
        </p:txBody>
      </p:sp>
      <p:pic>
        <p:nvPicPr>
          <p:cNvPr id="8" name="Picture 2">
            <a:extLst>
              <a:ext uri="{FF2B5EF4-FFF2-40B4-BE49-F238E27FC236}">
                <a16:creationId xmlns:a16="http://schemas.microsoft.com/office/drawing/2014/main" id="{FEF61910-2F34-4B56-92AE-869331E387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69" y="1793638"/>
            <a:ext cx="2813818" cy="1874864"/>
          </a:xfrm>
          <a:prstGeom prst="rect">
            <a:avLst/>
          </a:prstGeom>
        </p:spPr>
      </p:pic>
      <p:sp>
        <p:nvSpPr>
          <p:cNvPr id="9" name="文本框 5">
            <a:extLst>
              <a:ext uri="{FF2B5EF4-FFF2-40B4-BE49-F238E27FC236}">
                <a16:creationId xmlns:a16="http://schemas.microsoft.com/office/drawing/2014/main" id="{047792E6-B626-481D-A32F-8C75EF531602}"/>
              </a:ext>
            </a:extLst>
          </p:cNvPr>
          <p:cNvSpPr txBox="1"/>
          <p:nvPr/>
        </p:nvSpPr>
        <p:spPr>
          <a:xfrm>
            <a:off x="6200075" y="3977211"/>
            <a:ext cx="2417452" cy="2408352"/>
          </a:xfrm>
          <a:prstGeom prst="rect">
            <a:avLst/>
          </a:prstGeom>
          <a:noFill/>
        </p:spPr>
        <p:txBody>
          <a:bodyPr wrap="square" rtlCol="0">
            <a:spAutoFit/>
          </a:bodyPr>
          <a:lstStyle/>
          <a:p>
            <a:pPr algn="ctr"/>
            <a:r>
              <a:rPr lang="en-US" altLang="zh-CN" sz="2000" dirty="0">
                <a:solidFill>
                  <a:srgbClr val="002060"/>
                </a:solidFill>
              </a:rPr>
              <a:t>TPU</a:t>
            </a:r>
            <a:r>
              <a:rPr lang="zh-CN" altLang="en-US" sz="2000" dirty="0">
                <a:solidFill>
                  <a:srgbClr val="002060"/>
                </a:solidFill>
              </a:rPr>
              <a:t>云</a:t>
            </a:r>
            <a:endParaRPr lang="en-US" altLang="zh-CN" sz="2000" dirty="0">
              <a:solidFill>
                <a:srgbClr val="002060"/>
              </a:solidFill>
            </a:endParaRPr>
          </a:p>
          <a:p>
            <a:pPr algn="ctr"/>
            <a:endParaRPr lang="en-US" altLang="zh-CN" sz="1050" dirty="0">
              <a:solidFill>
                <a:srgbClr val="002060"/>
              </a:solidFill>
            </a:endParaRPr>
          </a:p>
          <a:p>
            <a:pPr marL="285750" indent="-285750">
              <a:buFont typeface="Arial" panose="020B0604020202020204" pitchFamily="34" charset="0"/>
              <a:buChar char="•"/>
            </a:pPr>
            <a:r>
              <a:rPr lang="zh-CN" altLang="en-US" sz="2000" dirty="0">
                <a:solidFill>
                  <a:srgbClr val="002060"/>
                </a:solidFill>
              </a:rPr>
              <a:t>按用付费，只能租赁，不能购买芯片</a:t>
            </a:r>
            <a:endParaRPr lang="en-US" altLang="zh-CN" sz="2000" dirty="0">
              <a:solidFill>
                <a:srgbClr val="002060"/>
              </a:solidFill>
            </a:endParaRPr>
          </a:p>
          <a:p>
            <a:pPr marL="285750" indent="-285750">
              <a:buFont typeface="Arial" panose="020B0604020202020204" pitchFamily="34" charset="0"/>
              <a:buChar char="•"/>
            </a:pPr>
            <a:r>
              <a:rPr lang="zh-CN" altLang="en-US" sz="2000" dirty="0">
                <a:solidFill>
                  <a:srgbClr val="C00000"/>
                </a:solidFill>
              </a:rPr>
              <a:t>国际上的领先技术，知识产权保护，无法购买</a:t>
            </a:r>
          </a:p>
        </p:txBody>
      </p:sp>
      <p:pic>
        <p:nvPicPr>
          <p:cNvPr id="10" name="Picture 4">
            <a:extLst>
              <a:ext uri="{FF2B5EF4-FFF2-40B4-BE49-F238E27FC236}">
                <a16:creationId xmlns:a16="http://schemas.microsoft.com/office/drawing/2014/main" id="{ABC157AD-E18A-49EE-84CD-D663585C7A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93000" y="1740492"/>
            <a:ext cx="3081728" cy="2071950"/>
          </a:xfrm>
          <a:prstGeom prst="rect">
            <a:avLst/>
          </a:prstGeom>
        </p:spPr>
      </p:pic>
      <p:sp>
        <p:nvSpPr>
          <p:cNvPr id="12" name="矩形: 圆角 11">
            <a:extLst>
              <a:ext uri="{FF2B5EF4-FFF2-40B4-BE49-F238E27FC236}">
                <a16:creationId xmlns:a16="http://schemas.microsoft.com/office/drawing/2014/main" id="{AD172639-8680-4D60-8B55-B0BC9C101D3E}"/>
              </a:ext>
            </a:extLst>
          </p:cNvPr>
          <p:cNvSpPr/>
          <p:nvPr/>
        </p:nvSpPr>
        <p:spPr>
          <a:xfrm>
            <a:off x="90056" y="2334639"/>
            <a:ext cx="8919722" cy="2821022"/>
          </a:xfrm>
          <a:prstGeom prst="roundRect">
            <a:avLst>
              <a:gd name="adj" fmla="val 7994"/>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lnSpc>
                <a:spcPct val="130000"/>
              </a:lnSpc>
            </a:pPr>
            <a:r>
              <a:rPr lang="zh-CN" altLang="en-US" sz="2400" dirty="0">
                <a:solidFill>
                  <a:srgbClr val="002060"/>
                </a:solidFill>
              </a:rPr>
              <a:t>　　迫切需要研制大数据智能计算机，将大数据智能类应用的计算性能相比现有</a:t>
            </a:r>
            <a:r>
              <a:rPr lang="en-US" altLang="zh-CN" sz="2400" dirty="0">
                <a:solidFill>
                  <a:srgbClr val="002060"/>
                </a:solidFill>
              </a:rPr>
              <a:t>GPU</a:t>
            </a:r>
            <a:r>
              <a:rPr lang="zh-CN" altLang="en-US" sz="2400" dirty="0">
                <a:solidFill>
                  <a:srgbClr val="002060"/>
                </a:solidFill>
              </a:rPr>
              <a:t>集群提升</a:t>
            </a:r>
            <a:r>
              <a:rPr lang="en-US" altLang="zh-CN" sz="2400" dirty="0">
                <a:solidFill>
                  <a:srgbClr val="C00000"/>
                </a:solidFill>
              </a:rPr>
              <a:t>100</a:t>
            </a:r>
            <a:r>
              <a:rPr lang="zh-CN" altLang="en-US" sz="2400" dirty="0">
                <a:solidFill>
                  <a:srgbClr val="C00000"/>
                </a:solidFill>
              </a:rPr>
              <a:t>倍</a:t>
            </a:r>
            <a:r>
              <a:rPr lang="zh-CN" altLang="en-US" sz="2400" dirty="0">
                <a:solidFill>
                  <a:srgbClr val="002060"/>
                </a:solidFill>
              </a:rPr>
              <a:t>以上。</a:t>
            </a:r>
            <a:endParaRPr lang="en-US" altLang="zh-CN" sz="2400" dirty="0">
              <a:solidFill>
                <a:srgbClr val="002060"/>
              </a:solidFill>
            </a:endParaRPr>
          </a:p>
          <a:p>
            <a:pPr algn="ctr">
              <a:lnSpc>
                <a:spcPct val="130000"/>
              </a:lnSpc>
            </a:pPr>
            <a:endParaRPr lang="en-US" altLang="zh-CN" sz="2400" dirty="0">
              <a:solidFill>
                <a:srgbClr val="002060"/>
              </a:solidFill>
            </a:endParaRPr>
          </a:p>
          <a:p>
            <a:pPr>
              <a:lnSpc>
                <a:spcPct val="130000"/>
              </a:lnSpc>
            </a:pPr>
            <a:r>
              <a:rPr lang="zh-CN" altLang="en-US" sz="2400" dirty="0">
                <a:solidFill>
                  <a:srgbClr val="002060"/>
                </a:solidFill>
              </a:rPr>
              <a:t>　　另一方面，为了应对传统架构可能存在的算力天花板，还需另辟蹊径，研发基于</a:t>
            </a:r>
            <a:r>
              <a:rPr lang="zh-CN" altLang="en-US" sz="2400" dirty="0">
                <a:solidFill>
                  <a:srgbClr val="C00000"/>
                </a:solidFill>
              </a:rPr>
              <a:t>类脑计算</a:t>
            </a:r>
            <a:r>
              <a:rPr lang="zh-CN" altLang="en-US" sz="2400" dirty="0">
                <a:solidFill>
                  <a:srgbClr val="002060"/>
                </a:solidFill>
              </a:rPr>
              <a:t>新型架构的新型计算机系统。</a:t>
            </a:r>
          </a:p>
        </p:txBody>
      </p:sp>
    </p:spTree>
    <p:extLst>
      <p:ext uri="{BB962C8B-B14F-4D97-AF65-F5344CB8AC3E}">
        <p14:creationId xmlns:p14="http://schemas.microsoft.com/office/powerpoint/2010/main" val="176171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5B20D-82EC-4305-B8AA-AB3F7DF0BB7B}"/>
              </a:ext>
            </a:extLst>
          </p:cNvPr>
          <p:cNvSpPr>
            <a:spLocks noGrp="1"/>
          </p:cNvSpPr>
          <p:nvPr>
            <p:ph type="title"/>
          </p:nvPr>
        </p:nvSpPr>
        <p:spPr/>
        <p:txBody>
          <a:bodyPr/>
          <a:lstStyle/>
          <a:p>
            <a:r>
              <a:rPr lang="zh-CN" altLang="en-US" dirty="0"/>
              <a:t>预期成果与指标</a:t>
            </a:r>
            <a:r>
              <a:rPr lang="en-US" altLang="zh-CN" sz="2800" dirty="0"/>
              <a:t>—</a:t>
            </a:r>
            <a:r>
              <a:rPr lang="zh-CN" altLang="en-US" sz="2800" dirty="0"/>
              <a:t>应用支撑环境</a:t>
            </a:r>
            <a:endParaRPr lang="zh-CN" altLang="en-US" dirty="0"/>
          </a:p>
        </p:txBody>
      </p:sp>
      <p:sp>
        <p:nvSpPr>
          <p:cNvPr id="3" name="内容占位符 2">
            <a:extLst>
              <a:ext uri="{FF2B5EF4-FFF2-40B4-BE49-F238E27FC236}">
                <a16:creationId xmlns:a16="http://schemas.microsoft.com/office/drawing/2014/main" id="{FE1AABB1-175A-4DDD-8FA0-520C465ADEAE}"/>
              </a:ext>
            </a:extLst>
          </p:cNvPr>
          <p:cNvSpPr>
            <a:spLocks noGrp="1"/>
          </p:cNvSpPr>
          <p:nvPr>
            <p:ph idx="1"/>
          </p:nvPr>
        </p:nvSpPr>
        <p:spPr/>
        <p:txBody>
          <a:bodyPr/>
          <a:lstStyle/>
          <a:p>
            <a:r>
              <a:rPr lang="zh-CN" altLang="en-US" dirty="0"/>
              <a:t>一套面向混合架构智能计算机应用的快速编译方法</a:t>
            </a:r>
          </a:p>
          <a:p>
            <a:r>
              <a:rPr lang="zh-CN" altLang="en-US" dirty="0"/>
              <a:t>一个基于混合架构智能计算机的支持大规模人工智能应用的集成开发环境</a:t>
            </a:r>
          </a:p>
          <a:p>
            <a:r>
              <a:rPr lang="zh-CN" altLang="en-US" dirty="0"/>
              <a:t>完成</a:t>
            </a:r>
            <a:r>
              <a:rPr lang="en-US" altLang="zh-CN" dirty="0"/>
              <a:t>TensorFlow</a:t>
            </a:r>
            <a:r>
              <a:rPr lang="zh-CN" altLang="en-US" dirty="0"/>
              <a:t>、</a:t>
            </a:r>
            <a:r>
              <a:rPr lang="en-US" altLang="zh-CN" dirty="0" err="1"/>
              <a:t>pyTorch</a:t>
            </a:r>
            <a:r>
              <a:rPr lang="zh-CN" altLang="en-US" dirty="0"/>
              <a:t>等主流人工智能计算框架和</a:t>
            </a:r>
            <a:r>
              <a:rPr lang="en-US" altLang="zh-CN" dirty="0"/>
              <a:t>Hadoop</a:t>
            </a:r>
            <a:r>
              <a:rPr lang="zh-CN" altLang="en-US" dirty="0"/>
              <a:t>、</a:t>
            </a:r>
            <a:r>
              <a:rPr lang="en-US" altLang="zh-CN" dirty="0"/>
              <a:t>Spark</a:t>
            </a:r>
            <a:r>
              <a:rPr lang="zh-CN" altLang="en-US" dirty="0"/>
              <a:t>等主流大数据处理服务平台的接入与高效适配</a:t>
            </a:r>
          </a:p>
          <a:p>
            <a:r>
              <a:rPr lang="zh-CN" altLang="en-US" dirty="0"/>
              <a:t>研发智能计算系统管理与应用服务平台</a:t>
            </a:r>
          </a:p>
        </p:txBody>
      </p:sp>
      <p:sp>
        <p:nvSpPr>
          <p:cNvPr id="4" name="灯片编号占位符 3">
            <a:extLst>
              <a:ext uri="{FF2B5EF4-FFF2-40B4-BE49-F238E27FC236}">
                <a16:creationId xmlns:a16="http://schemas.microsoft.com/office/drawing/2014/main" id="{304AE958-1AD6-43F5-9AF6-43AC990639C6}"/>
              </a:ext>
            </a:extLst>
          </p:cNvPr>
          <p:cNvSpPr>
            <a:spLocks noGrp="1"/>
          </p:cNvSpPr>
          <p:nvPr>
            <p:ph type="sldNum" sz="quarter" idx="12"/>
          </p:nvPr>
        </p:nvSpPr>
        <p:spPr/>
        <p:txBody>
          <a:bodyPr/>
          <a:lstStyle/>
          <a:p>
            <a:fld id="{17F0B86A-3B10-4477-8AC6-12E7D7B5209B}" type="slidenum">
              <a:rPr lang="zh-CN" altLang="en-US" smtClean="0"/>
              <a:t>100</a:t>
            </a:fld>
            <a:endParaRPr lang="zh-CN" altLang="en-US"/>
          </a:p>
        </p:txBody>
      </p:sp>
    </p:spTree>
    <p:extLst>
      <p:ext uri="{BB962C8B-B14F-4D97-AF65-F5344CB8AC3E}">
        <p14:creationId xmlns:p14="http://schemas.microsoft.com/office/powerpoint/2010/main" val="21197265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74D09-756A-4E9B-BDD9-DBC70A23A981}"/>
              </a:ext>
            </a:extLst>
          </p:cNvPr>
          <p:cNvSpPr>
            <a:spLocks noGrp="1"/>
          </p:cNvSpPr>
          <p:nvPr>
            <p:ph type="title"/>
          </p:nvPr>
        </p:nvSpPr>
        <p:spPr/>
        <p:txBody>
          <a:bodyPr/>
          <a:lstStyle/>
          <a:p>
            <a:r>
              <a:rPr lang="zh-CN" altLang="en-US" dirty="0"/>
              <a:t>研究计划与里程碑</a:t>
            </a:r>
          </a:p>
        </p:txBody>
      </p:sp>
      <p:sp>
        <p:nvSpPr>
          <p:cNvPr id="3" name="内容占位符 2">
            <a:extLst>
              <a:ext uri="{FF2B5EF4-FFF2-40B4-BE49-F238E27FC236}">
                <a16:creationId xmlns:a16="http://schemas.microsoft.com/office/drawing/2014/main" id="{DF071FC4-97CC-498A-847C-133E841BCE05}"/>
              </a:ext>
            </a:extLst>
          </p:cNvPr>
          <p:cNvSpPr>
            <a:spLocks noGrp="1"/>
          </p:cNvSpPr>
          <p:nvPr>
            <p:ph idx="1"/>
          </p:nvPr>
        </p:nvSpPr>
        <p:spPr/>
        <p:txBody>
          <a:bodyPr/>
          <a:lstStyle/>
          <a:p>
            <a:r>
              <a:rPr lang="zh-CN" altLang="en-US" dirty="0"/>
              <a:t>项目前两年为第一期，后三年为第二期</a:t>
            </a:r>
            <a:endParaRPr lang="en-US" altLang="zh-CN" dirty="0"/>
          </a:p>
          <a:p>
            <a:r>
              <a:rPr lang="zh-CN" altLang="en-US" dirty="0"/>
              <a:t>第一年：</a:t>
            </a:r>
            <a:r>
              <a:rPr lang="en-US" altLang="zh-CN" dirty="0"/>
              <a:t>2019</a:t>
            </a:r>
            <a:r>
              <a:rPr lang="zh-CN" altLang="en-US" dirty="0"/>
              <a:t>年</a:t>
            </a:r>
            <a:r>
              <a:rPr lang="en-US" altLang="zh-CN" dirty="0"/>
              <a:t>7</a:t>
            </a:r>
            <a:r>
              <a:rPr lang="zh-CN" altLang="en-US" dirty="0"/>
              <a:t>月</a:t>
            </a:r>
            <a:r>
              <a:rPr lang="en-US" altLang="zh-CN" dirty="0"/>
              <a:t>~2020</a:t>
            </a:r>
            <a:r>
              <a:rPr lang="zh-CN" altLang="en-US" dirty="0"/>
              <a:t>年</a:t>
            </a:r>
            <a:r>
              <a:rPr lang="en-US" altLang="zh-CN" dirty="0"/>
              <a:t>6</a:t>
            </a:r>
            <a:r>
              <a:rPr lang="zh-CN" altLang="en-US" dirty="0"/>
              <a:t>月</a:t>
            </a:r>
            <a:endParaRPr lang="en-US" altLang="zh-CN" dirty="0"/>
          </a:p>
          <a:p>
            <a:pPr lvl="1"/>
            <a:r>
              <a:rPr lang="zh-CN" altLang="en-US" dirty="0"/>
              <a:t>重点工作</a:t>
            </a:r>
            <a:endParaRPr lang="en-US" altLang="zh-CN" dirty="0"/>
          </a:p>
          <a:p>
            <a:pPr lvl="2"/>
            <a:r>
              <a:rPr lang="zh-CN" altLang="en-US" dirty="0"/>
              <a:t>研究</a:t>
            </a:r>
            <a:r>
              <a:rPr lang="en-US" altLang="zh-CN" dirty="0"/>
              <a:t>XPU</a:t>
            </a:r>
            <a:r>
              <a:rPr lang="zh-CN" altLang="en-US" dirty="0"/>
              <a:t>的异构计算加速技术、存储加速技术、基于</a:t>
            </a:r>
            <a:r>
              <a:rPr lang="en-US" altLang="zh-CN" dirty="0"/>
              <a:t>FPGA</a:t>
            </a:r>
            <a:r>
              <a:rPr lang="zh-CN" altLang="en-US" dirty="0"/>
              <a:t>的通信加速技术</a:t>
            </a:r>
            <a:endParaRPr lang="en-US" altLang="zh-CN" dirty="0"/>
          </a:p>
          <a:p>
            <a:pPr lvl="2"/>
            <a:r>
              <a:rPr lang="zh-CN" altLang="en-US" dirty="0"/>
              <a:t>研究学习与记忆融合、多突触可塑性等理论与方法及类脑计算机架构</a:t>
            </a:r>
            <a:endParaRPr lang="en-US" altLang="zh-CN" dirty="0"/>
          </a:p>
          <a:p>
            <a:pPr lvl="2"/>
            <a:r>
              <a:rPr lang="zh-CN" altLang="en-US" dirty="0"/>
              <a:t>构建新型存储材料的跨尺度算法和模型，发展多场耦合微结构与电子结构原位表征技术</a:t>
            </a:r>
            <a:endParaRPr lang="en-US" altLang="zh-CN" dirty="0"/>
          </a:p>
          <a:p>
            <a:pPr lvl="2"/>
            <a:r>
              <a:rPr lang="zh-CN" altLang="en-US" dirty="0"/>
              <a:t>研究编译器及优化技术</a:t>
            </a:r>
            <a:endParaRPr lang="en-US" altLang="zh-CN" dirty="0"/>
          </a:p>
          <a:p>
            <a:pPr lvl="1"/>
            <a:r>
              <a:rPr lang="zh-CN" altLang="en-US" dirty="0"/>
              <a:t>年度目标</a:t>
            </a:r>
            <a:endParaRPr lang="en-US" altLang="zh-CN" dirty="0"/>
          </a:p>
          <a:p>
            <a:pPr lvl="2"/>
            <a:r>
              <a:rPr lang="zh-CN" altLang="en-US" dirty="0"/>
              <a:t>完成搭建小规模原型验证机，提升系统异构并行计算、存储能力、通信能力，初步形成面向通用负载的高性能智能计算机系统。</a:t>
            </a:r>
            <a:endParaRPr lang="en-US" altLang="zh-CN" dirty="0"/>
          </a:p>
          <a:p>
            <a:pPr lvl="2"/>
            <a:r>
              <a:rPr lang="zh-CN" altLang="en-US" dirty="0"/>
              <a:t>设计典型脉冲神经网络编码及学习算法</a:t>
            </a:r>
            <a:endParaRPr lang="en-US" altLang="zh-CN" dirty="0"/>
          </a:p>
          <a:p>
            <a:pPr lvl="2"/>
            <a:r>
              <a:rPr lang="zh-CN" altLang="en-US" dirty="0"/>
              <a:t>实现面向</a:t>
            </a:r>
            <a:r>
              <a:rPr lang="en-US" altLang="zh-CN" dirty="0"/>
              <a:t>FPGA</a:t>
            </a:r>
            <a:r>
              <a:rPr lang="zh-CN" altLang="en-US" dirty="0"/>
              <a:t>的编译器以及面向类脑芯片的编译器</a:t>
            </a:r>
            <a:endParaRPr lang="en-US" altLang="zh-CN" dirty="0"/>
          </a:p>
        </p:txBody>
      </p:sp>
      <p:sp>
        <p:nvSpPr>
          <p:cNvPr id="4" name="灯片编号占位符 3">
            <a:extLst>
              <a:ext uri="{FF2B5EF4-FFF2-40B4-BE49-F238E27FC236}">
                <a16:creationId xmlns:a16="http://schemas.microsoft.com/office/drawing/2014/main" id="{D01D93BE-F5AF-40C2-B291-5BEBF8C7F53F}"/>
              </a:ext>
            </a:extLst>
          </p:cNvPr>
          <p:cNvSpPr>
            <a:spLocks noGrp="1"/>
          </p:cNvSpPr>
          <p:nvPr>
            <p:ph type="sldNum" sz="quarter" idx="12"/>
          </p:nvPr>
        </p:nvSpPr>
        <p:spPr/>
        <p:txBody>
          <a:bodyPr/>
          <a:lstStyle/>
          <a:p>
            <a:fld id="{17F0B86A-3B10-4477-8AC6-12E7D7B5209B}" type="slidenum">
              <a:rPr lang="zh-CN" altLang="en-US" smtClean="0"/>
              <a:t>101</a:t>
            </a:fld>
            <a:endParaRPr lang="zh-CN" altLang="en-US"/>
          </a:p>
        </p:txBody>
      </p:sp>
    </p:spTree>
    <p:extLst>
      <p:ext uri="{BB962C8B-B14F-4D97-AF65-F5344CB8AC3E}">
        <p14:creationId xmlns:p14="http://schemas.microsoft.com/office/powerpoint/2010/main" val="28105014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74D09-756A-4E9B-BDD9-DBC70A23A981}"/>
              </a:ext>
            </a:extLst>
          </p:cNvPr>
          <p:cNvSpPr>
            <a:spLocks noGrp="1"/>
          </p:cNvSpPr>
          <p:nvPr>
            <p:ph type="title"/>
          </p:nvPr>
        </p:nvSpPr>
        <p:spPr/>
        <p:txBody>
          <a:bodyPr/>
          <a:lstStyle/>
          <a:p>
            <a:r>
              <a:rPr lang="zh-CN" altLang="en-US" dirty="0"/>
              <a:t>研究计划与里程碑</a:t>
            </a:r>
          </a:p>
        </p:txBody>
      </p:sp>
      <p:sp>
        <p:nvSpPr>
          <p:cNvPr id="3" name="内容占位符 2">
            <a:extLst>
              <a:ext uri="{FF2B5EF4-FFF2-40B4-BE49-F238E27FC236}">
                <a16:creationId xmlns:a16="http://schemas.microsoft.com/office/drawing/2014/main" id="{DF071FC4-97CC-498A-847C-133E841BCE05}"/>
              </a:ext>
            </a:extLst>
          </p:cNvPr>
          <p:cNvSpPr>
            <a:spLocks noGrp="1"/>
          </p:cNvSpPr>
          <p:nvPr>
            <p:ph idx="1"/>
          </p:nvPr>
        </p:nvSpPr>
        <p:spPr>
          <a:xfrm>
            <a:off x="134223" y="906010"/>
            <a:ext cx="8883941" cy="5855007"/>
          </a:xfrm>
        </p:spPr>
        <p:txBody>
          <a:bodyPr/>
          <a:lstStyle/>
          <a:p>
            <a:r>
              <a:rPr lang="zh-CN" altLang="en-US" dirty="0"/>
              <a:t>第二年：</a:t>
            </a:r>
            <a:r>
              <a:rPr lang="en-US" altLang="zh-CN" dirty="0"/>
              <a:t>2020</a:t>
            </a:r>
            <a:r>
              <a:rPr lang="zh-CN" altLang="en-US" dirty="0"/>
              <a:t>年</a:t>
            </a:r>
            <a:r>
              <a:rPr lang="en-US" altLang="zh-CN" dirty="0"/>
              <a:t>7</a:t>
            </a:r>
            <a:r>
              <a:rPr lang="zh-CN" altLang="en-US" dirty="0"/>
              <a:t>月</a:t>
            </a:r>
            <a:r>
              <a:rPr lang="en-US" altLang="zh-CN" dirty="0"/>
              <a:t>~2021</a:t>
            </a:r>
            <a:r>
              <a:rPr lang="zh-CN" altLang="en-US" dirty="0"/>
              <a:t>年</a:t>
            </a:r>
            <a:r>
              <a:rPr lang="en-US" altLang="zh-CN" dirty="0"/>
              <a:t>6</a:t>
            </a:r>
            <a:r>
              <a:rPr lang="zh-CN" altLang="en-US" dirty="0"/>
              <a:t>月</a:t>
            </a:r>
            <a:endParaRPr lang="en-US" altLang="zh-CN" dirty="0"/>
          </a:p>
          <a:p>
            <a:pPr lvl="1"/>
            <a:r>
              <a:rPr lang="zh-CN" altLang="en-US" dirty="0"/>
              <a:t>重点工作</a:t>
            </a:r>
            <a:endParaRPr lang="en-US" altLang="zh-CN" dirty="0"/>
          </a:p>
          <a:p>
            <a:pPr lvl="2"/>
            <a:r>
              <a:rPr lang="zh-CN" altLang="en-US" dirty="0"/>
              <a:t>研究可扩展智能计算机系统加速技术，应用感知的自适应资源分配和任务调度技术</a:t>
            </a:r>
            <a:endParaRPr lang="en-US" altLang="zh-CN" dirty="0"/>
          </a:p>
          <a:p>
            <a:pPr lvl="2"/>
            <a:r>
              <a:rPr lang="zh-CN" altLang="en-US" dirty="0"/>
              <a:t>搭建小型类脑仿真计算平台（</a:t>
            </a:r>
            <a:r>
              <a:rPr lang="en-US" altLang="zh-CN" dirty="0"/>
              <a:t>50</a:t>
            </a:r>
            <a:r>
              <a:rPr lang="zh-CN" altLang="en-US" dirty="0"/>
              <a:t>个计算节点），支持各种基本运算：加、减、乘、除、非线性激活函数</a:t>
            </a:r>
            <a:endParaRPr lang="en-US" altLang="zh-CN" dirty="0"/>
          </a:p>
          <a:p>
            <a:pPr lvl="2"/>
            <a:r>
              <a:rPr lang="zh-CN" altLang="en-US" dirty="0"/>
              <a:t>通过理论计算与工艺优化，实现高性能存储器件和存算一体器件的制备和性能优化，并进一步开发出高密度存储电路设计及存算一体计算架构设计技术</a:t>
            </a:r>
            <a:endParaRPr lang="en-US" altLang="zh-CN" dirty="0"/>
          </a:p>
          <a:p>
            <a:pPr lvl="2"/>
            <a:r>
              <a:rPr lang="zh-CN" altLang="en-US" dirty="0"/>
              <a:t>研制智能计算机应用的集成配置环境</a:t>
            </a:r>
            <a:endParaRPr lang="en-US" altLang="zh-CN" dirty="0"/>
          </a:p>
          <a:p>
            <a:pPr lvl="1"/>
            <a:r>
              <a:rPr lang="zh-CN" altLang="en-US" dirty="0"/>
              <a:t>年度目标</a:t>
            </a:r>
            <a:endParaRPr lang="en-US" altLang="zh-CN" dirty="0"/>
          </a:p>
          <a:p>
            <a:pPr lvl="2"/>
            <a:r>
              <a:rPr lang="zh-CN" altLang="en-US" dirty="0"/>
              <a:t>完成大规模异构并行计算系统研发，并形成与之匹配的应用感知方法，实现自适应的系统整合和资源调度平台</a:t>
            </a:r>
            <a:endParaRPr lang="en-US" altLang="zh-CN" dirty="0"/>
          </a:p>
          <a:p>
            <a:pPr lvl="2"/>
            <a:r>
              <a:rPr lang="zh-CN" altLang="en-US" dirty="0"/>
              <a:t>研发完成大数据智能计算机一期系统（</a:t>
            </a:r>
            <a:r>
              <a:rPr lang="en-US" altLang="zh-CN" dirty="0"/>
              <a:t>150</a:t>
            </a:r>
            <a:r>
              <a:rPr lang="zh-CN" altLang="en-US" dirty="0"/>
              <a:t>个节点），通过应用测试</a:t>
            </a:r>
            <a:endParaRPr lang="en-US" altLang="zh-CN" dirty="0"/>
          </a:p>
          <a:p>
            <a:pPr lvl="2"/>
            <a:r>
              <a:rPr lang="zh-CN" altLang="en-US" dirty="0"/>
              <a:t>搭建小型类脑仿真计算平台（</a:t>
            </a:r>
            <a:r>
              <a:rPr lang="en-US" altLang="zh-CN" dirty="0"/>
              <a:t>50</a:t>
            </a:r>
            <a:r>
              <a:rPr lang="zh-CN" altLang="en-US" dirty="0"/>
              <a:t>个计算节点），实现视听觉信息编码与学习</a:t>
            </a:r>
            <a:endParaRPr lang="en-US" altLang="zh-CN" dirty="0"/>
          </a:p>
          <a:p>
            <a:pPr lvl="2"/>
            <a:endParaRPr lang="zh-CN" altLang="en-US" dirty="0"/>
          </a:p>
        </p:txBody>
      </p:sp>
      <p:sp>
        <p:nvSpPr>
          <p:cNvPr id="4" name="灯片编号占位符 3">
            <a:extLst>
              <a:ext uri="{FF2B5EF4-FFF2-40B4-BE49-F238E27FC236}">
                <a16:creationId xmlns:a16="http://schemas.microsoft.com/office/drawing/2014/main" id="{D01D93BE-F5AF-40C2-B291-5BEBF8C7F53F}"/>
              </a:ext>
            </a:extLst>
          </p:cNvPr>
          <p:cNvSpPr>
            <a:spLocks noGrp="1"/>
          </p:cNvSpPr>
          <p:nvPr>
            <p:ph type="sldNum" sz="quarter" idx="12"/>
          </p:nvPr>
        </p:nvSpPr>
        <p:spPr/>
        <p:txBody>
          <a:bodyPr/>
          <a:lstStyle/>
          <a:p>
            <a:fld id="{17F0B86A-3B10-4477-8AC6-12E7D7B5209B}" type="slidenum">
              <a:rPr lang="zh-CN" altLang="en-US" smtClean="0"/>
              <a:t>102</a:t>
            </a:fld>
            <a:endParaRPr lang="zh-CN" altLang="en-US"/>
          </a:p>
        </p:txBody>
      </p:sp>
    </p:spTree>
    <p:extLst>
      <p:ext uri="{BB962C8B-B14F-4D97-AF65-F5344CB8AC3E}">
        <p14:creationId xmlns:p14="http://schemas.microsoft.com/office/powerpoint/2010/main" val="36839392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74D09-756A-4E9B-BDD9-DBC70A23A981}"/>
              </a:ext>
            </a:extLst>
          </p:cNvPr>
          <p:cNvSpPr>
            <a:spLocks noGrp="1"/>
          </p:cNvSpPr>
          <p:nvPr>
            <p:ph type="title"/>
          </p:nvPr>
        </p:nvSpPr>
        <p:spPr/>
        <p:txBody>
          <a:bodyPr/>
          <a:lstStyle/>
          <a:p>
            <a:r>
              <a:rPr lang="zh-CN" altLang="en-US" dirty="0"/>
              <a:t>研究计划与里程碑</a:t>
            </a:r>
          </a:p>
        </p:txBody>
      </p:sp>
      <p:sp>
        <p:nvSpPr>
          <p:cNvPr id="3" name="内容占位符 2">
            <a:extLst>
              <a:ext uri="{FF2B5EF4-FFF2-40B4-BE49-F238E27FC236}">
                <a16:creationId xmlns:a16="http://schemas.microsoft.com/office/drawing/2014/main" id="{DF071FC4-97CC-498A-847C-133E841BCE05}"/>
              </a:ext>
            </a:extLst>
          </p:cNvPr>
          <p:cNvSpPr>
            <a:spLocks noGrp="1"/>
          </p:cNvSpPr>
          <p:nvPr>
            <p:ph idx="1"/>
          </p:nvPr>
        </p:nvSpPr>
        <p:spPr/>
        <p:txBody>
          <a:bodyPr/>
          <a:lstStyle/>
          <a:p>
            <a:r>
              <a:rPr lang="zh-CN" altLang="en-US" dirty="0"/>
              <a:t>第三年</a:t>
            </a:r>
            <a:r>
              <a:rPr lang="en-US" altLang="zh-CN" dirty="0"/>
              <a:t>~</a:t>
            </a:r>
            <a:r>
              <a:rPr lang="zh-CN" altLang="en-US" dirty="0"/>
              <a:t>第五年：</a:t>
            </a:r>
            <a:r>
              <a:rPr lang="en-US" altLang="zh-CN" dirty="0"/>
              <a:t>2021</a:t>
            </a:r>
            <a:r>
              <a:rPr lang="zh-CN" altLang="en-US" dirty="0"/>
              <a:t>年</a:t>
            </a:r>
            <a:r>
              <a:rPr lang="en-US" altLang="zh-CN" dirty="0"/>
              <a:t>7</a:t>
            </a:r>
            <a:r>
              <a:rPr lang="zh-CN" altLang="en-US" dirty="0"/>
              <a:t>月</a:t>
            </a:r>
            <a:r>
              <a:rPr lang="en-US" altLang="zh-CN" dirty="0"/>
              <a:t>~2024</a:t>
            </a:r>
            <a:r>
              <a:rPr lang="zh-CN" altLang="en-US" dirty="0"/>
              <a:t>年</a:t>
            </a:r>
            <a:r>
              <a:rPr lang="en-US" altLang="zh-CN" dirty="0"/>
              <a:t>6</a:t>
            </a:r>
            <a:r>
              <a:rPr lang="zh-CN" altLang="en-US" dirty="0"/>
              <a:t>月</a:t>
            </a:r>
            <a:endParaRPr lang="en-US" altLang="zh-CN" dirty="0"/>
          </a:p>
          <a:p>
            <a:pPr lvl="1"/>
            <a:r>
              <a:rPr lang="zh-CN" altLang="en-US" dirty="0"/>
              <a:t>工作重点</a:t>
            </a:r>
            <a:endParaRPr lang="en-US" altLang="zh-CN" dirty="0"/>
          </a:p>
          <a:p>
            <a:pPr lvl="2"/>
            <a:r>
              <a:rPr lang="zh-CN" altLang="en-US" dirty="0"/>
              <a:t>研发完成规模更大的基于传统架构的大数据智能计算机集群和基于类脑架构的智能计算机集群</a:t>
            </a:r>
            <a:endParaRPr lang="en-US" altLang="zh-CN" dirty="0"/>
          </a:p>
          <a:p>
            <a:pPr lvl="2"/>
            <a:r>
              <a:rPr lang="zh-CN" altLang="en-US" dirty="0"/>
              <a:t>通过集成工艺与架构的研究，突破新型存储器高密度集成难题，开发高密度存储器</a:t>
            </a:r>
          </a:p>
          <a:p>
            <a:pPr lvl="2"/>
            <a:r>
              <a:rPr lang="zh-CN" altLang="en-US" dirty="0"/>
              <a:t>基于新型存储器件，突破非易失存储器存内计算架构瓶颈，实现存内计算原型系统</a:t>
            </a:r>
          </a:p>
          <a:p>
            <a:pPr lvl="2"/>
            <a:r>
              <a:rPr lang="zh-CN" altLang="en-US" dirty="0"/>
              <a:t>研制传统架构和类脑架构融合的新型智能计算装置</a:t>
            </a:r>
            <a:endParaRPr lang="en-US" altLang="zh-CN" dirty="0"/>
          </a:p>
          <a:p>
            <a:pPr lvl="2"/>
            <a:r>
              <a:rPr lang="zh-CN" altLang="en-US"/>
              <a:t>研制将</a:t>
            </a:r>
            <a:r>
              <a:rPr lang="zh-CN" altLang="en-US" dirty="0"/>
              <a:t>项目研发的基础芯片用于混合架构智能计算装置</a:t>
            </a:r>
          </a:p>
        </p:txBody>
      </p:sp>
      <p:sp>
        <p:nvSpPr>
          <p:cNvPr id="4" name="灯片编号占位符 3">
            <a:extLst>
              <a:ext uri="{FF2B5EF4-FFF2-40B4-BE49-F238E27FC236}">
                <a16:creationId xmlns:a16="http://schemas.microsoft.com/office/drawing/2014/main" id="{D01D93BE-F5AF-40C2-B291-5BEBF8C7F53F}"/>
              </a:ext>
            </a:extLst>
          </p:cNvPr>
          <p:cNvSpPr>
            <a:spLocks noGrp="1"/>
          </p:cNvSpPr>
          <p:nvPr>
            <p:ph type="sldNum" sz="quarter" idx="12"/>
          </p:nvPr>
        </p:nvSpPr>
        <p:spPr/>
        <p:txBody>
          <a:bodyPr/>
          <a:lstStyle/>
          <a:p>
            <a:fld id="{17F0B86A-3B10-4477-8AC6-12E7D7B5209B}" type="slidenum">
              <a:rPr lang="zh-CN" altLang="en-US" smtClean="0"/>
              <a:t>103</a:t>
            </a:fld>
            <a:endParaRPr lang="zh-CN" altLang="en-US"/>
          </a:p>
        </p:txBody>
      </p:sp>
    </p:spTree>
    <p:extLst>
      <p:ext uri="{BB962C8B-B14F-4D97-AF65-F5344CB8AC3E}">
        <p14:creationId xmlns:p14="http://schemas.microsoft.com/office/powerpoint/2010/main" val="16115713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069C96-46AE-4DF9-96EF-A3CEAD3EE3A2}"/>
              </a:ext>
            </a:extLst>
          </p:cNvPr>
          <p:cNvSpPr>
            <a:spLocks noGrp="1"/>
          </p:cNvSpPr>
          <p:nvPr>
            <p:ph type="title"/>
          </p:nvPr>
        </p:nvSpPr>
        <p:spPr/>
        <p:txBody>
          <a:bodyPr/>
          <a:lstStyle/>
          <a:p>
            <a:r>
              <a:rPr lang="zh-CN" altLang="en-US" dirty="0"/>
              <a:t>目　　录</a:t>
            </a:r>
          </a:p>
        </p:txBody>
      </p:sp>
      <p:sp>
        <p:nvSpPr>
          <p:cNvPr id="2" name="灯片编号占位符 1">
            <a:extLst>
              <a:ext uri="{FF2B5EF4-FFF2-40B4-BE49-F238E27FC236}">
                <a16:creationId xmlns:a16="http://schemas.microsoft.com/office/drawing/2014/main" id="{FEACC78E-4A4D-4388-AA2F-5D7165082AD1}"/>
              </a:ext>
            </a:extLst>
          </p:cNvPr>
          <p:cNvSpPr>
            <a:spLocks noGrp="1"/>
          </p:cNvSpPr>
          <p:nvPr>
            <p:ph type="sldNum" sz="quarter" idx="12"/>
          </p:nvPr>
        </p:nvSpPr>
        <p:spPr/>
        <p:txBody>
          <a:bodyPr/>
          <a:lstStyle/>
          <a:p>
            <a:fld id="{17F0B86A-3B10-4477-8AC6-12E7D7B5209B}" type="slidenum">
              <a:rPr lang="zh-CN" altLang="en-US" smtClean="0"/>
              <a:t>104</a:t>
            </a:fld>
            <a:endParaRPr lang="zh-CN" altLang="en-US"/>
          </a:p>
        </p:txBody>
      </p:sp>
      <p:sp>
        <p:nvSpPr>
          <p:cNvPr id="5" name="文本框 4">
            <a:extLst>
              <a:ext uri="{FF2B5EF4-FFF2-40B4-BE49-F238E27FC236}">
                <a16:creationId xmlns:a16="http://schemas.microsoft.com/office/drawing/2014/main" id="{C3B2F513-140C-4715-B875-B12CB3E2E208}"/>
              </a:ext>
            </a:extLst>
          </p:cNvPr>
          <p:cNvSpPr txBox="1"/>
          <p:nvPr/>
        </p:nvSpPr>
        <p:spPr>
          <a:xfrm>
            <a:off x="1872000" y="1917160"/>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algn="ctr" fontAlgn="auto">
              <a:lnSpc>
                <a:spcPct val="100000"/>
              </a:lnSpc>
              <a:spcBef>
                <a:spcPts val="0"/>
              </a:spcBef>
              <a:spcAft>
                <a:spcPts val="0"/>
              </a:spcAft>
              <a:buClrTx/>
              <a:buSzTx/>
              <a:buFontTx/>
              <a:buNone/>
              <a:tabLst/>
              <a:defRPr kumimoji="0" sz="2800" b="0" i="0" u="none" strike="noStrike" cap="none" spc="0" normalizeH="0" baseline="0">
                <a:ln>
                  <a:noFill/>
                </a:ln>
                <a:solidFill>
                  <a:schemeClr val="tx1">
                    <a:lumMod val="65000"/>
                    <a:lumOff val="35000"/>
                  </a:schemeClr>
                </a:solidFill>
                <a:effectLst/>
                <a:uLnTx/>
                <a:uFillTx/>
                <a:ea typeface="黑体" panose="02010609060101010101" pitchFamily="49" charset="-122"/>
              </a:defRPr>
            </a:lvl1pPr>
          </a:lstStyle>
          <a:p>
            <a:r>
              <a:rPr lang="zh-CN" altLang="en-US" dirty="0"/>
              <a:t>一、立项依据</a:t>
            </a:r>
          </a:p>
        </p:txBody>
      </p:sp>
      <p:sp>
        <p:nvSpPr>
          <p:cNvPr id="6" name="文本框 5">
            <a:extLst>
              <a:ext uri="{FF2B5EF4-FFF2-40B4-BE49-F238E27FC236}">
                <a16:creationId xmlns:a16="http://schemas.microsoft.com/office/drawing/2014/main" id="{8783C8C7-80A0-41B1-B921-17948EDB50E7}"/>
              </a:ext>
            </a:extLst>
          </p:cNvPr>
          <p:cNvSpPr txBox="1"/>
          <p:nvPr/>
        </p:nvSpPr>
        <p:spPr>
          <a:xfrm>
            <a:off x="1872000" y="2879596"/>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algn="ctr" fontAlgn="auto">
              <a:lnSpc>
                <a:spcPct val="100000"/>
              </a:lnSpc>
              <a:spcBef>
                <a:spcPts val="0"/>
              </a:spcBef>
              <a:spcAft>
                <a:spcPts val="0"/>
              </a:spcAft>
              <a:buClrTx/>
              <a:buSzTx/>
              <a:buFontTx/>
              <a:buNone/>
              <a:tabLst/>
              <a:defRPr kumimoji="0" sz="2800" b="0" i="0" u="none" strike="noStrike" cap="none" spc="0" normalizeH="0" baseline="0">
                <a:ln>
                  <a:noFill/>
                </a:ln>
                <a:solidFill>
                  <a:schemeClr val="tx1">
                    <a:lumMod val="65000"/>
                    <a:lumOff val="35000"/>
                  </a:schemeClr>
                </a:solidFill>
                <a:effectLst/>
                <a:uLnTx/>
                <a:uFillTx/>
                <a:ea typeface="黑体" panose="02010609060101010101" pitchFamily="49" charset="-122"/>
              </a:defRPr>
            </a:lvl1pPr>
          </a:lstStyle>
          <a:p>
            <a:r>
              <a:rPr lang="zh-CN" altLang="en-US" dirty="0"/>
              <a:t>二、研究方案</a:t>
            </a:r>
          </a:p>
        </p:txBody>
      </p:sp>
      <p:sp>
        <p:nvSpPr>
          <p:cNvPr id="7" name="文本框 6">
            <a:extLst>
              <a:ext uri="{FF2B5EF4-FFF2-40B4-BE49-F238E27FC236}">
                <a16:creationId xmlns:a16="http://schemas.microsoft.com/office/drawing/2014/main" id="{A5DA5E62-4FD3-41E0-B18C-43D9F9039E74}"/>
              </a:ext>
            </a:extLst>
          </p:cNvPr>
          <p:cNvSpPr txBox="1"/>
          <p:nvPr/>
        </p:nvSpPr>
        <p:spPr>
          <a:xfrm>
            <a:off x="1872000" y="3842032"/>
            <a:ext cx="5400000" cy="6978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algn="ctr" fontAlgn="auto">
              <a:lnSpc>
                <a:spcPct val="100000"/>
              </a:lnSpc>
              <a:spcBef>
                <a:spcPts val="0"/>
              </a:spcBef>
              <a:spcAft>
                <a:spcPts val="0"/>
              </a:spcAft>
              <a:buClrTx/>
              <a:buSzTx/>
              <a:buFontTx/>
              <a:buNone/>
              <a:tabLst/>
              <a:defRPr kumimoji="0" sz="2800" b="0" i="0" u="none" strike="noStrike" cap="none" spc="0" normalizeH="0" baseline="0">
                <a:ln>
                  <a:noFill/>
                </a:ln>
                <a:solidFill>
                  <a:schemeClr val="bg1"/>
                </a:solidFill>
                <a:effectLst/>
                <a:uLnTx/>
                <a:uFillTx/>
                <a:ea typeface="黑体" panose="02010609060101010101" pitchFamily="49" charset="-122"/>
              </a:defRPr>
            </a:lvl1pPr>
          </a:lstStyle>
          <a:p>
            <a:r>
              <a:rPr lang="zh-CN" altLang="en-US" dirty="0"/>
              <a:t>三、项目团队</a:t>
            </a:r>
          </a:p>
        </p:txBody>
      </p:sp>
      <p:sp>
        <p:nvSpPr>
          <p:cNvPr id="8" name="文本框 7">
            <a:extLst>
              <a:ext uri="{FF2B5EF4-FFF2-40B4-BE49-F238E27FC236}">
                <a16:creationId xmlns:a16="http://schemas.microsoft.com/office/drawing/2014/main" id="{9F383B05-3BE7-4E21-93E5-5BE16412A78F}"/>
              </a:ext>
            </a:extLst>
          </p:cNvPr>
          <p:cNvSpPr txBox="1"/>
          <p:nvPr/>
        </p:nvSpPr>
        <p:spPr>
          <a:xfrm>
            <a:off x="1872000" y="4804468"/>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schemeClr val="bg1"/>
                </a:solidFill>
                <a:effectLst/>
                <a:uLnTx/>
                <a:uFillTx/>
                <a:ea typeface="黑体" panose="02010609060101010101" pitchFamily="49" charset="-122"/>
              </a:defRPr>
            </a:lvl1pPr>
          </a:lstStyle>
          <a:p>
            <a:pPr algn="ctr"/>
            <a:r>
              <a:rPr lang="zh-CN" altLang="en-US" sz="2800" dirty="0">
                <a:solidFill>
                  <a:schemeClr val="tx1">
                    <a:lumMod val="65000"/>
                    <a:lumOff val="35000"/>
                  </a:schemeClr>
                </a:solidFill>
              </a:rPr>
              <a:t>四、项目概算</a:t>
            </a:r>
          </a:p>
        </p:txBody>
      </p:sp>
    </p:spTree>
    <p:extLst>
      <p:ext uri="{BB962C8B-B14F-4D97-AF65-F5344CB8AC3E}">
        <p14:creationId xmlns:p14="http://schemas.microsoft.com/office/powerpoint/2010/main" val="10394980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0ECAB-F302-41AD-9A1C-11E59BEDDEBB}"/>
              </a:ext>
            </a:extLst>
          </p:cNvPr>
          <p:cNvSpPr>
            <a:spLocks noGrp="1"/>
          </p:cNvSpPr>
          <p:nvPr>
            <p:ph type="title"/>
          </p:nvPr>
        </p:nvSpPr>
        <p:spPr/>
        <p:txBody>
          <a:bodyPr/>
          <a:lstStyle/>
          <a:p>
            <a:r>
              <a:rPr lang="zh-CN" altLang="en-US" dirty="0"/>
              <a:t>项目团队</a:t>
            </a:r>
            <a:r>
              <a:rPr lang="en-US" altLang="zh-CN" sz="2800" dirty="0"/>
              <a:t>—</a:t>
            </a:r>
            <a:r>
              <a:rPr lang="zh-CN" altLang="en-US" sz="2800" dirty="0"/>
              <a:t>课题</a:t>
            </a:r>
            <a:r>
              <a:rPr lang="en-US" altLang="zh-CN" sz="2800" dirty="0"/>
              <a:t>1</a:t>
            </a:r>
            <a:r>
              <a:rPr lang="zh-CN" altLang="en-US" sz="2800" dirty="0"/>
              <a:t>：团队骨干</a:t>
            </a:r>
            <a:endParaRPr lang="zh-CN" altLang="en-US" dirty="0"/>
          </a:p>
        </p:txBody>
      </p:sp>
      <p:sp>
        <p:nvSpPr>
          <p:cNvPr id="3" name="灯片编号占位符 2">
            <a:extLst>
              <a:ext uri="{FF2B5EF4-FFF2-40B4-BE49-F238E27FC236}">
                <a16:creationId xmlns:a16="http://schemas.microsoft.com/office/drawing/2014/main" id="{08097C6B-57EC-45FE-8E6D-3A63B3E6B248}"/>
              </a:ext>
            </a:extLst>
          </p:cNvPr>
          <p:cNvSpPr>
            <a:spLocks noGrp="1"/>
          </p:cNvSpPr>
          <p:nvPr>
            <p:ph type="sldNum" sz="quarter" idx="12"/>
          </p:nvPr>
        </p:nvSpPr>
        <p:spPr/>
        <p:txBody>
          <a:bodyPr/>
          <a:lstStyle/>
          <a:p>
            <a:fld id="{17F0B86A-3B10-4477-8AC6-12E7D7B5209B}" type="slidenum">
              <a:rPr lang="zh-CN" altLang="en-US" smtClean="0"/>
              <a:t>105</a:t>
            </a:fld>
            <a:endParaRPr lang="zh-CN" altLang="en-US"/>
          </a:p>
        </p:txBody>
      </p:sp>
      <p:sp>
        <p:nvSpPr>
          <p:cNvPr id="4" name="矩形 3">
            <a:extLst>
              <a:ext uri="{FF2B5EF4-FFF2-40B4-BE49-F238E27FC236}">
                <a16:creationId xmlns:a16="http://schemas.microsoft.com/office/drawing/2014/main" id="{5ED3C6C7-2486-4B66-9B43-2CA45B865B3A}"/>
              </a:ext>
            </a:extLst>
          </p:cNvPr>
          <p:cNvSpPr/>
          <p:nvPr/>
        </p:nvSpPr>
        <p:spPr>
          <a:xfrm>
            <a:off x="1806101" y="974665"/>
            <a:ext cx="7101192" cy="1910716"/>
          </a:xfrm>
          <a:prstGeom prst="rect">
            <a:avLst/>
          </a:prstGeom>
        </p:spPr>
        <p:txBody>
          <a:bodyPr wrap="square">
            <a:spAutoFit/>
          </a:bodyPr>
          <a:lstStyle/>
          <a:p>
            <a:pPr>
              <a:lnSpc>
                <a:spcPct val="120000"/>
              </a:lnSpc>
            </a:pPr>
            <a:r>
              <a:rPr lang="zh-CN" altLang="zh-CN" sz="2000" kern="0" dirty="0">
                <a:solidFill>
                  <a:srgbClr val="002060"/>
                </a:solidFill>
                <a:cs typeface="宋体" panose="02010600030101010101" pitchFamily="2" charset="-122"/>
              </a:rPr>
              <a:t>孙贤和</a:t>
            </a:r>
            <a:endParaRPr lang="en-US" altLang="zh-CN" sz="2000" kern="0" dirty="0">
              <a:solidFill>
                <a:srgbClr val="002060"/>
              </a:solidFill>
              <a:cs typeface="宋体" panose="02010600030101010101" pitchFamily="2" charset="-122"/>
            </a:endParaRPr>
          </a:p>
          <a:p>
            <a:pPr>
              <a:lnSpc>
                <a:spcPct val="120000"/>
              </a:lnSpc>
            </a:pPr>
            <a:r>
              <a:rPr lang="zh-CN" altLang="zh-CN" sz="1600" kern="0" dirty="0">
                <a:solidFill>
                  <a:srgbClr val="002060"/>
                </a:solidFill>
                <a:cs typeface="宋体" panose="02010600030101010101" pitchFamily="2" charset="-122"/>
              </a:rPr>
              <a:t>伊利诺理工大学教授，伊利诺理工大学可扩展计算软件实验室主任，长期从事并行分布式存储与计算、大数据软件系统应用评估与优化等研究，国际电气电子工程师协会会士（</a:t>
            </a:r>
            <a:r>
              <a:rPr lang="en-US" altLang="zh-CN" sz="1600" kern="0" dirty="0">
                <a:solidFill>
                  <a:srgbClr val="002060"/>
                </a:solidFill>
                <a:cs typeface="宋体" panose="02010600030101010101" pitchFamily="2" charset="-122"/>
              </a:rPr>
              <a:t>IEEE Fellow</a:t>
            </a:r>
            <a:r>
              <a:rPr lang="zh-CN" altLang="zh-CN" sz="1600" kern="0" dirty="0">
                <a:solidFill>
                  <a:srgbClr val="002060"/>
                </a:solidFill>
                <a:cs typeface="宋体" panose="02010600030101010101" pitchFamily="2" charset="-122"/>
              </a:rPr>
              <a:t>）</a:t>
            </a:r>
            <a:r>
              <a:rPr lang="zh-CN" altLang="en-US" sz="1600" kern="0" dirty="0">
                <a:solidFill>
                  <a:srgbClr val="002060"/>
                </a:solidFill>
                <a:cs typeface="宋体" panose="02010600030101010101" pitchFamily="2" charset="-122"/>
              </a:rPr>
              <a:t>，获</a:t>
            </a:r>
            <a:r>
              <a:rPr lang="en-US" altLang="zh-CN" sz="1600" kern="0" dirty="0">
                <a:solidFill>
                  <a:srgbClr val="002060"/>
                </a:solidFill>
                <a:cs typeface="宋体" panose="02010600030101010101" pitchFamily="2" charset="-122"/>
              </a:rPr>
              <a:t>CCF</a:t>
            </a:r>
            <a:r>
              <a:rPr lang="zh-CN" altLang="en-US" sz="1600" kern="0" dirty="0">
                <a:solidFill>
                  <a:srgbClr val="002060"/>
                </a:solidFill>
                <a:cs typeface="宋体" panose="02010600030101010101" pitchFamily="2" charset="-122"/>
              </a:rPr>
              <a:t>海外杰出贡献奖</a:t>
            </a:r>
            <a:endParaRPr lang="en-US" altLang="zh-CN" sz="1600" kern="0" dirty="0">
              <a:solidFill>
                <a:srgbClr val="002060"/>
              </a:solidFill>
              <a:cs typeface="宋体" panose="02010600030101010101" pitchFamily="2" charset="-122"/>
            </a:endParaRPr>
          </a:p>
          <a:p>
            <a:pPr>
              <a:lnSpc>
                <a:spcPct val="120000"/>
              </a:lnSpc>
            </a:pPr>
            <a:r>
              <a:rPr lang="zh-CN" altLang="zh-CN" sz="1400" kern="0" dirty="0">
                <a:solidFill>
                  <a:srgbClr val="002060"/>
                </a:solidFill>
                <a:cs typeface="宋体" panose="02010600030101010101" pitchFamily="2" charset="-122"/>
              </a:rPr>
              <a:t>提出著名三大定律之一的“</a:t>
            </a:r>
            <a:r>
              <a:rPr lang="zh-CN" altLang="zh-CN" sz="1400" kern="0" dirty="0">
                <a:solidFill>
                  <a:srgbClr val="C00000"/>
                </a:solidFill>
                <a:cs typeface="宋体" panose="02010600030101010101" pitchFamily="2" charset="-122"/>
              </a:rPr>
              <a:t>孙</a:t>
            </a:r>
            <a:r>
              <a:rPr lang="en-US" altLang="zh-CN" sz="1400" kern="0" dirty="0">
                <a:solidFill>
                  <a:srgbClr val="C00000"/>
                </a:solidFill>
                <a:cs typeface="宋体" panose="02010600030101010101" pitchFamily="2" charset="-122"/>
              </a:rPr>
              <a:t>-</a:t>
            </a:r>
            <a:r>
              <a:rPr lang="zh-CN" altLang="zh-CN" sz="1400" kern="0" dirty="0">
                <a:solidFill>
                  <a:srgbClr val="C00000"/>
                </a:solidFill>
                <a:cs typeface="宋体" panose="02010600030101010101" pitchFamily="2" charset="-122"/>
              </a:rPr>
              <a:t>倪定律</a:t>
            </a:r>
            <a:r>
              <a:rPr lang="zh-CN" altLang="zh-CN" sz="1400" kern="0" dirty="0">
                <a:solidFill>
                  <a:srgbClr val="002060"/>
                </a:solidFill>
                <a:cs typeface="宋体" panose="02010600030101010101" pitchFamily="2" charset="-122"/>
              </a:rPr>
              <a:t>”，美国国家自然科学基金大型软件开发项目和中国大型国际合作项目的项目负责人</a:t>
            </a:r>
            <a:endParaRPr lang="zh-CN" altLang="en-US" sz="1400" dirty="0">
              <a:solidFill>
                <a:srgbClr val="002060"/>
              </a:solidFill>
            </a:endParaRPr>
          </a:p>
        </p:txBody>
      </p:sp>
      <p:sp>
        <p:nvSpPr>
          <p:cNvPr id="5" name="矩形 4">
            <a:extLst>
              <a:ext uri="{FF2B5EF4-FFF2-40B4-BE49-F238E27FC236}">
                <a16:creationId xmlns:a16="http://schemas.microsoft.com/office/drawing/2014/main" id="{81F57FCC-7B41-47AD-B1EC-815ADE6BE8DB}"/>
              </a:ext>
            </a:extLst>
          </p:cNvPr>
          <p:cNvSpPr/>
          <p:nvPr/>
        </p:nvSpPr>
        <p:spPr>
          <a:xfrm>
            <a:off x="1806101" y="2913940"/>
            <a:ext cx="7101192" cy="1840440"/>
          </a:xfrm>
          <a:prstGeom prst="rect">
            <a:avLst/>
          </a:prstGeom>
        </p:spPr>
        <p:txBody>
          <a:bodyPr wrap="square">
            <a:spAutoFit/>
          </a:bodyPr>
          <a:lstStyle/>
          <a:p>
            <a:pPr>
              <a:lnSpc>
                <a:spcPct val="120000"/>
              </a:lnSpc>
            </a:pPr>
            <a:r>
              <a:rPr lang="zh-CN" altLang="en-US" sz="2000" kern="0" dirty="0">
                <a:solidFill>
                  <a:srgbClr val="002060"/>
                </a:solidFill>
                <a:cs typeface="宋体" panose="02010600030101010101" pitchFamily="2" charset="-122"/>
              </a:rPr>
              <a:t>陈刚</a:t>
            </a:r>
            <a:endParaRPr lang="en-US" altLang="zh-CN" sz="2000" kern="0" dirty="0">
              <a:solidFill>
                <a:srgbClr val="002060"/>
              </a:solidFill>
              <a:cs typeface="宋体" panose="02010600030101010101" pitchFamily="2" charset="-122"/>
            </a:endParaRPr>
          </a:p>
          <a:p>
            <a:pPr>
              <a:lnSpc>
                <a:spcPct val="120000"/>
              </a:lnSpc>
            </a:pPr>
            <a:r>
              <a:rPr lang="zh-CN" altLang="en-US" sz="1600" kern="0" dirty="0">
                <a:solidFill>
                  <a:srgbClr val="002060"/>
                </a:solidFill>
                <a:cs typeface="宋体" panose="02010600030101010101" pitchFamily="2" charset="-122"/>
              </a:rPr>
              <a:t>浙江大学计算机学院教授，博士生导师，教育部“长江学者”特聘教授，“万人计划”科技创新领军人才，现任浙江大学计算机学院院长，浙江省大数据智能计算重点实验室主任</a:t>
            </a:r>
            <a:endParaRPr lang="en-US" altLang="zh-CN" sz="1600" kern="0" dirty="0">
              <a:solidFill>
                <a:srgbClr val="002060"/>
              </a:solidFill>
              <a:cs typeface="宋体" panose="02010600030101010101" pitchFamily="2" charset="-122"/>
            </a:endParaRPr>
          </a:p>
          <a:p>
            <a:pPr>
              <a:lnSpc>
                <a:spcPct val="120000"/>
              </a:lnSpc>
            </a:pPr>
            <a:r>
              <a:rPr lang="zh-CN" altLang="en-US" sz="1400" kern="0" dirty="0">
                <a:solidFill>
                  <a:srgbClr val="002060"/>
                </a:solidFill>
                <a:cs typeface="宋体" panose="02010600030101010101" pitchFamily="2" charset="-122"/>
              </a:rPr>
              <a:t>获</a:t>
            </a:r>
            <a:r>
              <a:rPr lang="en-US" altLang="zh-CN" sz="1400" kern="0" dirty="0">
                <a:solidFill>
                  <a:srgbClr val="C00000"/>
                </a:solidFill>
                <a:cs typeface="宋体" panose="02010600030101010101" pitchFamily="2" charset="-122"/>
              </a:rPr>
              <a:t>VLDB2014</a:t>
            </a:r>
            <a:r>
              <a:rPr lang="zh-CN" altLang="en-US" sz="1400" kern="0" dirty="0">
                <a:solidFill>
                  <a:srgbClr val="C00000"/>
                </a:solidFill>
                <a:cs typeface="宋体" panose="02010600030101010101" pitchFamily="2" charset="-122"/>
              </a:rPr>
              <a:t>最佳论文奖</a:t>
            </a:r>
            <a:r>
              <a:rPr lang="zh-CN" altLang="en-US" sz="1400" kern="0" dirty="0">
                <a:solidFill>
                  <a:srgbClr val="002060"/>
                </a:solidFill>
                <a:cs typeface="宋体" panose="02010600030101010101" pitchFamily="2" charset="-122"/>
              </a:rPr>
              <a:t>和</a:t>
            </a:r>
            <a:r>
              <a:rPr lang="en-US" altLang="zh-CN" sz="1400" kern="0" dirty="0">
                <a:solidFill>
                  <a:srgbClr val="002060"/>
                </a:solidFill>
                <a:cs typeface="宋体" panose="02010600030101010101" pitchFamily="2" charset="-122"/>
              </a:rPr>
              <a:t>ICDE 2012</a:t>
            </a:r>
            <a:r>
              <a:rPr lang="zh-CN" altLang="en-US" sz="1400" kern="0" dirty="0">
                <a:solidFill>
                  <a:srgbClr val="002060"/>
                </a:solidFill>
                <a:cs typeface="宋体" panose="02010600030101010101" pitchFamily="2" charset="-122"/>
              </a:rPr>
              <a:t>、</a:t>
            </a:r>
            <a:r>
              <a:rPr lang="en-US" altLang="zh-CN" sz="1400" kern="0" dirty="0">
                <a:solidFill>
                  <a:srgbClr val="002060"/>
                </a:solidFill>
                <a:cs typeface="宋体" panose="02010600030101010101" pitchFamily="2" charset="-122"/>
              </a:rPr>
              <a:t>ICDE 2015</a:t>
            </a:r>
            <a:r>
              <a:rPr lang="zh-CN" altLang="en-US" sz="1400" kern="0" dirty="0">
                <a:solidFill>
                  <a:srgbClr val="002060"/>
                </a:solidFill>
                <a:cs typeface="宋体" panose="02010600030101010101" pitchFamily="2" charset="-122"/>
              </a:rPr>
              <a:t>、</a:t>
            </a:r>
            <a:r>
              <a:rPr lang="en-US" altLang="zh-CN" sz="1400" kern="0" dirty="0">
                <a:solidFill>
                  <a:srgbClr val="002060"/>
                </a:solidFill>
                <a:cs typeface="宋体" panose="02010600030101010101" pitchFamily="2" charset="-122"/>
              </a:rPr>
              <a:t>ICDE 2018</a:t>
            </a:r>
            <a:r>
              <a:rPr lang="zh-CN" altLang="en-US" sz="1400" kern="0" dirty="0">
                <a:solidFill>
                  <a:srgbClr val="002060"/>
                </a:solidFill>
                <a:cs typeface="宋体" panose="02010600030101010101" pitchFamily="2" charset="-122"/>
              </a:rPr>
              <a:t>、</a:t>
            </a:r>
            <a:r>
              <a:rPr lang="en-US" altLang="zh-CN" sz="1400" kern="0" dirty="0">
                <a:solidFill>
                  <a:srgbClr val="002060"/>
                </a:solidFill>
                <a:cs typeface="宋体" panose="02010600030101010101" pitchFamily="2" charset="-122"/>
              </a:rPr>
              <a:t>MM2015</a:t>
            </a:r>
            <a:r>
              <a:rPr lang="zh-CN" altLang="en-US" sz="1400" kern="0" dirty="0">
                <a:solidFill>
                  <a:srgbClr val="002060"/>
                </a:solidFill>
                <a:cs typeface="宋体" panose="02010600030101010101" pitchFamily="2" charset="-122"/>
              </a:rPr>
              <a:t>最佳论文提名，作为第一完成人获得省部级科技一等奖</a:t>
            </a:r>
            <a:r>
              <a:rPr lang="en-US" altLang="zh-CN" sz="1400" kern="0" dirty="0">
                <a:solidFill>
                  <a:srgbClr val="002060"/>
                </a:solidFill>
                <a:cs typeface="宋体" panose="02010600030101010101" pitchFamily="2" charset="-122"/>
              </a:rPr>
              <a:t>2</a:t>
            </a:r>
            <a:r>
              <a:rPr lang="zh-CN" altLang="en-US" sz="1400" kern="0" dirty="0">
                <a:solidFill>
                  <a:srgbClr val="002060"/>
                </a:solidFill>
                <a:cs typeface="宋体" panose="02010600030101010101" pitchFamily="2" charset="-122"/>
              </a:rPr>
              <a:t>项，作为学术骨干获得国家科技进步二等奖</a:t>
            </a:r>
            <a:r>
              <a:rPr lang="en-US" altLang="zh-CN" sz="1400" kern="0" dirty="0">
                <a:solidFill>
                  <a:srgbClr val="002060"/>
                </a:solidFill>
                <a:cs typeface="宋体" panose="02010600030101010101" pitchFamily="2" charset="-122"/>
              </a:rPr>
              <a:t>2</a:t>
            </a:r>
            <a:r>
              <a:rPr lang="zh-CN" altLang="en-US" sz="1400" kern="0" dirty="0">
                <a:solidFill>
                  <a:srgbClr val="002060"/>
                </a:solidFill>
                <a:cs typeface="宋体" panose="02010600030101010101" pitchFamily="2" charset="-122"/>
              </a:rPr>
              <a:t>项。</a:t>
            </a:r>
            <a:endParaRPr lang="zh-CN" altLang="en-US" sz="1400" dirty="0">
              <a:solidFill>
                <a:srgbClr val="002060"/>
              </a:solidFill>
            </a:endParaRPr>
          </a:p>
        </p:txBody>
      </p:sp>
      <p:pic>
        <p:nvPicPr>
          <p:cNvPr id="4098" name="Picture 2" descr="âå­è´¤åâçå¾çæç´¢ç»æ">
            <a:extLst>
              <a:ext uri="{FF2B5EF4-FFF2-40B4-BE49-F238E27FC236}">
                <a16:creationId xmlns:a16="http://schemas.microsoft.com/office/drawing/2014/main" id="{BF998945-2509-4C63-871B-BD7297C95F7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9949" y="1026494"/>
            <a:ext cx="1367398" cy="179296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33B72A5B-E459-46A4-84F4-2BAE100EB6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8424" y="2913940"/>
            <a:ext cx="1348923" cy="1792965"/>
          </a:xfrm>
          <a:prstGeom prst="rect">
            <a:avLst/>
          </a:prstGeom>
        </p:spPr>
      </p:pic>
      <p:sp>
        <p:nvSpPr>
          <p:cNvPr id="11" name="矩形 10">
            <a:extLst>
              <a:ext uri="{FF2B5EF4-FFF2-40B4-BE49-F238E27FC236}">
                <a16:creationId xmlns:a16="http://schemas.microsoft.com/office/drawing/2014/main" id="{39811BCE-395E-4CC0-A33E-064456F2F05C}"/>
              </a:ext>
            </a:extLst>
          </p:cNvPr>
          <p:cNvSpPr/>
          <p:nvPr/>
        </p:nvSpPr>
        <p:spPr>
          <a:xfrm>
            <a:off x="1806101" y="4831659"/>
            <a:ext cx="7101192" cy="1615250"/>
          </a:xfrm>
          <a:prstGeom prst="rect">
            <a:avLst/>
          </a:prstGeom>
        </p:spPr>
        <p:txBody>
          <a:bodyPr wrap="square">
            <a:spAutoFit/>
          </a:bodyPr>
          <a:lstStyle/>
          <a:p>
            <a:pPr>
              <a:lnSpc>
                <a:spcPct val="120000"/>
              </a:lnSpc>
            </a:pPr>
            <a:r>
              <a:rPr lang="zh-CN" altLang="en-US" sz="2000" kern="0" dirty="0">
                <a:solidFill>
                  <a:srgbClr val="002060"/>
                </a:solidFill>
                <a:cs typeface="宋体" panose="02010600030101010101" pitchFamily="2" charset="-122"/>
              </a:rPr>
              <a:t>陈德铭</a:t>
            </a:r>
            <a:endParaRPr lang="en-US" altLang="zh-CN" sz="2000" kern="0" dirty="0">
              <a:solidFill>
                <a:srgbClr val="002060"/>
              </a:solidFill>
              <a:cs typeface="宋体" panose="02010600030101010101" pitchFamily="2" charset="-122"/>
            </a:endParaRPr>
          </a:p>
          <a:p>
            <a:pPr>
              <a:lnSpc>
                <a:spcPct val="120000"/>
              </a:lnSpc>
            </a:pPr>
            <a:r>
              <a:rPr lang="en-US" altLang="zh-CN" sz="1600" kern="0" dirty="0">
                <a:solidFill>
                  <a:srgbClr val="002060"/>
                </a:solidFill>
                <a:cs typeface="宋体" panose="02010600030101010101" pitchFamily="2" charset="-122"/>
              </a:rPr>
              <a:t>UIUC</a:t>
            </a:r>
            <a:r>
              <a:rPr lang="zh-CN" altLang="en-US" sz="1600" kern="0" dirty="0">
                <a:solidFill>
                  <a:srgbClr val="002060"/>
                </a:solidFill>
                <a:cs typeface="宋体" panose="02010600030101010101" pitchFamily="2" charset="-122"/>
              </a:rPr>
              <a:t>电子与计算机工程系教授，</a:t>
            </a:r>
            <a:r>
              <a:rPr lang="en-US" altLang="zh-CN" sz="1600" kern="0" dirty="0">
                <a:solidFill>
                  <a:srgbClr val="002060"/>
                </a:solidFill>
                <a:cs typeface="宋体" panose="02010600030101010101" pitchFamily="2" charset="-122"/>
              </a:rPr>
              <a:t>IEEE Fellow</a:t>
            </a:r>
            <a:r>
              <a:rPr lang="zh-CN" altLang="en-US" sz="1600" kern="0" dirty="0">
                <a:solidFill>
                  <a:srgbClr val="002060"/>
                </a:solidFill>
                <a:cs typeface="宋体" panose="02010600030101010101" pitchFamily="2" charset="-122"/>
              </a:rPr>
              <a:t>，</a:t>
            </a:r>
            <a:r>
              <a:rPr lang="en-US" altLang="zh-CN" sz="1600" kern="0" dirty="0">
                <a:solidFill>
                  <a:srgbClr val="002060"/>
                </a:solidFill>
                <a:cs typeface="宋体" panose="02010600030101010101" pitchFamily="2" charset="-122"/>
              </a:rPr>
              <a:t>2005</a:t>
            </a:r>
            <a:r>
              <a:rPr lang="zh-CN" altLang="en-US" sz="1600" kern="0" dirty="0">
                <a:solidFill>
                  <a:srgbClr val="002060"/>
                </a:solidFill>
                <a:cs typeface="宋体" panose="02010600030101010101" pitchFamily="2" charset="-122"/>
              </a:rPr>
              <a:t>年在</a:t>
            </a:r>
            <a:r>
              <a:rPr lang="en-US" altLang="zh-CN" sz="1600" kern="0" dirty="0">
                <a:solidFill>
                  <a:srgbClr val="002060"/>
                </a:solidFill>
                <a:cs typeface="宋体" panose="02010600030101010101" pitchFamily="2" charset="-122"/>
              </a:rPr>
              <a:t>UCLA</a:t>
            </a:r>
            <a:r>
              <a:rPr lang="zh-CN" altLang="en-US" sz="1600" kern="0" dirty="0">
                <a:solidFill>
                  <a:srgbClr val="002060"/>
                </a:solidFill>
                <a:cs typeface="宋体" panose="02010600030101010101" pitchFamily="2" charset="-122"/>
              </a:rPr>
              <a:t>计算机科学系获博士学位。代表性成果包括以及</a:t>
            </a:r>
            <a:r>
              <a:rPr lang="en-US" altLang="zh-CN" sz="1600" kern="0" dirty="0">
                <a:solidFill>
                  <a:srgbClr val="002060"/>
                </a:solidFill>
                <a:cs typeface="宋体" panose="02010600030101010101" pitchFamily="2" charset="-122"/>
              </a:rPr>
              <a:t>FCUDA </a:t>
            </a:r>
            <a:r>
              <a:rPr lang="zh-CN" altLang="en-US" sz="1600" kern="0" dirty="0">
                <a:solidFill>
                  <a:srgbClr val="002060"/>
                </a:solidFill>
                <a:cs typeface="宋体" panose="02010600030101010101" pitchFamily="2" charset="-122"/>
              </a:rPr>
              <a:t>，</a:t>
            </a:r>
            <a:r>
              <a:rPr lang="en-US" altLang="zh-CN" sz="1600" kern="0" dirty="0">
                <a:solidFill>
                  <a:srgbClr val="002060"/>
                </a:solidFill>
                <a:cs typeface="宋体" panose="02010600030101010101" pitchFamily="2" charset="-122"/>
              </a:rPr>
              <a:t>HLS</a:t>
            </a:r>
            <a:r>
              <a:rPr lang="zh-CN" altLang="en-US" sz="1600" kern="0" dirty="0">
                <a:solidFill>
                  <a:srgbClr val="002060"/>
                </a:solidFill>
                <a:cs typeface="宋体" panose="02010600030101010101" pitchFamily="2" charset="-122"/>
              </a:rPr>
              <a:t>，快速硬件设计空间探索和</a:t>
            </a:r>
            <a:r>
              <a:rPr lang="en-US" altLang="zh-CN" sz="1600" kern="0" dirty="0" err="1">
                <a:solidFill>
                  <a:srgbClr val="002060"/>
                </a:solidFill>
                <a:cs typeface="宋体" panose="02010600030101010101" pitchFamily="2" charset="-122"/>
              </a:rPr>
              <a:t>DNNBuilder</a:t>
            </a:r>
            <a:r>
              <a:rPr lang="zh-CN" altLang="en-US" sz="1600" kern="0" dirty="0">
                <a:solidFill>
                  <a:srgbClr val="002060"/>
                </a:solidFill>
                <a:cs typeface="宋体" panose="02010600030101010101" pitchFamily="2" charset="-122"/>
              </a:rPr>
              <a:t>等。获</a:t>
            </a:r>
            <a:r>
              <a:rPr lang="en-US" altLang="zh-CN" sz="1600" kern="0" dirty="0">
                <a:solidFill>
                  <a:srgbClr val="002060"/>
                </a:solidFill>
                <a:cs typeface="宋体" panose="02010600030101010101" pitchFamily="2" charset="-122"/>
              </a:rPr>
              <a:t>2007</a:t>
            </a:r>
            <a:r>
              <a:rPr lang="zh-CN" altLang="en-US" sz="1600" kern="0" dirty="0">
                <a:solidFill>
                  <a:srgbClr val="002060"/>
                </a:solidFill>
                <a:cs typeface="宋体" panose="02010600030101010101" pitchFamily="2" charset="-122"/>
              </a:rPr>
              <a:t>年</a:t>
            </a:r>
            <a:r>
              <a:rPr lang="en-US" altLang="zh-CN" sz="1600" kern="0" dirty="0">
                <a:solidFill>
                  <a:srgbClr val="002060"/>
                </a:solidFill>
                <a:cs typeface="宋体" panose="02010600030101010101" pitchFamily="2" charset="-122"/>
              </a:rPr>
              <a:t>UIUC Arnold O. Beckman</a:t>
            </a:r>
            <a:r>
              <a:rPr lang="zh-CN" altLang="en-US" sz="1600" kern="0" dirty="0">
                <a:solidFill>
                  <a:srgbClr val="002060"/>
                </a:solidFill>
                <a:cs typeface="宋体" panose="02010600030101010101" pitchFamily="2" charset="-122"/>
              </a:rPr>
              <a:t>研究奖，</a:t>
            </a:r>
            <a:r>
              <a:rPr lang="en-US" altLang="zh-CN" sz="1600" kern="0" dirty="0">
                <a:solidFill>
                  <a:srgbClr val="002060"/>
                </a:solidFill>
                <a:cs typeface="宋体" panose="02010600030101010101" pitchFamily="2" charset="-122"/>
              </a:rPr>
              <a:t>2008</a:t>
            </a:r>
            <a:r>
              <a:rPr lang="zh-CN" altLang="en-US" sz="1600" kern="0" dirty="0">
                <a:solidFill>
                  <a:srgbClr val="002060"/>
                </a:solidFill>
                <a:cs typeface="宋体" panose="02010600030101010101" pitchFamily="2" charset="-122"/>
              </a:rPr>
              <a:t>年</a:t>
            </a:r>
            <a:r>
              <a:rPr lang="en-US" altLang="zh-CN" sz="1600" kern="0" dirty="0">
                <a:solidFill>
                  <a:srgbClr val="002060"/>
                </a:solidFill>
                <a:cs typeface="宋体" panose="02010600030101010101" pitchFamily="2" charset="-122"/>
              </a:rPr>
              <a:t>NSF CAREER</a:t>
            </a:r>
            <a:r>
              <a:rPr lang="zh-CN" altLang="en-US" sz="1600" kern="0" dirty="0">
                <a:solidFill>
                  <a:srgbClr val="002060"/>
                </a:solidFill>
                <a:cs typeface="宋体" panose="02010600030101010101" pitchFamily="2" charset="-122"/>
              </a:rPr>
              <a:t>奖，</a:t>
            </a:r>
            <a:r>
              <a:rPr lang="en-US" altLang="zh-CN" sz="1600" kern="0" dirty="0">
                <a:solidFill>
                  <a:srgbClr val="002060"/>
                </a:solidFill>
                <a:cs typeface="宋体" panose="02010600030101010101" pitchFamily="2" charset="-122"/>
              </a:rPr>
              <a:t>2010</a:t>
            </a:r>
            <a:r>
              <a:rPr lang="zh-CN" altLang="en-US" sz="1600" kern="0" dirty="0">
                <a:solidFill>
                  <a:srgbClr val="002060"/>
                </a:solidFill>
                <a:cs typeface="宋体" panose="02010600030101010101" pitchFamily="2" charset="-122"/>
              </a:rPr>
              <a:t>年</a:t>
            </a:r>
            <a:r>
              <a:rPr lang="en-US" altLang="zh-CN" sz="1600" kern="0" dirty="0">
                <a:solidFill>
                  <a:srgbClr val="002060"/>
                </a:solidFill>
                <a:cs typeface="宋体" panose="02010600030101010101" pitchFamily="2" charset="-122"/>
              </a:rPr>
              <a:t>ACM SIGDA</a:t>
            </a:r>
            <a:r>
              <a:rPr lang="zh-CN" altLang="en-US" sz="1600" kern="0" dirty="0">
                <a:solidFill>
                  <a:srgbClr val="002060"/>
                </a:solidFill>
                <a:cs typeface="宋体" panose="02010600030101010101" pitchFamily="2" charset="-122"/>
              </a:rPr>
              <a:t>杰出新学院奖。</a:t>
            </a:r>
            <a:endParaRPr lang="zh-CN" altLang="en-US" sz="1400" dirty="0">
              <a:solidFill>
                <a:srgbClr val="002060"/>
              </a:solidFill>
            </a:endParaRPr>
          </a:p>
        </p:txBody>
      </p:sp>
      <p:pic>
        <p:nvPicPr>
          <p:cNvPr id="12" name="图片 11">
            <a:extLst>
              <a:ext uri="{FF2B5EF4-FFF2-40B4-BE49-F238E27FC236}">
                <a16:creationId xmlns:a16="http://schemas.microsoft.com/office/drawing/2014/main" id="{1819A148-8630-47CF-8172-F8BDBC0249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424" y="4801386"/>
            <a:ext cx="1348923" cy="1942450"/>
          </a:xfrm>
          <a:prstGeom prst="rect">
            <a:avLst/>
          </a:prstGeom>
        </p:spPr>
      </p:pic>
    </p:spTree>
    <p:extLst>
      <p:ext uri="{BB962C8B-B14F-4D97-AF65-F5344CB8AC3E}">
        <p14:creationId xmlns:p14="http://schemas.microsoft.com/office/powerpoint/2010/main" val="2807299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项目团队</a:t>
            </a:r>
            <a:r>
              <a:rPr lang="en-US" altLang="zh-CN" sz="2800" dirty="0"/>
              <a:t>—</a:t>
            </a:r>
            <a:r>
              <a:rPr lang="zh-CN" altLang="en-US" sz="2800" dirty="0"/>
              <a:t>课题</a:t>
            </a:r>
            <a:r>
              <a:rPr lang="en-US" altLang="zh-CN" sz="2800" dirty="0"/>
              <a:t>1</a:t>
            </a:r>
            <a:r>
              <a:rPr lang="zh-CN" altLang="en-US" sz="2800" dirty="0"/>
              <a:t>：团队成员</a:t>
            </a:r>
            <a:endParaRPr lang="zh-CN" altLang="en-US" dirty="0"/>
          </a:p>
        </p:txBody>
      </p:sp>
      <p:graphicFrame>
        <p:nvGraphicFramePr>
          <p:cNvPr id="5" name="内容占位符 4">
            <a:extLst>
              <a:ext uri="{FF2B5EF4-FFF2-40B4-BE49-F238E27FC236}">
                <a16:creationId xmlns:a16="http://schemas.microsoft.com/office/drawing/2014/main" id="{E7C37553-3A7B-4E64-826F-04716810C96F}"/>
              </a:ext>
            </a:extLst>
          </p:cNvPr>
          <p:cNvGraphicFramePr>
            <a:graphicFrameLocks noGrp="1"/>
          </p:cNvGraphicFramePr>
          <p:nvPr>
            <p:ph idx="1"/>
            <p:extLst>
              <p:ext uri="{D42A27DB-BD31-4B8C-83A1-F6EECF244321}">
                <p14:modId xmlns:p14="http://schemas.microsoft.com/office/powerpoint/2010/main" val="3386903616"/>
              </p:ext>
            </p:extLst>
          </p:nvPr>
        </p:nvGraphicFramePr>
        <p:xfrm>
          <a:off x="130800" y="1125261"/>
          <a:ext cx="8882400" cy="5232456"/>
        </p:xfrm>
        <a:graphic>
          <a:graphicData uri="http://schemas.openxmlformats.org/drawingml/2006/table">
            <a:tbl>
              <a:tblPr firstRow="1" bandRow="1">
                <a:tableStyleId>{7DF18680-E054-41AD-8BC1-D1AEF772440D}</a:tableStyleId>
              </a:tblPr>
              <a:tblGrid>
                <a:gridCol w="1162841">
                  <a:extLst>
                    <a:ext uri="{9D8B030D-6E8A-4147-A177-3AD203B41FA5}">
                      <a16:colId xmlns:a16="http://schemas.microsoft.com/office/drawing/2014/main" val="2602425836"/>
                    </a:ext>
                  </a:extLst>
                </a:gridCol>
                <a:gridCol w="2686691">
                  <a:extLst>
                    <a:ext uri="{9D8B030D-6E8A-4147-A177-3AD203B41FA5}">
                      <a16:colId xmlns:a16="http://schemas.microsoft.com/office/drawing/2014/main" val="2976028194"/>
                    </a:ext>
                  </a:extLst>
                </a:gridCol>
                <a:gridCol w="1253937">
                  <a:extLst>
                    <a:ext uri="{9D8B030D-6E8A-4147-A177-3AD203B41FA5}">
                      <a16:colId xmlns:a16="http://schemas.microsoft.com/office/drawing/2014/main" val="2029418969"/>
                    </a:ext>
                  </a:extLst>
                </a:gridCol>
                <a:gridCol w="1144309">
                  <a:extLst>
                    <a:ext uri="{9D8B030D-6E8A-4147-A177-3AD203B41FA5}">
                      <a16:colId xmlns:a16="http://schemas.microsoft.com/office/drawing/2014/main" val="412198888"/>
                    </a:ext>
                  </a:extLst>
                </a:gridCol>
                <a:gridCol w="1446491">
                  <a:extLst>
                    <a:ext uri="{9D8B030D-6E8A-4147-A177-3AD203B41FA5}">
                      <a16:colId xmlns:a16="http://schemas.microsoft.com/office/drawing/2014/main" val="1621400367"/>
                    </a:ext>
                  </a:extLst>
                </a:gridCol>
                <a:gridCol w="1188131">
                  <a:extLst>
                    <a:ext uri="{9D8B030D-6E8A-4147-A177-3AD203B41FA5}">
                      <a16:colId xmlns:a16="http://schemas.microsoft.com/office/drawing/2014/main" val="1593747278"/>
                    </a:ext>
                  </a:extLst>
                </a:gridCol>
              </a:tblGrid>
              <a:tr h="368024">
                <a:tc>
                  <a:txBody>
                    <a:bodyPr/>
                    <a:lstStyle/>
                    <a:p>
                      <a:pPr algn="ctr"/>
                      <a:r>
                        <a:rPr lang="zh-CN" altLang="en-US" dirty="0"/>
                        <a:t>姓名</a:t>
                      </a:r>
                    </a:p>
                  </a:txBody>
                  <a:tcPr anchor="ctr"/>
                </a:tc>
                <a:tc>
                  <a:txBody>
                    <a:bodyPr/>
                    <a:lstStyle/>
                    <a:p>
                      <a:pPr algn="ctr"/>
                      <a:r>
                        <a:rPr lang="zh-CN" altLang="en-US" dirty="0"/>
                        <a:t>单位</a:t>
                      </a:r>
                    </a:p>
                  </a:txBody>
                  <a:tcPr anchor="ctr"/>
                </a:tc>
                <a:tc>
                  <a:txBody>
                    <a:bodyPr/>
                    <a:lstStyle/>
                    <a:p>
                      <a:pPr algn="ctr"/>
                      <a:r>
                        <a:rPr lang="zh-CN" altLang="en-US" dirty="0"/>
                        <a:t>职称</a:t>
                      </a:r>
                    </a:p>
                  </a:txBody>
                  <a:tcPr anchor="ctr"/>
                </a:tc>
                <a:tc>
                  <a:txBody>
                    <a:bodyPr/>
                    <a:lstStyle/>
                    <a:p>
                      <a:pPr algn="ctr"/>
                      <a:r>
                        <a:rPr lang="zh-CN" altLang="en-US" dirty="0"/>
                        <a:t>类别</a:t>
                      </a:r>
                    </a:p>
                  </a:txBody>
                  <a:tcPr anchor="ctr"/>
                </a:tc>
                <a:tc>
                  <a:txBody>
                    <a:bodyPr/>
                    <a:lstStyle/>
                    <a:p>
                      <a:pPr algn="ctr"/>
                      <a:r>
                        <a:rPr lang="zh-CN" altLang="en-US" dirty="0"/>
                        <a:t>研究任务</a:t>
                      </a:r>
                    </a:p>
                  </a:txBody>
                  <a:tcPr anchor="ctr"/>
                </a:tc>
                <a:tc>
                  <a:txBody>
                    <a:bodyPr/>
                    <a:lstStyle/>
                    <a:p>
                      <a:pPr algn="ctr"/>
                      <a:r>
                        <a:rPr lang="zh-CN" altLang="en-US" dirty="0"/>
                        <a:t>投入时间</a:t>
                      </a:r>
                      <a:endParaRPr lang="en-US" altLang="zh-CN" dirty="0"/>
                    </a:p>
                    <a:p>
                      <a:pPr algn="ctr"/>
                      <a:r>
                        <a:rPr lang="zh-CN" altLang="en-US" dirty="0"/>
                        <a:t>（月</a:t>
                      </a:r>
                      <a:r>
                        <a:rPr lang="en-US" altLang="zh-CN" dirty="0"/>
                        <a:t>/</a:t>
                      </a:r>
                      <a:r>
                        <a:rPr lang="zh-CN" altLang="en-US" dirty="0"/>
                        <a:t>年）</a:t>
                      </a:r>
                    </a:p>
                  </a:txBody>
                  <a:tcPr anchor="ctr"/>
                </a:tc>
                <a:extLst>
                  <a:ext uri="{0D108BD9-81ED-4DB2-BD59-A6C34878D82A}">
                    <a16:rowId xmlns:a16="http://schemas.microsoft.com/office/drawing/2014/main" val="1545489409"/>
                  </a:ext>
                </a:extLst>
              </a:tr>
              <a:tr h="368024">
                <a:tc>
                  <a:txBody>
                    <a:bodyPr/>
                    <a:lstStyle/>
                    <a:p>
                      <a:pPr algn="ctr"/>
                      <a:r>
                        <a:rPr lang="zh-CN" altLang="en-US" dirty="0"/>
                        <a:t>孙贤和</a:t>
                      </a:r>
                    </a:p>
                  </a:txBody>
                  <a:tcPr anchor="ctr"/>
                </a:tc>
                <a:tc>
                  <a:txBody>
                    <a:bodyPr/>
                    <a:lstStyle/>
                    <a:p>
                      <a:pPr algn="ctr"/>
                      <a:r>
                        <a:rPr lang="zh-CN" altLang="zh-CN" sz="1800" kern="1200" dirty="0">
                          <a:effectLst/>
                        </a:rPr>
                        <a:t>伊利诺理工大学</a:t>
                      </a:r>
                      <a:endParaRPr lang="zh-CN" altLang="en-US" dirty="0"/>
                    </a:p>
                  </a:txBody>
                  <a:tcPr anchor="ctr"/>
                </a:tc>
                <a:tc>
                  <a:txBody>
                    <a:bodyPr/>
                    <a:lstStyle/>
                    <a:p>
                      <a:pPr algn="ctr"/>
                      <a:r>
                        <a:rPr lang="zh-CN" altLang="en-US" dirty="0"/>
                        <a:t>教授</a:t>
                      </a:r>
                    </a:p>
                  </a:txBody>
                  <a:tcPr anchor="ctr"/>
                </a:tc>
                <a:tc>
                  <a:txBody>
                    <a:bodyPr/>
                    <a:lstStyle/>
                    <a:p>
                      <a:pPr algn="ctr"/>
                      <a:r>
                        <a:rPr lang="zh-CN" altLang="en-US" dirty="0"/>
                        <a:t>双聘</a:t>
                      </a:r>
                    </a:p>
                  </a:txBody>
                  <a:tcPr anchor="ctr"/>
                </a:tc>
                <a:tc>
                  <a:txBody>
                    <a:bodyPr/>
                    <a:lstStyle/>
                    <a:p>
                      <a:pPr algn="ctr"/>
                      <a:r>
                        <a:rPr lang="zh-CN" altLang="en-US" dirty="0"/>
                        <a:t>总体设计</a:t>
                      </a:r>
                    </a:p>
                  </a:txBody>
                  <a:tcPr anchor="ctr"/>
                </a:tc>
                <a:tc>
                  <a:txBody>
                    <a:bodyPr/>
                    <a:lstStyle/>
                    <a:p>
                      <a:pPr algn="ctr"/>
                      <a:r>
                        <a:rPr lang="en-US" altLang="zh-CN" dirty="0"/>
                        <a:t>3</a:t>
                      </a:r>
                      <a:endParaRPr lang="zh-CN" altLang="en-US" dirty="0"/>
                    </a:p>
                  </a:txBody>
                  <a:tcPr anchor="ctr"/>
                </a:tc>
                <a:extLst>
                  <a:ext uri="{0D108BD9-81ED-4DB2-BD59-A6C34878D82A}">
                    <a16:rowId xmlns:a16="http://schemas.microsoft.com/office/drawing/2014/main" val="2584005810"/>
                  </a:ext>
                </a:extLst>
              </a:tr>
              <a:tr h="368024">
                <a:tc>
                  <a:txBody>
                    <a:bodyPr/>
                    <a:lstStyle/>
                    <a:p>
                      <a:pPr algn="ctr"/>
                      <a:r>
                        <a:rPr lang="zh-CN" altLang="en-US" dirty="0"/>
                        <a:t>陈刚</a:t>
                      </a:r>
                    </a:p>
                  </a:txBody>
                  <a:tcPr anchor="ctr"/>
                </a:tc>
                <a:tc>
                  <a:txBody>
                    <a:bodyPr/>
                    <a:lstStyle/>
                    <a:p>
                      <a:pPr algn="ctr"/>
                      <a:r>
                        <a:rPr lang="zh-CN" altLang="en-US" dirty="0"/>
                        <a:t>浙江大学</a:t>
                      </a:r>
                    </a:p>
                  </a:txBody>
                  <a:tcPr anchor="ctr"/>
                </a:tc>
                <a:tc>
                  <a:txBody>
                    <a:bodyPr/>
                    <a:lstStyle/>
                    <a:p>
                      <a:pPr algn="ctr"/>
                      <a:r>
                        <a:rPr lang="zh-CN" altLang="en-US" dirty="0"/>
                        <a:t>教授</a:t>
                      </a:r>
                    </a:p>
                  </a:txBody>
                  <a:tcPr anchor="ctr"/>
                </a:tc>
                <a:tc>
                  <a:txBody>
                    <a:bodyPr/>
                    <a:lstStyle/>
                    <a:p>
                      <a:pPr algn="ctr"/>
                      <a:r>
                        <a:rPr lang="zh-CN" altLang="en-US" dirty="0"/>
                        <a:t>双聘</a:t>
                      </a:r>
                    </a:p>
                  </a:txBody>
                  <a:tcPr anchor="ctr"/>
                </a:tc>
                <a:tc>
                  <a:txBody>
                    <a:bodyPr/>
                    <a:lstStyle/>
                    <a:p>
                      <a:pPr algn="ctr"/>
                      <a:r>
                        <a:rPr lang="zh-CN" altLang="en-US" dirty="0"/>
                        <a:t>总体设计</a:t>
                      </a:r>
                    </a:p>
                  </a:txBody>
                  <a:tcPr anchor="ctr"/>
                </a:tc>
                <a:tc>
                  <a:txBody>
                    <a:bodyPr/>
                    <a:lstStyle/>
                    <a:p>
                      <a:pPr algn="ctr"/>
                      <a:r>
                        <a:rPr lang="en-US" altLang="zh-CN" dirty="0"/>
                        <a:t>3</a:t>
                      </a:r>
                      <a:endParaRPr lang="zh-CN" altLang="en-US" dirty="0"/>
                    </a:p>
                  </a:txBody>
                  <a:tcPr anchor="ctr"/>
                </a:tc>
                <a:extLst>
                  <a:ext uri="{0D108BD9-81ED-4DB2-BD59-A6C34878D82A}">
                    <a16:rowId xmlns:a16="http://schemas.microsoft.com/office/drawing/2014/main" val="2080849336"/>
                  </a:ext>
                </a:extLst>
              </a:tr>
              <a:tr h="368024">
                <a:tc>
                  <a:txBody>
                    <a:bodyPr/>
                    <a:lstStyle/>
                    <a:p>
                      <a:pPr algn="ctr"/>
                      <a:r>
                        <a:rPr lang="zh-CN" altLang="en-US" dirty="0"/>
                        <a:t>陈德铭</a:t>
                      </a:r>
                    </a:p>
                  </a:txBody>
                  <a:tcPr anchor="ctr"/>
                </a:tc>
                <a:tc>
                  <a:txBody>
                    <a:bodyPr/>
                    <a:lstStyle/>
                    <a:p>
                      <a:pPr algn="ctr"/>
                      <a:r>
                        <a:rPr lang="zh-CN" altLang="en-US" dirty="0"/>
                        <a:t>伊利诺伊大学厄巴纳</a:t>
                      </a:r>
                      <a:r>
                        <a:rPr lang="en-US" altLang="zh-CN" dirty="0"/>
                        <a:t>-</a:t>
                      </a:r>
                      <a:r>
                        <a:rPr lang="zh-CN" altLang="en-US" dirty="0"/>
                        <a:t>香槟分校</a:t>
                      </a:r>
                    </a:p>
                  </a:txBody>
                  <a:tcPr anchor="ctr"/>
                </a:tc>
                <a:tc>
                  <a:txBody>
                    <a:bodyPr/>
                    <a:lstStyle/>
                    <a:p>
                      <a:pPr algn="ctr"/>
                      <a:r>
                        <a:rPr lang="zh-CN" altLang="en-US" dirty="0"/>
                        <a:t>教授</a:t>
                      </a:r>
                    </a:p>
                  </a:txBody>
                  <a:tcPr anchor="ctr"/>
                </a:tc>
                <a:tc>
                  <a:txBody>
                    <a:bodyPr/>
                    <a:lstStyle/>
                    <a:p>
                      <a:pPr algn="ctr"/>
                      <a:r>
                        <a:rPr lang="zh-CN" altLang="en-US" dirty="0"/>
                        <a:t>双聘</a:t>
                      </a:r>
                    </a:p>
                  </a:txBody>
                  <a:tcPr anchor="ctr"/>
                </a:tc>
                <a:tc>
                  <a:txBody>
                    <a:bodyPr/>
                    <a:lstStyle/>
                    <a:p>
                      <a:pPr algn="ctr"/>
                      <a:r>
                        <a:rPr lang="en-US" altLang="zh-CN" dirty="0"/>
                        <a:t>XPU</a:t>
                      </a:r>
                      <a:r>
                        <a:rPr lang="zh-CN" altLang="en-US" dirty="0"/>
                        <a:t>计算</a:t>
                      </a:r>
                    </a:p>
                  </a:txBody>
                  <a:tcPr anchor="ctr"/>
                </a:tc>
                <a:tc>
                  <a:txBody>
                    <a:bodyPr/>
                    <a:lstStyle/>
                    <a:p>
                      <a:pPr algn="ctr"/>
                      <a:r>
                        <a:rPr lang="en-US" altLang="zh-CN" dirty="0"/>
                        <a:t>3</a:t>
                      </a:r>
                      <a:endParaRPr lang="zh-CN" altLang="en-US" dirty="0"/>
                    </a:p>
                  </a:txBody>
                  <a:tcPr anchor="ctr"/>
                </a:tc>
                <a:extLst>
                  <a:ext uri="{0D108BD9-81ED-4DB2-BD59-A6C34878D82A}">
                    <a16:rowId xmlns:a16="http://schemas.microsoft.com/office/drawing/2014/main" val="1453973215"/>
                  </a:ext>
                </a:extLst>
              </a:tr>
              <a:tr h="368024">
                <a:tc>
                  <a:txBody>
                    <a:bodyPr/>
                    <a:lstStyle/>
                    <a:p>
                      <a:pPr algn="ctr"/>
                      <a:r>
                        <a:rPr lang="zh-CN" altLang="en-US" dirty="0"/>
                        <a:t>何水兵</a:t>
                      </a:r>
                    </a:p>
                  </a:txBody>
                  <a:tcPr anchor="ctr"/>
                </a:tc>
                <a:tc>
                  <a:txBody>
                    <a:bodyPr/>
                    <a:lstStyle/>
                    <a:p>
                      <a:pPr algn="ctr"/>
                      <a:r>
                        <a:rPr lang="zh-CN" altLang="en-US" dirty="0"/>
                        <a:t>浙江大学</a:t>
                      </a:r>
                    </a:p>
                  </a:txBody>
                  <a:tcPr anchor="ctr"/>
                </a:tc>
                <a:tc>
                  <a:txBody>
                    <a:bodyPr/>
                    <a:lstStyle/>
                    <a:p>
                      <a:pPr algn="ctr"/>
                      <a:r>
                        <a:rPr lang="zh-CN" altLang="en-US" dirty="0"/>
                        <a:t>研究员</a:t>
                      </a:r>
                    </a:p>
                  </a:txBody>
                  <a:tcPr anchor="ctr"/>
                </a:tc>
                <a:tc>
                  <a:txBody>
                    <a:bodyPr/>
                    <a:lstStyle/>
                    <a:p>
                      <a:pPr algn="ctr"/>
                      <a:r>
                        <a:rPr lang="zh-CN" altLang="en-US" dirty="0"/>
                        <a:t>双聘</a:t>
                      </a:r>
                    </a:p>
                  </a:txBody>
                  <a:tcPr anchor="ctr"/>
                </a:tc>
                <a:tc>
                  <a:txBody>
                    <a:bodyPr/>
                    <a:lstStyle/>
                    <a:p>
                      <a:pPr algn="ctr"/>
                      <a:r>
                        <a:rPr lang="en-US" altLang="zh-CN" dirty="0"/>
                        <a:t>XPU</a:t>
                      </a:r>
                      <a:r>
                        <a:rPr lang="zh-CN" altLang="en-US" dirty="0"/>
                        <a:t>计算</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1291209068"/>
                  </a:ext>
                </a:extLst>
              </a:tr>
              <a:tr h="635219">
                <a:tc>
                  <a:txBody>
                    <a:bodyPr/>
                    <a:lstStyle/>
                    <a:p>
                      <a:pPr algn="ctr"/>
                      <a:r>
                        <a:rPr lang="zh-CN" altLang="en-US" dirty="0"/>
                        <a:t>银燕龙</a:t>
                      </a:r>
                    </a:p>
                  </a:txBody>
                  <a:tcPr anchor="ctr"/>
                </a:tc>
                <a:tc>
                  <a:txBody>
                    <a:bodyPr/>
                    <a:lstStyle/>
                    <a:p>
                      <a:pPr algn="ctr"/>
                      <a:r>
                        <a:rPr lang="zh-CN" altLang="en-US" dirty="0"/>
                        <a:t>之江实验室</a:t>
                      </a:r>
                    </a:p>
                  </a:txBody>
                  <a:tcPr anchor="ctr"/>
                </a:tc>
                <a:tc>
                  <a:txBody>
                    <a:bodyPr/>
                    <a:lstStyle/>
                    <a:p>
                      <a:pPr algn="ctr"/>
                      <a:r>
                        <a:rPr lang="zh-CN" altLang="en-US" dirty="0"/>
                        <a:t>研究员</a:t>
                      </a:r>
                    </a:p>
                  </a:txBody>
                  <a:tcPr anchor="ctr"/>
                </a:tc>
                <a:tc>
                  <a:txBody>
                    <a:bodyPr/>
                    <a:lstStyle/>
                    <a:p>
                      <a:pPr algn="ctr"/>
                      <a:r>
                        <a:rPr lang="zh-CN" altLang="en-US" dirty="0"/>
                        <a:t>全职</a:t>
                      </a:r>
                    </a:p>
                  </a:txBody>
                  <a:tcPr anchor="ctr"/>
                </a:tc>
                <a:tc>
                  <a:txBody>
                    <a:bodyPr/>
                    <a:lstStyle/>
                    <a:p>
                      <a:pPr algn="ctr"/>
                      <a:r>
                        <a:rPr lang="zh-CN" altLang="en-US" dirty="0"/>
                        <a:t>存储加速、</a:t>
                      </a:r>
                      <a:br>
                        <a:rPr lang="en-US" altLang="zh-CN" dirty="0"/>
                      </a:br>
                      <a:r>
                        <a:rPr lang="zh-CN" altLang="en-US" dirty="0"/>
                        <a:t>应用感知</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259419311"/>
                  </a:ext>
                </a:extLst>
              </a:tr>
              <a:tr h="368024">
                <a:tc>
                  <a:txBody>
                    <a:bodyPr/>
                    <a:lstStyle/>
                    <a:p>
                      <a:pPr algn="ctr"/>
                      <a:r>
                        <a:rPr lang="zh-CN" altLang="en-US" dirty="0"/>
                        <a:t>王则可</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algn="ctr"/>
                      <a:r>
                        <a:rPr lang="zh-CN" altLang="en-US" dirty="0"/>
                        <a:t>研究员</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全职双聘</a:t>
                      </a:r>
                    </a:p>
                  </a:txBody>
                  <a:tcPr anchor="ctr"/>
                </a:tc>
                <a:tc>
                  <a:txBody>
                    <a:bodyPr/>
                    <a:lstStyle/>
                    <a:p>
                      <a:pPr algn="ctr"/>
                      <a:r>
                        <a:rPr lang="zh-CN" altLang="en-US" dirty="0"/>
                        <a:t>通信加速</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3751026271"/>
                  </a:ext>
                </a:extLst>
              </a:tr>
              <a:tr h="368024">
                <a:tc>
                  <a:txBody>
                    <a:bodyPr/>
                    <a:lstStyle/>
                    <a:p>
                      <a:pPr algn="ctr"/>
                      <a:r>
                        <a:rPr lang="zh-CN" altLang="en-US" dirty="0"/>
                        <a:t>伍赛</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algn="ctr"/>
                      <a:r>
                        <a:rPr lang="zh-CN" altLang="en-US" dirty="0"/>
                        <a:t>副教授</a:t>
                      </a:r>
                    </a:p>
                  </a:txBody>
                  <a:tcPr anchor="ctr"/>
                </a:tc>
                <a:tc>
                  <a:txBody>
                    <a:bodyPr/>
                    <a:lstStyle/>
                    <a:p>
                      <a:pPr algn="ctr"/>
                      <a:r>
                        <a:rPr lang="zh-CN" altLang="en-US" dirty="0"/>
                        <a:t>双聘</a:t>
                      </a:r>
                    </a:p>
                  </a:txBody>
                  <a:tcPr anchor="ctr"/>
                </a:tc>
                <a:tc>
                  <a:txBody>
                    <a:bodyPr/>
                    <a:lstStyle/>
                    <a:p>
                      <a:pPr algn="ctr"/>
                      <a:r>
                        <a:rPr lang="zh-CN" altLang="en-US" dirty="0"/>
                        <a:t>可扩展性</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4130399293"/>
                  </a:ext>
                </a:extLst>
              </a:tr>
              <a:tr h="368024">
                <a:tc>
                  <a:txBody>
                    <a:bodyPr/>
                    <a:lstStyle/>
                    <a:p>
                      <a:pPr algn="ctr"/>
                      <a:r>
                        <a:rPr lang="zh-CN" altLang="en-US" dirty="0"/>
                        <a:t>王总辉</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高工</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双聘</a:t>
                      </a:r>
                    </a:p>
                  </a:txBody>
                  <a:tcPr anchor="ctr"/>
                </a:tc>
                <a:tc>
                  <a:txBody>
                    <a:bodyPr/>
                    <a:lstStyle/>
                    <a:p>
                      <a:pPr algn="ctr"/>
                      <a:r>
                        <a:rPr lang="zh-CN" altLang="en-US" dirty="0"/>
                        <a:t>自适应调度</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1917171022"/>
                  </a:ext>
                </a:extLst>
              </a:tr>
              <a:tr h="368024">
                <a:tc rowSpan="2">
                  <a:txBody>
                    <a:bodyPr/>
                    <a:lstStyle/>
                    <a:p>
                      <a:pPr algn="ctr"/>
                      <a:r>
                        <a:rPr lang="zh-CN" altLang="en-US" dirty="0"/>
                        <a:t>招聘人员</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研究员，</a:t>
                      </a:r>
                      <a:r>
                        <a:rPr lang="en-US" altLang="zh-CN" dirty="0"/>
                        <a:t>21</a:t>
                      </a:r>
                      <a:r>
                        <a:rPr lang="zh-CN" altLang="en-US" dirty="0"/>
                        <a:t>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endParaRPr lang="zh-CN" altLang="en-US" dirty="0"/>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1064478186"/>
                  </a:ext>
                </a:extLst>
              </a:tr>
              <a:tr h="368024">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工程师，</a:t>
                      </a:r>
                      <a:r>
                        <a:rPr lang="en-US" altLang="zh-CN" dirty="0"/>
                        <a:t>23</a:t>
                      </a:r>
                      <a:r>
                        <a:rPr lang="zh-CN" altLang="en-US" dirty="0"/>
                        <a:t>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endParaRPr lang="zh-CN" altLang="en-US" dirty="0"/>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1742888366"/>
                  </a:ext>
                </a:extLst>
              </a:tr>
              <a:tr h="368024">
                <a:tc>
                  <a:txBody>
                    <a:bodyPr/>
                    <a:lstStyle/>
                    <a:p>
                      <a:pPr algn="ctr"/>
                      <a:r>
                        <a:rPr lang="zh-CN" altLang="en-US" dirty="0"/>
                        <a:t>研究生</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硕士生</a:t>
                      </a:r>
                      <a:r>
                        <a:rPr lang="en-US" altLang="zh-CN" dirty="0"/>
                        <a:t>/</a:t>
                      </a:r>
                      <a:r>
                        <a:rPr lang="zh-CN" altLang="en-US" dirty="0"/>
                        <a:t>博士生，</a:t>
                      </a:r>
                      <a:r>
                        <a:rPr lang="en-US" altLang="zh-CN" dirty="0"/>
                        <a:t>30</a:t>
                      </a:r>
                      <a:r>
                        <a:rPr lang="zh-CN" altLang="en-US" dirty="0"/>
                        <a:t>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endParaRPr lang="zh-CN" altLang="en-US" dirty="0"/>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225068573"/>
                  </a:ext>
                </a:extLst>
              </a:tr>
            </a:tbl>
          </a:graphicData>
        </a:graphic>
      </p:graphicFrame>
      <p:sp>
        <p:nvSpPr>
          <p:cNvPr id="2" name="灯片编号占位符 1">
            <a:extLst>
              <a:ext uri="{FF2B5EF4-FFF2-40B4-BE49-F238E27FC236}">
                <a16:creationId xmlns:a16="http://schemas.microsoft.com/office/drawing/2014/main" id="{82D41A29-748A-4AC4-B193-54B79C304F17}"/>
              </a:ext>
            </a:extLst>
          </p:cNvPr>
          <p:cNvSpPr>
            <a:spLocks noGrp="1"/>
          </p:cNvSpPr>
          <p:nvPr>
            <p:ph type="sldNum" sz="quarter" idx="12"/>
          </p:nvPr>
        </p:nvSpPr>
        <p:spPr/>
        <p:txBody>
          <a:bodyPr/>
          <a:lstStyle/>
          <a:p>
            <a:fld id="{17F0B86A-3B10-4477-8AC6-12E7D7B5209B}" type="slidenum">
              <a:rPr lang="zh-CN" altLang="en-US" smtClean="0"/>
              <a:t>106</a:t>
            </a:fld>
            <a:endParaRPr lang="zh-CN" altLang="en-US"/>
          </a:p>
        </p:txBody>
      </p:sp>
    </p:spTree>
    <p:extLst>
      <p:ext uri="{BB962C8B-B14F-4D97-AF65-F5344CB8AC3E}">
        <p14:creationId xmlns:p14="http://schemas.microsoft.com/office/powerpoint/2010/main" val="20266141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9991F-EEF6-4D95-844F-CC2B270E5F9A}"/>
              </a:ext>
            </a:extLst>
          </p:cNvPr>
          <p:cNvSpPr>
            <a:spLocks noGrp="1"/>
          </p:cNvSpPr>
          <p:nvPr>
            <p:ph type="title"/>
          </p:nvPr>
        </p:nvSpPr>
        <p:spPr/>
        <p:txBody>
          <a:bodyPr/>
          <a:lstStyle/>
          <a:p>
            <a:r>
              <a:rPr lang="zh-CN" altLang="en-US" dirty="0"/>
              <a:t>研究基础</a:t>
            </a:r>
            <a:r>
              <a:rPr lang="en-US" altLang="zh-CN" sz="2800" dirty="0"/>
              <a:t>—</a:t>
            </a:r>
            <a:r>
              <a:rPr lang="zh-CN" altLang="en-US" sz="2800" dirty="0"/>
              <a:t>并行计算</a:t>
            </a:r>
            <a:endParaRPr lang="zh-CN" altLang="en-US" dirty="0"/>
          </a:p>
        </p:txBody>
      </p:sp>
      <p:sp>
        <p:nvSpPr>
          <p:cNvPr id="3" name="内容占位符 2">
            <a:extLst>
              <a:ext uri="{FF2B5EF4-FFF2-40B4-BE49-F238E27FC236}">
                <a16:creationId xmlns:a16="http://schemas.microsoft.com/office/drawing/2014/main" id="{0EF7225C-4A14-4BE3-B694-025AB822A4DD}"/>
              </a:ext>
            </a:extLst>
          </p:cNvPr>
          <p:cNvSpPr>
            <a:spLocks noGrp="1"/>
          </p:cNvSpPr>
          <p:nvPr>
            <p:ph idx="1"/>
          </p:nvPr>
        </p:nvSpPr>
        <p:spPr>
          <a:xfrm>
            <a:off x="134223" y="906011"/>
            <a:ext cx="8922227" cy="5637402"/>
          </a:xfrm>
        </p:spPr>
        <p:txBody>
          <a:bodyPr/>
          <a:lstStyle/>
          <a:p>
            <a:r>
              <a:rPr lang="zh-CN" altLang="en-US" dirty="0"/>
              <a:t>课题组长期从事计算机信息存储系统和高性能计算的交叉领域研究</a:t>
            </a:r>
            <a:endParaRPr lang="en-US" altLang="zh-CN" dirty="0"/>
          </a:p>
          <a:p>
            <a:pPr lvl="1"/>
            <a:r>
              <a:rPr lang="zh-CN" altLang="en-US" dirty="0"/>
              <a:t>目前承担美国</a:t>
            </a:r>
            <a:r>
              <a:rPr lang="en-US" altLang="zh-CN" dirty="0"/>
              <a:t>NSF</a:t>
            </a:r>
            <a:r>
              <a:rPr lang="zh-CN" altLang="en-US" dirty="0"/>
              <a:t>最大的大数据智能高性能计算项目</a:t>
            </a:r>
            <a:endParaRPr lang="en-US" altLang="zh-CN" dirty="0"/>
          </a:p>
          <a:p>
            <a:pPr lvl="1"/>
            <a:r>
              <a:rPr lang="zh-CN" altLang="en-US" dirty="0"/>
              <a:t>在并行</a:t>
            </a:r>
            <a:r>
              <a:rPr lang="en-US" altLang="zh-CN" dirty="0"/>
              <a:t>I/O</a:t>
            </a:r>
            <a:r>
              <a:rPr lang="zh-CN" altLang="en-US" dirty="0"/>
              <a:t>模式分析、并行</a:t>
            </a:r>
            <a:r>
              <a:rPr lang="en-US" altLang="zh-CN" dirty="0"/>
              <a:t>I/O</a:t>
            </a:r>
            <a:r>
              <a:rPr lang="zh-CN" altLang="en-US" dirty="0"/>
              <a:t>体系结构、</a:t>
            </a:r>
            <a:r>
              <a:rPr lang="en-US" altLang="zh-CN" dirty="0"/>
              <a:t>I/O</a:t>
            </a:r>
            <a:r>
              <a:rPr lang="zh-CN" altLang="en-US" dirty="0"/>
              <a:t>系统数据布局、用户</a:t>
            </a:r>
            <a:r>
              <a:rPr lang="en-US" altLang="zh-CN" dirty="0"/>
              <a:t>I/O</a:t>
            </a:r>
            <a:r>
              <a:rPr lang="zh-CN" altLang="en-US" dirty="0"/>
              <a:t>请求重组等方面取得国际领先的创新性研究成果</a:t>
            </a:r>
          </a:p>
        </p:txBody>
      </p:sp>
      <p:sp>
        <p:nvSpPr>
          <p:cNvPr id="4" name="灯片编号占位符 3">
            <a:extLst>
              <a:ext uri="{FF2B5EF4-FFF2-40B4-BE49-F238E27FC236}">
                <a16:creationId xmlns:a16="http://schemas.microsoft.com/office/drawing/2014/main" id="{AE91047E-41C5-48E8-9C30-CEA7098544CE}"/>
              </a:ext>
            </a:extLst>
          </p:cNvPr>
          <p:cNvSpPr>
            <a:spLocks noGrp="1"/>
          </p:cNvSpPr>
          <p:nvPr>
            <p:ph type="sldNum" sz="quarter" idx="12"/>
          </p:nvPr>
        </p:nvSpPr>
        <p:spPr/>
        <p:txBody>
          <a:bodyPr/>
          <a:lstStyle/>
          <a:p>
            <a:fld id="{17F0B86A-3B10-4477-8AC6-12E7D7B5209B}" type="slidenum">
              <a:rPr lang="zh-CN" altLang="en-US" smtClean="0"/>
              <a:t>107</a:t>
            </a:fld>
            <a:endParaRPr lang="zh-CN" altLang="en-US"/>
          </a:p>
        </p:txBody>
      </p:sp>
      <p:pic>
        <p:nvPicPr>
          <p:cNvPr id="5" name="Picture 1">
            <a:extLst>
              <a:ext uri="{FF2B5EF4-FFF2-40B4-BE49-F238E27FC236}">
                <a16:creationId xmlns:a16="http://schemas.microsoft.com/office/drawing/2014/main" id="{3680F8B6-0E4A-45DE-8E89-17D252A7A535}"/>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5360" y="3206761"/>
            <a:ext cx="6093279" cy="3552668"/>
          </a:xfrm>
          <a:prstGeom prst="rect">
            <a:avLst/>
          </a:prstGeom>
          <a:noFill/>
          <a:ln>
            <a:noFill/>
          </a:ln>
        </p:spPr>
      </p:pic>
    </p:spTree>
    <p:extLst>
      <p:ext uri="{BB962C8B-B14F-4D97-AF65-F5344CB8AC3E}">
        <p14:creationId xmlns:p14="http://schemas.microsoft.com/office/powerpoint/2010/main" val="23130052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E8916-3132-A34B-8373-BBD45037D9DD}"/>
              </a:ext>
            </a:extLst>
          </p:cNvPr>
          <p:cNvSpPr>
            <a:spLocks noGrp="1"/>
          </p:cNvSpPr>
          <p:nvPr>
            <p:ph type="title"/>
          </p:nvPr>
        </p:nvSpPr>
        <p:spPr/>
        <p:txBody>
          <a:bodyPr/>
          <a:lstStyle/>
          <a:p>
            <a:r>
              <a:rPr kumimoji="1" lang="zh-CN" altLang="en-US" dirty="0"/>
              <a:t>研究基础</a:t>
            </a:r>
            <a:r>
              <a:rPr kumimoji="1" lang="en-US" altLang="zh-CN" dirty="0"/>
              <a:t>—</a:t>
            </a:r>
            <a:r>
              <a:rPr kumimoji="1" lang="en-US" altLang="zh-CN" sz="2800" dirty="0"/>
              <a:t>FPGA</a:t>
            </a:r>
            <a:r>
              <a:rPr kumimoji="1" lang="zh-CN" altLang="en-US" sz="2800" dirty="0"/>
              <a:t>深度学习加速</a:t>
            </a:r>
            <a:endParaRPr kumimoji="1" lang="zh-CN" altLang="en-US" dirty="0"/>
          </a:p>
        </p:txBody>
      </p:sp>
      <p:sp>
        <p:nvSpPr>
          <p:cNvPr id="3" name="内容占位符 2">
            <a:extLst>
              <a:ext uri="{FF2B5EF4-FFF2-40B4-BE49-F238E27FC236}">
                <a16:creationId xmlns:a16="http://schemas.microsoft.com/office/drawing/2014/main" id="{0A11E6EA-679B-0842-A316-541809772B57}"/>
              </a:ext>
            </a:extLst>
          </p:cNvPr>
          <p:cNvSpPr>
            <a:spLocks noGrp="1"/>
          </p:cNvSpPr>
          <p:nvPr>
            <p:ph idx="1"/>
          </p:nvPr>
        </p:nvSpPr>
        <p:spPr/>
        <p:txBody>
          <a:bodyPr/>
          <a:lstStyle/>
          <a:p>
            <a:r>
              <a:rPr lang="zh-CN" altLang="zh-CN" dirty="0"/>
              <a:t>通过数据共享、数据流优化、批处理等新技术瞄准</a:t>
            </a:r>
            <a:r>
              <a:rPr lang="en-US" altLang="zh-CN" dirty="0"/>
              <a:t>DNN </a:t>
            </a:r>
            <a:r>
              <a:rPr lang="zh-CN" altLang="zh-CN" dirty="0"/>
              <a:t>层合并和组合</a:t>
            </a:r>
            <a:r>
              <a:rPr lang="zh-CN" altLang="en-US" dirty="0"/>
              <a:t>，</a:t>
            </a:r>
            <a:r>
              <a:rPr lang="zh-CN" altLang="zh-CN" dirty="0"/>
              <a:t>用于</a:t>
            </a:r>
            <a:r>
              <a:rPr lang="en-US" altLang="zh-CN" dirty="0"/>
              <a:t> FPGA </a:t>
            </a:r>
            <a:r>
              <a:rPr lang="zh-CN" altLang="zh-CN" dirty="0"/>
              <a:t>的任务级流水线。</a:t>
            </a:r>
            <a:endParaRPr lang="en-US" altLang="zh-CN" dirty="0"/>
          </a:p>
          <a:p>
            <a:r>
              <a:rPr lang="zh-CN" altLang="zh-CN" dirty="0"/>
              <a:t>为使用高度可配置 </a:t>
            </a:r>
            <a:r>
              <a:rPr lang="en-US" altLang="zh-CN" dirty="0"/>
              <a:t>IP</a:t>
            </a:r>
            <a:r>
              <a:rPr lang="zh-CN" altLang="zh-CN" dirty="0"/>
              <a:t>内核的 </a:t>
            </a:r>
            <a:r>
              <a:rPr lang="en-US" altLang="zh-CN" dirty="0"/>
              <a:t>DNN</a:t>
            </a:r>
            <a:r>
              <a:rPr lang="zh-CN" altLang="zh-CN" dirty="0"/>
              <a:t>设计了一个框架用于神经网络层以及用于资源分配管理的新的空间探索引擎。</a:t>
            </a:r>
            <a:endParaRPr lang="en-US" altLang="zh-CN" dirty="0"/>
          </a:p>
          <a:p>
            <a:r>
              <a:rPr lang="zh-CN" altLang="zh-CN" dirty="0"/>
              <a:t>进行了高效的内存子系统设计和定点</a:t>
            </a:r>
            <a:r>
              <a:rPr lang="zh-CN" altLang="en-US" dirty="0"/>
              <a:t>权重再训练</a:t>
            </a:r>
            <a:r>
              <a:rPr lang="zh-CN" altLang="zh-CN" dirty="0"/>
              <a:t>以进一步改进</a:t>
            </a:r>
            <a:r>
              <a:rPr lang="en-US" altLang="zh-CN" dirty="0"/>
              <a:t> FPGA </a:t>
            </a:r>
            <a:r>
              <a:rPr lang="zh-CN" altLang="zh-CN" dirty="0"/>
              <a:t>解决方案。</a:t>
            </a:r>
          </a:p>
          <a:p>
            <a:endParaRPr kumimoji="1" lang="zh-CN" altLang="en-US" dirty="0"/>
          </a:p>
        </p:txBody>
      </p:sp>
      <p:sp>
        <p:nvSpPr>
          <p:cNvPr id="4" name="灯片编号占位符 3">
            <a:extLst>
              <a:ext uri="{FF2B5EF4-FFF2-40B4-BE49-F238E27FC236}">
                <a16:creationId xmlns:a16="http://schemas.microsoft.com/office/drawing/2014/main" id="{1A6BF646-13F8-AD4E-8579-D082DB231BDB}"/>
              </a:ext>
            </a:extLst>
          </p:cNvPr>
          <p:cNvSpPr>
            <a:spLocks noGrp="1"/>
          </p:cNvSpPr>
          <p:nvPr>
            <p:ph type="sldNum" sz="quarter" idx="12"/>
          </p:nvPr>
        </p:nvSpPr>
        <p:spPr/>
        <p:txBody>
          <a:bodyPr/>
          <a:lstStyle/>
          <a:p>
            <a:fld id="{17F0B86A-3B10-4477-8AC6-12E7D7B5209B}" type="slidenum">
              <a:rPr lang="zh-CN" altLang="en-US" smtClean="0"/>
              <a:t>108</a:t>
            </a:fld>
            <a:endParaRPr lang="zh-CN" altLang="en-US" dirty="0"/>
          </a:p>
        </p:txBody>
      </p:sp>
      <p:graphicFrame>
        <p:nvGraphicFramePr>
          <p:cNvPr id="7" name="表格 6">
            <a:extLst>
              <a:ext uri="{FF2B5EF4-FFF2-40B4-BE49-F238E27FC236}">
                <a16:creationId xmlns:a16="http://schemas.microsoft.com/office/drawing/2014/main" id="{02D4AA13-7D7D-984F-AAB3-30FFB7C84395}"/>
              </a:ext>
            </a:extLst>
          </p:cNvPr>
          <p:cNvGraphicFramePr>
            <a:graphicFrameLocks noGrp="1"/>
          </p:cNvGraphicFramePr>
          <p:nvPr/>
        </p:nvGraphicFramePr>
        <p:xfrm>
          <a:off x="8388" y="4854709"/>
          <a:ext cx="5013976" cy="1097280"/>
        </p:xfrm>
        <a:graphic>
          <a:graphicData uri="http://schemas.openxmlformats.org/drawingml/2006/table">
            <a:tbl>
              <a:tblPr firstRow="1" firstCol="1" bandRow="1">
                <a:tableStyleId>{46F890A9-2807-4EBB-B81D-B2AA78EC7F39}</a:tableStyleId>
              </a:tblPr>
              <a:tblGrid>
                <a:gridCol w="780177">
                  <a:extLst>
                    <a:ext uri="{9D8B030D-6E8A-4147-A177-3AD203B41FA5}">
                      <a16:colId xmlns:a16="http://schemas.microsoft.com/office/drawing/2014/main" val="1618449792"/>
                    </a:ext>
                  </a:extLst>
                </a:gridCol>
                <a:gridCol w="1365337">
                  <a:extLst>
                    <a:ext uri="{9D8B030D-6E8A-4147-A177-3AD203B41FA5}">
                      <a16:colId xmlns:a16="http://schemas.microsoft.com/office/drawing/2014/main" val="596167424"/>
                    </a:ext>
                  </a:extLst>
                </a:gridCol>
                <a:gridCol w="1778696">
                  <a:extLst>
                    <a:ext uri="{9D8B030D-6E8A-4147-A177-3AD203B41FA5}">
                      <a16:colId xmlns:a16="http://schemas.microsoft.com/office/drawing/2014/main" val="1080981923"/>
                    </a:ext>
                  </a:extLst>
                </a:gridCol>
                <a:gridCol w="1089766">
                  <a:extLst>
                    <a:ext uri="{9D8B030D-6E8A-4147-A177-3AD203B41FA5}">
                      <a16:colId xmlns:a16="http://schemas.microsoft.com/office/drawing/2014/main" val="3834946711"/>
                    </a:ext>
                  </a:extLst>
                </a:gridCol>
              </a:tblGrid>
              <a:tr h="265595">
                <a:tc>
                  <a:txBody>
                    <a:bodyPr/>
                    <a:lstStyle/>
                    <a:p>
                      <a:pPr algn="ctr">
                        <a:spcAft>
                          <a:spcPts val="0"/>
                        </a:spcAft>
                      </a:pPr>
                      <a:r>
                        <a:rPr lang="en-US" sz="1800" dirty="0">
                          <a:effectLst/>
                        </a:rPr>
                        <a:t> </a:t>
                      </a:r>
                      <a:endParaRPr lang="zh-CN" sz="1400" dirty="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Intel Xeon</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FPGA with HLS</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zh-CN" sz="1800">
                          <a:effectLst/>
                        </a:rPr>
                        <a:t>加速效果</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extLst>
                  <a:ext uri="{0D108BD9-81ED-4DB2-BD59-A6C34878D82A}">
                    <a16:rowId xmlns:a16="http://schemas.microsoft.com/office/drawing/2014/main" val="3124532439"/>
                  </a:ext>
                </a:extLst>
              </a:tr>
              <a:tr h="265595">
                <a:tc>
                  <a:txBody>
                    <a:bodyPr/>
                    <a:lstStyle/>
                    <a:p>
                      <a:pPr algn="ctr">
                        <a:spcAft>
                          <a:spcPts val="0"/>
                        </a:spcAft>
                      </a:pPr>
                      <a:r>
                        <a:rPr lang="zh-CN" sz="1800">
                          <a:effectLst/>
                        </a:rPr>
                        <a:t>性能</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0.525 GOPS</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140.6 GOPS</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268</a:t>
                      </a:r>
                      <a:r>
                        <a:rPr lang="zh-CN" sz="1800">
                          <a:effectLst/>
                        </a:rPr>
                        <a:t>倍</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extLst>
                  <a:ext uri="{0D108BD9-81ED-4DB2-BD59-A6C34878D82A}">
                    <a16:rowId xmlns:a16="http://schemas.microsoft.com/office/drawing/2014/main" val="444538400"/>
                  </a:ext>
                </a:extLst>
              </a:tr>
              <a:tr h="265595">
                <a:tc>
                  <a:txBody>
                    <a:bodyPr/>
                    <a:lstStyle/>
                    <a:p>
                      <a:pPr algn="ctr">
                        <a:spcAft>
                          <a:spcPts val="0"/>
                        </a:spcAft>
                      </a:pPr>
                      <a:r>
                        <a:rPr lang="zh-CN" sz="1800">
                          <a:effectLst/>
                        </a:rPr>
                        <a:t>功率</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95</a:t>
                      </a:r>
                      <a:r>
                        <a:rPr lang="zh-CN" sz="1800">
                          <a:effectLst/>
                        </a:rPr>
                        <a:t>瓦</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9.6</a:t>
                      </a:r>
                      <a:r>
                        <a:rPr lang="zh-CN" sz="1800">
                          <a:effectLst/>
                        </a:rPr>
                        <a:t>瓦</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10.1%</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extLst>
                  <a:ext uri="{0D108BD9-81ED-4DB2-BD59-A6C34878D82A}">
                    <a16:rowId xmlns:a16="http://schemas.microsoft.com/office/drawing/2014/main" val="4080027976"/>
                  </a:ext>
                </a:extLst>
              </a:tr>
              <a:tr h="265595">
                <a:tc>
                  <a:txBody>
                    <a:bodyPr/>
                    <a:lstStyle/>
                    <a:p>
                      <a:pPr algn="ctr">
                        <a:spcAft>
                          <a:spcPts val="0"/>
                        </a:spcAft>
                      </a:pPr>
                      <a:r>
                        <a:rPr lang="zh-CN" sz="1800">
                          <a:effectLst/>
                        </a:rPr>
                        <a:t>能耗</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1168.5</a:t>
                      </a:r>
                      <a:r>
                        <a:rPr lang="zh-CN" sz="1800">
                          <a:effectLst/>
                        </a:rPr>
                        <a:t>焦耳</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0.44</a:t>
                      </a:r>
                      <a:r>
                        <a:rPr lang="zh-CN" sz="1800">
                          <a:effectLst/>
                        </a:rPr>
                        <a:t>焦耳</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dirty="0">
                          <a:effectLst/>
                        </a:rPr>
                        <a:t>0.038%</a:t>
                      </a:r>
                      <a:endParaRPr lang="zh-CN" sz="1400" dirty="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extLst>
                  <a:ext uri="{0D108BD9-81ED-4DB2-BD59-A6C34878D82A}">
                    <a16:rowId xmlns:a16="http://schemas.microsoft.com/office/drawing/2014/main" val="1220182227"/>
                  </a:ext>
                </a:extLst>
              </a:tr>
            </a:tbl>
          </a:graphicData>
        </a:graphic>
      </p:graphicFrame>
      <p:pic>
        <p:nvPicPr>
          <p:cNvPr id="8" name="图片 7">
            <a:extLst>
              <a:ext uri="{FF2B5EF4-FFF2-40B4-BE49-F238E27FC236}">
                <a16:creationId xmlns:a16="http://schemas.microsoft.com/office/drawing/2014/main" id="{CD47D69B-D106-4E4B-8140-83FBFA7C4021}"/>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5022364" y="3788604"/>
            <a:ext cx="3995801" cy="1639398"/>
          </a:xfrm>
          <a:prstGeom prst="rect">
            <a:avLst/>
          </a:prstGeom>
          <a:noFill/>
          <a:ln>
            <a:noFill/>
          </a:ln>
        </p:spPr>
      </p:pic>
      <p:sp>
        <p:nvSpPr>
          <p:cNvPr id="9" name="文本框 8">
            <a:extLst>
              <a:ext uri="{FF2B5EF4-FFF2-40B4-BE49-F238E27FC236}">
                <a16:creationId xmlns:a16="http://schemas.microsoft.com/office/drawing/2014/main" id="{CF4D581E-238C-0D4F-8943-23095B480DDE}"/>
              </a:ext>
            </a:extLst>
          </p:cNvPr>
          <p:cNvSpPr txBox="1"/>
          <p:nvPr/>
        </p:nvSpPr>
        <p:spPr>
          <a:xfrm>
            <a:off x="5148197" y="5428002"/>
            <a:ext cx="1872067" cy="923330"/>
          </a:xfrm>
          <a:prstGeom prst="rect">
            <a:avLst/>
          </a:prstGeom>
          <a:noFill/>
        </p:spPr>
        <p:txBody>
          <a:bodyPr wrap="square" rtlCol="0">
            <a:spAutoFit/>
          </a:bodyPr>
          <a:lstStyle/>
          <a:p>
            <a:r>
              <a:rPr lang="en-US" altLang="zh-CN" dirty="0">
                <a:latin typeface="+mn-ea"/>
              </a:rPr>
              <a:t>NVIDIA </a:t>
            </a:r>
            <a:r>
              <a:rPr lang="en-US" altLang="zh-CN" dirty="0" err="1">
                <a:latin typeface="+mn-ea"/>
              </a:rPr>
              <a:t>Tegra</a:t>
            </a:r>
            <a:r>
              <a:rPr lang="en-US" altLang="zh-CN" dirty="0">
                <a:latin typeface="+mn-ea"/>
              </a:rPr>
              <a:t> TK1</a:t>
            </a:r>
            <a:r>
              <a:rPr lang="zh-CN" altLang="zh-CN" dirty="0">
                <a:latin typeface="+mn-ea"/>
              </a:rPr>
              <a:t>嵌入式</a:t>
            </a:r>
            <a:r>
              <a:rPr lang="en-US" altLang="zh-CN" dirty="0">
                <a:latin typeface="+mn-ea"/>
              </a:rPr>
              <a:t>GPU</a:t>
            </a:r>
            <a:r>
              <a:rPr lang="zh-CN" altLang="zh-CN" dirty="0">
                <a:latin typeface="+mn-ea"/>
              </a:rPr>
              <a:t>和摄像头组件 </a:t>
            </a:r>
            <a:endParaRPr kumimoji="1" lang="zh-CN" altLang="en-US" dirty="0">
              <a:latin typeface="+mn-ea"/>
            </a:endParaRPr>
          </a:p>
        </p:txBody>
      </p:sp>
      <p:sp>
        <p:nvSpPr>
          <p:cNvPr id="10" name="文本框 9">
            <a:extLst>
              <a:ext uri="{FF2B5EF4-FFF2-40B4-BE49-F238E27FC236}">
                <a16:creationId xmlns:a16="http://schemas.microsoft.com/office/drawing/2014/main" id="{DE87EBA1-D20E-0D41-932D-5634F7E9CA78}"/>
              </a:ext>
            </a:extLst>
          </p:cNvPr>
          <p:cNvSpPr txBox="1"/>
          <p:nvPr/>
        </p:nvSpPr>
        <p:spPr>
          <a:xfrm>
            <a:off x="7195915" y="5393629"/>
            <a:ext cx="1813862" cy="1200329"/>
          </a:xfrm>
          <a:prstGeom prst="rect">
            <a:avLst/>
          </a:prstGeom>
          <a:noFill/>
        </p:spPr>
        <p:txBody>
          <a:bodyPr wrap="square" rtlCol="0">
            <a:spAutoFit/>
          </a:bodyPr>
          <a:lstStyle/>
          <a:p>
            <a:r>
              <a:rPr lang="en-US" altLang="zh-CN" dirty="0">
                <a:latin typeface="+mn-ea"/>
              </a:rPr>
              <a:t>Xilinx VC709 FPGA</a:t>
            </a:r>
            <a:r>
              <a:rPr lang="zh-CN" altLang="zh-CN" dirty="0">
                <a:latin typeface="+mn-ea"/>
              </a:rPr>
              <a:t>， 搭载在</a:t>
            </a:r>
            <a:r>
              <a:rPr lang="en-US" altLang="zh-CN" dirty="0">
                <a:latin typeface="+mn-ea"/>
              </a:rPr>
              <a:t>PC</a:t>
            </a:r>
            <a:r>
              <a:rPr lang="zh-CN" altLang="zh-CN" dirty="0">
                <a:latin typeface="+mn-ea"/>
              </a:rPr>
              <a:t>机主板上，旁边是功率计 </a:t>
            </a:r>
            <a:endParaRPr kumimoji="1" lang="zh-CN" altLang="en-US" dirty="0">
              <a:latin typeface="+mn-ea"/>
            </a:endParaRPr>
          </a:p>
        </p:txBody>
      </p:sp>
    </p:spTree>
    <p:extLst>
      <p:ext uri="{BB962C8B-B14F-4D97-AF65-F5344CB8AC3E}">
        <p14:creationId xmlns:p14="http://schemas.microsoft.com/office/powerpoint/2010/main" val="15160754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研究基础</a:t>
            </a:r>
            <a:r>
              <a:rPr lang="en-US" altLang="zh-CN" sz="2800" dirty="0"/>
              <a:t>—</a:t>
            </a:r>
            <a:r>
              <a:rPr lang="zh-CN" altLang="en-US" sz="2800" dirty="0"/>
              <a:t>大数据处理</a:t>
            </a:r>
            <a:endParaRPr lang="zh-CN" altLang="en-US" dirty="0"/>
          </a:p>
        </p:txBody>
      </p:sp>
      <p:sp>
        <p:nvSpPr>
          <p:cNvPr id="3" name="内容占位符 2"/>
          <p:cNvSpPr>
            <a:spLocks noGrp="1"/>
          </p:cNvSpPr>
          <p:nvPr>
            <p:ph idx="1"/>
          </p:nvPr>
        </p:nvSpPr>
        <p:spPr/>
        <p:txBody>
          <a:bodyPr/>
          <a:lstStyle/>
          <a:p>
            <a:r>
              <a:rPr lang="zh-CN" altLang="en-US" sz="2000" dirty="0"/>
              <a:t>提出了新的大数据处理框架</a:t>
            </a:r>
            <a:r>
              <a:rPr lang="en-US" altLang="zh-CN" sz="2000" dirty="0" err="1"/>
              <a:t>epiC</a:t>
            </a:r>
            <a:endParaRPr lang="en-US" altLang="zh-CN" sz="2000" dirty="0"/>
          </a:p>
          <a:p>
            <a:pPr lvl="1"/>
            <a:r>
              <a:rPr lang="zh-CN" altLang="en-US" sz="1800" dirty="0"/>
              <a:t>引入</a:t>
            </a:r>
            <a:r>
              <a:rPr lang="zh-CN" altLang="en-US" sz="1800" dirty="0">
                <a:solidFill>
                  <a:srgbClr val="C00000"/>
                </a:solidFill>
              </a:rPr>
              <a:t>线性工作流思想</a:t>
            </a:r>
            <a:r>
              <a:rPr lang="zh-CN" altLang="en-US" sz="1800" dirty="0"/>
              <a:t>，支持数据处理流程的动态选择递进，突破了</a:t>
            </a:r>
            <a:r>
              <a:rPr lang="en-US" altLang="zh-CN" sz="1800" dirty="0"/>
              <a:t>MapReduce</a:t>
            </a:r>
            <a:r>
              <a:rPr lang="zh-CN" altLang="en-US" sz="1800" dirty="0"/>
              <a:t>处理必须分为</a:t>
            </a:r>
            <a:r>
              <a:rPr lang="en-US" altLang="zh-CN" sz="1800" dirty="0"/>
              <a:t>Map</a:t>
            </a:r>
            <a:r>
              <a:rPr lang="zh-CN" altLang="en-US" sz="1800" dirty="0"/>
              <a:t>和</a:t>
            </a:r>
            <a:r>
              <a:rPr lang="en-US" altLang="zh-CN" sz="1800" dirty="0"/>
              <a:t>Reduce</a:t>
            </a:r>
            <a:r>
              <a:rPr lang="zh-CN" altLang="en-US" sz="1800" dirty="0"/>
              <a:t>两阶段</a:t>
            </a:r>
            <a:r>
              <a:rPr lang="zh-CN" altLang="zh-CN" sz="1800" dirty="0"/>
              <a:t>的</a:t>
            </a:r>
            <a:r>
              <a:rPr lang="zh-CN" altLang="en-US" sz="1800" dirty="0"/>
              <a:t>限制</a:t>
            </a:r>
            <a:endParaRPr lang="en-US" altLang="zh-CN" sz="1800" dirty="0"/>
          </a:p>
        </p:txBody>
      </p:sp>
      <p:sp>
        <p:nvSpPr>
          <p:cNvPr id="5" name="灯片编号占位符 4"/>
          <p:cNvSpPr>
            <a:spLocks noGrp="1"/>
          </p:cNvSpPr>
          <p:nvPr>
            <p:ph type="sldNum" sz="quarter" idx="12"/>
          </p:nvPr>
        </p:nvSpPr>
        <p:spPr/>
        <p:txBody>
          <a:bodyPr/>
          <a:lstStyle/>
          <a:p>
            <a:fld id="{5B368B60-D55C-45D6-8F94-8A11F9B5BA0C}" type="slidenum">
              <a:rPr lang="zh-CN" altLang="en-US" smtClean="0"/>
              <a:t>109</a:t>
            </a:fld>
            <a:endParaRPr lang="zh-CN" altLang="en-US"/>
          </a:p>
        </p:txBody>
      </p:sp>
      <p:sp>
        <p:nvSpPr>
          <p:cNvPr id="6" name="圆角矩形 5"/>
          <p:cNvSpPr/>
          <p:nvPr/>
        </p:nvSpPr>
        <p:spPr>
          <a:xfrm>
            <a:off x="794328" y="6147440"/>
            <a:ext cx="7555342" cy="408623"/>
          </a:xfrm>
          <a:prstGeom prst="round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zh-CN" altLang="en-US" dirty="0">
                <a:solidFill>
                  <a:srgbClr val="002060"/>
                </a:solidFill>
              </a:rPr>
              <a:t>该成果获</a:t>
            </a:r>
            <a:r>
              <a:rPr lang="en-US" altLang="zh-CN" dirty="0">
                <a:solidFill>
                  <a:srgbClr val="002060"/>
                </a:solidFill>
              </a:rPr>
              <a:t>CCF A</a:t>
            </a:r>
            <a:r>
              <a:rPr lang="zh-CN" altLang="en-US" dirty="0">
                <a:solidFill>
                  <a:srgbClr val="002060"/>
                </a:solidFill>
              </a:rPr>
              <a:t>类会议</a:t>
            </a:r>
            <a:r>
              <a:rPr lang="en-US" altLang="zh-CN" dirty="0">
                <a:solidFill>
                  <a:srgbClr val="C00000"/>
                </a:solidFill>
              </a:rPr>
              <a:t>VLDB 2014</a:t>
            </a:r>
            <a:r>
              <a:rPr lang="zh-CN" altLang="en-US" dirty="0">
                <a:solidFill>
                  <a:srgbClr val="C00000"/>
                </a:solidFill>
              </a:rPr>
              <a:t>最佳论文奖</a:t>
            </a:r>
            <a:endParaRPr lang="zh-CN" altLang="en-US" dirty="0"/>
          </a:p>
        </p:txBody>
      </p:sp>
      <p:pic>
        <p:nvPicPr>
          <p:cNvPr id="22" name="图片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14943" y="2176402"/>
            <a:ext cx="2790303" cy="3720404"/>
          </a:xfrm>
          <a:prstGeom prst="rect">
            <a:avLst/>
          </a:prstGeom>
        </p:spPr>
      </p:pic>
      <p:grpSp>
        <p:nvGrpSpPr>
          <p:cNvPr id="104" name="组合 103"/>
          <p:cNvGrpSpPr/>
          <p:nvPr/>
        </p:nvGrpSpPr>
        <p:grpSpPr>
          <a:xfrm>
            <a:off x="375704" y="2166759"/>
            <a:ext cx="5496659" cy="1675594"/>
            <a:chOff x="147273" y="2426700"/>
            <a:chExt cx="5496659" cy="1675594"/>
          </a:xfrm>
        </p:grpSpPr>
        <p:sp>
          <p:nvSpPr>
            <p:cNvPr id="10" name="矩形 9"/>
            <p:cNvSpPr/>
            <p:nvPr/>
          </p:nvSpPr>
          <p:spPr>
            <a:xfrm>
              <a:off x="147273" y="3062534"/>
              <a:ext cx="1028386" cy="4063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输入</a:t>
              </a:r>
            </a:p>
          </p:txBody>
        </p:sp>
        <p:grpSp>
          <p:nvGrpSpPr>
            <p:cNvPr id="21" name="组合 20"/>
            <p:cNvGrpSpPr/>
            <p:nvPr/>
          </p:nvGrpSpPr>
          <p:grpSpPr>
            <a:xfrm>
              <a:off x="1480459" y="2433956"/>
              <a:ext cx="1028386" cy="1668338"/>
              <a:chOff x="1480459" y="2433956"/>
              <a:chExt cx="1028386" cy="1668338"/>
            </a:xfrm>
          </p:grpSpPr>
          <p:sp>
            <p:nvSpPr>
              <p:cNvPr id="48" name="矩形 47"/>
              <p:cNvSpPr/>
              <p:nvPr/>
            </p:nvSpPr>
            <p:spPr>
              <a:xfrm>
                <a:off x="1480459" y="2433956"/>
                <a:ext cx="1028386" cy="360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Map</a:t>
                </a:r>
                <a:r>
                  <a:rPr lang="en-US" altLang="zh-CN" baseline="-25000" dirty="0"/>
                  <a:t>1</a:t>
                </a:r>
                <a:endParaRPr lang="zh-CN" altLang="en-US" baseline="-25000" dirty="0"/>
              </a:p>
            </p:txBody>
          </p:sp>
          <p:sp>
            <p:nvSpPr>
              <p:cNvPr id="50" name="矩形 49"/>
              <p:cNvSpPr/>
              <p:nvPr/>
            </p:nvSpPr>
            <p:spPr>
              <a:xfrm>
                <a:off x="1480459" y="2870069"/>
                <a:ext cx="1028386" cy="360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Map</a:t>
                </a:r>
                <a:r>
                  <a:rPr lang="en-US" altLang="zh-CN" baseline="-25000" dirty="0"/>
                  <a:t>2</a:t>
                </a:r>
                <a:endParaRPr lang="zh-CN" altLang="en-US" baseline="-25000" dirty="0"/>
              </a:p>
            </p:txBody>
          </p:sp>
          <p:sp>
            <p:nvSpPr>
              <p:cNvPr id="51" name="矩形 50"/>
              <p:cNvSpPr/>
              <p:nvPr/>
            </p:nvSpPr>
            <p:spPr>
              <a:xfrm>
                <a:off x="1480459" y="3306182"/>
                <a:ext cx="1028386" cy="360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Map</a:t>
                </a:r>
                <a:r>
                  <a:rPr lang="en-US" altLang="zh-CN" baseline="-25000" dirty="0"/>
                  <a:t>3</a:t>
                </a:r>
                <a:endParaRPr lang="zh-CN" altLang="en-US" baseline="-25000" dirty="0"/>
              </a:p>
            </p:txBody>
          </p:sp>
          <p:sp>
            <p:nvSpPr>
              <p:cNvPr id="55" name="矩形 54"/>
              <p:cNvSpPr/>
              <p:nvPr/>
            </p:nvSpPr>
            <p:spPr>
              <a:xfrm>
                <a:off x="1480459" y="3742294"/>
                <a:ext cx="1028386" cy="360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Map</a:t>
                </a:r>
                <a:r>
                  <a:rPr lang="en-US" altLang="zh-CN" baseline="-25000" dirty="0"/>
                  <a:t>4</a:t>
                </a:r>
                <a:endParaRPr lang="zh-CN" altLang="en-US" baseline="-25000" dirty="0"/>
              </a:p>
            </p:txBody>
          </p:sp>
        </p:grpSp>
        <p:grpSp>
          <p:nvGrpSpPr>
            <p:cNvPr id="23" name="组合 22"/>
            <p:cNvGrpSpPr/>
            <p:nvPr/>
          </p:nvGrpSpPr>
          <p:grpSpPr>
            <a:xfrm>
              <a:off x="3214916" y="2426700"/>
              <a:ext cx="1028386" cy="1668338"/>
              <a:chOff x="3214916" y="2426700"/>
              <a:chExt cx="1028386" cy="1668338"/>
            </a:xfrm>
          </p:grpSpPr>
          <p:sp>
            <p:nvSpPr>
              <p:cNvPr id="61" name="矩形 60"/>
              <p:cNvSpPr/>
              <p:nvPr/>
            </p:nvSpPr>
            <p:spPr>
              <a:xfrm>
                <a:off x="3214916" y="2426700"/>
                <a:ext cx="1028386" cy="360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Reduce</a:t>
                </a:r>
                <a:r>
                  <a:rPr lang="en-US" altLang="zh-CN" baseline="-25000" dirty="0"/>
                  <a:t>1</a:t>
                </a:r>
                <a:endParaRPr lang="zh-CN" altLang="en-US" baseline="-25000" dirty="0"/>
              </a:p>
            </p:txBody>
          </p:sp>
          <p:sp>
            <p:nvSpPr>
              <p:cNvPr id="62" name="矩形 61"/>
              <p:cNvSpPr/>
              <p:nvPr/>
            </p:nvSpPr>
            <p:spPr>
              <a:xfrm>
                <a:off x="3214916" y="2862813"/>
                <a:ext cx="1028386" cy="360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Reduce</a:t>
                </a:r>
                <a:r>
                  <a:rPr lang="en-US" altLang="zh-CN" baseline="-25000" dirty="0"/>
                  <a:t>2</a:t>
                </a:r>
                <a:endParaRPr lang="zh-CN" altLang="en-US" baseline="-25000" dirty="0"/>
              </a:p>
            </p:txBody>
          </p:sp>
          <p:sp>
            <p:nvSpPr>
              <p:cNvPr id="63" name="矩形 62"/>
              <p:cNvSpPr/>
              <p:nvPr/>
            </p:nvSpPr>
            <p:spPr>
              <a:xfrm>
                <a:off x="3214916" y="3298926"/>
                <a:ext cx="1028386" cy="360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Reduce</a:t>
                </a:r>
                <a:r>
                  <a:rPr lang="en-US" altLang="zh-CN" baseline="-25000" dirty="0"/>
                  <a:t>3</a:t>
                </a:r>
                <a:endParaRPr lang="zh-CN" altLang="en-US" baseline="-25000" dirty="0"/>
              </a:p>
            </p:txBody>
          </p:sp>
          <p:sp>
            <p:nvSpPr>
              <p:cNvPr id="64" name="矩形 63"/>
              <p:cNvSpPr/>
              <p:nvPr/>
            </p:nvSpPr>
            <p:spPr>
              <a:xfrm>
                <a:off x="3214916" y="3735038"/>
                <a:ext cx="1028386" cy="360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Reduce</a:t>
                </a:r>
                <a:r>
                  <a:rPr lang="en-US" altLang="zh-CN" baseline="-25000" dirty="0"/>
                  <a:t>4</a:t>
                </a:r>
                <a:endParaRPr lang="zh-CN" altLang="en-US" baseline="-25000" dirty="0"/>
              </a:p>
            </p:txBody>
          </p:sp>
        </p:grpSp>
        <p:sp>
          <p:nvSpPr>
            <p:cNvPr id="65" name="矩形 64"/>
            <p:cNvSpPr/>
            <p:nvPr/>
          </p:nvSpPr>
          <p:spPr>
            <a:xfrm>
              <a:off x="4615546" y="3056741"/>
              <a:ext cx="1028386" cy="4063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a:t>输出</a:t>
              </a:r>
            </a:p>
          </p:txBody>
        </p:sp>
        <p:cxnSp>
          <p:nvCxnSpPr>
            <p:cNvPr id="27" name="直接箭头连接符 26"/>
            <p:cNvCxnSpPr>
              <a:stCxn id="10" idx="3"/>
              <a:endCxn id="48" idx="1"/>
            </p:cNvCxnSpPr>
            <p:nvPr/>
          </p:nvCxnSpPr>
          <p:spPr>
            <a:xfrm flipV="1">
              <a:off x="1175659" y="2613956"/>
              <a:ext cx="304800" cy="65176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10" idx="3"/>
              <a:endCxn id="50" idx="1"/>
            </p:cNvCxnSpPr>
            <p:nvPr/>
          </p:nvCxnSpPr>
          <p:spPr>
            <a:xfrm flipV="1">
              <a:off x="1175659" y="3050069"/>
              <a:ext cx="304800" cy="215654"/>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10" idx="3"/>
              <a:endCxn id="51" idx="1"/>
            </p:cNvCxnSpPr>
            <p:nvPr/>
          </p:nvCxnSpPr>
          <p:spPr>
            <a:xfrm>
              <a:off x="1175659" y="3265723"/>
              <a:ext cx="304800" cy="220459"/>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10" idx="3"/>
              <a:endCxn id="55" idx="1"/>
            </p:cNvCxnSpPr>
            <p:nvPr/>
          </p:nvCxnSpPr>
          <p:spPr>
            <a:xfrm>
              <a:off x="1175659" y="3265723"/>
              <a:ext cx="304800" cy="65657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8" idx="3"/>
              <a:endCxn id="61" idx="1"/>
            </p:cNvCxnSpPr>
            <p:nvPr/>
          </p:nvCxnSpPr>
          <p:spPr>
            <a:xfrm flipV="1">
              <a:off x="2508845" y="2606700"/>
              <a:ext cx="706071" cy="72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0" idx="3"/>
              <a:endCxn id="62" idx="1"/>
            </p:cNvCxnSpPr>
            <p:nvPr/>
          </p:nvCxnSpPr>
          <p:spPr>
            <a:xfrm flipV="1">
              <a:off x="2508845" y="3042813"/>
              <a:ext cx="706071" cy="72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55" idx="3"/>
              <a:endCxn id="64" idx="1"/>
            </p:cNvCxnSpPr>
            <p:nvPr/>
          </p:nvCxnSpPr>
          <p:spPr>
            <a:xfrm flipV="1">
              <a:off x="2508845" y="3915038"/>
              <a:ext cx="706071" cy="72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50" idx="3"/>
              <a:endCxn id="63" idx="1"/>
            </p:cNvCxnSpPr>
            <p:nvPr/>
          </p:nvCxnSpPr>
          <p:spPr>
            <a:xfrm>
              <a:off x="2508845" y="3050069"/>
              <a:ext cx="706071" cy="42885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51" idx="3"/>
              <a:endCxn id="64" idx="1"/>
            </p:cNvCxnSpPr>
            <p:nvPr/>
          </p:nvCxnSpPr>
          <p:spPr>
            <a:xfrm>
              <a:off x="2508845" y="3486182"/>
              <a:ext cx="706071" cy="4288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51" idx="3"/>
              <a:endCxn id="62" idx="1"/>
            </p:cNvCxnSpPr>
            <p:nvPr/>
          </p:nvCxnSpPr>
          <p:spPr>
            <a:xfrm flipV="1">
              <a:off x="2508845" y="3042813"/>
              <a:ext cx="706071" cy="443369"/>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55" idx="3"/>
              <a:endCxn id="63" idx="1"/>
            </p:cNvCxnSpPr>
            <p:nvPr/>
          </p:nvCxnSpPr>
          <p:spPr>
            <a:xfrm flipV="1">
              <a:off x="2508845" y="3478926"/>
              <a:ext cx="706071" cy="44336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61" idx="3"/>
              <a:endCxn id="65" idx="1"/>
            </p:cNvCxnSpPr>
            <p:nvPr/>
          </p:nvCxnSpPr>
          <p:spPr>
            <a:xfrm>
              <a:off x="4243302" y="2606700"/>
              <a:ext cx="372244" cy="65323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62" idx="3"/>
              <a:endCxn id="65" idx="1"/>
            </p:cNvCxnSpPr>
            <p:nvPr/>
          </p:nvCxnSpPr>
          <p:spPr>
            <a:xfrm>
              <a:off x="4243302" y="3042813"/>
              <a:ext cx="372244" cy="21711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63" idx="3"/>
              <a:endCxn id="65" idx="1"/>
            </p:cNvCxnSpPr>
            <p:nvPr/>
          </p:nvCxnSpPr>
          <p:spPr>
            <a:xfrm flipV="1">
              <a:off x="4243302" y="3259930"/>
              <a:ext cx="372244" cy="21899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64" idx="3"/>
              <a:endCxn id="65" idx="1"/>
            </p:cNvCxnSpPr>
            <p:nvPr/>
          </p:nvCxnSpPr>
          <p:spPr>
            <a:xfrm flipV="1">
              <a:off x="4243302" y="3259930"/>
              <a:ext cx="372244" cy="65510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sp>
        <p:nvSpPr>
          <p:cNvPr id="103" name="矩形 102"/>
          <p:cNvSpPr/>
          <p:nvPr/>
        </p:nvSpPr>
        <p:spPr>
          <a:xfrm>
            <a:off x="163766" y="2095002"/>
            <a:ext cx="1312549" cy="646331"/>
          </a:xfrm>
          <a:prstGeom prst="rect">
            <a:avLst/>
          </a:prstGeom>
        </p:spPr>
        <p:txBody>
          <a:bodyPr wrap="square">
            <a:spAutoFit/>
          </a:bodyPr>
          <a:lstStyle/>
          <a:p>
            <a:pPr algn="ctr"/>
            <a:r>
              <a:rPr lang="en-US" altLang="zh-CN" dirty="0"/>
              <a:t>MapReduce</a:t>
            </a:r>
            <a:r>
              <a:rPr lang="zh-CN" altLang="en-US" dirty="0"/>
              <a:t>处理流程</a:t>
            </a:r>
          </a:p>
        </p:txBody>
      </p:sp>
      <p:cxnSp>
        <p:nvCxnSpPr>
          <p:cNvPr id="106" name="直接连接符 105"/>
          <p:cNvCxnSpPr/>
          <p:nvPr/>
        </p:nvCxnSpPr>
        <p:spPr>
          <a:xfrm>
            <a:off x="246316" y="3924783"/>
            <a:ext cx="5626047"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242" name="组合 241"/>
          <p:cNvGrpSpPr/>
          <p:nvPr/>
        </p:nvGrpSpPr>
        <p:grpSpPr>
          <a:xfrm>
            <a:off x="731119" y="3998258"/>
            <a:ext cx="5182177" cy="2087975"/>
            <a:chOff x="653297" y="4247440"/>
            <a:chExt cx="5182177" cy="2087975"/>
          </a:xfrm>
        </p:grpSpPr>
        <p:sp>
          <p:nvSpPr>
            <p:cNvPr id="107" name="椭圆 106"/>
            <p:cNvSpPr/>
            <p:nvPr/>
          </p:nvSpPr>
          <p:spPr>
            <a:xfrm>
              <a:off x="1712505" y="6045430"/>
              <a:ext cx="215153" cy="2151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8" name="椭圆 107"/>
            <p:cNvSpPr/>
            <p:nvPr/>
          </p:nvSpPr>
          <p:spPr>
            <a:xfrm>
              <a:off x="2557250" y="6084406"/>
              <a:ext cx="215153" cy="2151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椭圆 108"/>
            <p:cNvSpPr/>
            <p:nvPr/>
          </p:nvSpPr>
          <p:spPr>
            <a:xfrm>
              <a:off x="3196561" y="6002766"/>
              <a:ext cx="215153" cy="2151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0" name="椭圆 109"/>
            <p:cNvSpPr/>
            <p:nvPr/>
          </p:nvSpPr>
          <p:spPr>
            <a:xfrm>
              <a:off x="4212387" y="6028389"/>
              <a:ext cx="215153" cy="2151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1" name="椭圆 110"/>
            <p:cNvSpPr/>
            <p:nvPr/>
          </p:nvSpPr>
          <p:spPr>
            <a:xfrm>
              <a:off x="5152913" y="6084880"/>
              <a:ext cx="215153" cy="2151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2" name="椭圆 111"/>
            <p:cNvSpPr/>
            <p:nvPr/>
          </p:nvSpPr>
          <p:spPr>
            <a:xfrm>
              <a:off x="2201224" y="5555051"/>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3" name="椭圆 112"/>
            <p:cNvSpPr/>
            <p:nvPr/>
          </p:nvSpPr>
          <p:spPr>
            <a:xfrm>
              <a:off x="3669898" y="5447748"/>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4" name="椭圆 113"/>
            <p:cNvSpPr/>
            <p:nvPr/>
          </p:nvSpPr>
          <p:spPr>
            <a:xfrm>
              <a:off x="4159697" y="5076882"/>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5" name="椭圆 114"/>
            <p:cNvSpPr/>
            <p:nvPr/>
          </p:nvSpPr>
          <p:spPr>
            <a:xfrm>
              <a:off x="4885045" y="5646210"/>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6" name="椭圆 115"/>
            <p:cNvSpPr/>
            <p:nvPr/>
          </p:nvSpPr>
          <p:spPr>
            <a:xfrm>
              <a:off x="5620321" y="5787613"/>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7" name="椭圆 116"/>
            <p:cNvSpPr/>
            <p:nvPr/>
          </p:nvSpPr>
          <p:spPr>
            <a:xfrm>
              <a:off x="2866750" y="5630631"/>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8" name="椭圆 117"/>
            <p:cNvSpPr/>
            <p:nvPr/>
          </p:nvSpPr>
          <p:spPr>
            <a:xfrm>
              <a:off x="1941643" y="4845319"/>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9" name="椭圆 118"/>
            <p:cNvSpPr/>
            <p:nvPr/>
          </p:nvSpPr>
          <p:spPr>
            <a:xfrm>
              <a:off x="2696135" y="5185939"/>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21" name="椭圆 120"/>
            <p:cNvSpPr/>
            <p:nvPr/>
          </p:nvSpPr>
          <p:spPr>
            <a:xfrm>
              <a:off x="5139477" y="4947338"/>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22" name="椭圆 121"/>
            <p:cNvSpPr/>
            <p:nvPr/>
          </p:nvSpPr>
          <p:spPr>
            <a:xfrm>
              <a:off x="2437516" y="4327737"/>
              <a:ext cx="215153" cy="2151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3" name="椭圆 122"/>
            <p:cNvSpPr/>
            <p:nvPr/>
          </p:nvSpPr>
          <p:spPr>
            <a:xfrm>
              <a:off x="3695061" y="4295677"/>
              <a:ext cx="215153" cy="2151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4" name="椭圆 123"/>
            <p:cNvSpPr/>
            <p:nvPr/>
          </p:nvSpPr>
          <p:spPr>
            <a:xfrm>
              <a:off x="4383111" y="4320032"/>
              <a:ext cx="215153" cy="2151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5" name="椭圆 124"/>
            <p:cNvSpPr/>
            <p:nvPr/>
          </p:nvSpPr>
          <p:spPr>
            <a:xfrm>
              <a:off x="5053370" y="4348277"/>
              <a:ext cx="215153" cy="2151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7" name="矩形 126"/>
            <p:cNvSpPr/>
            <p:nvPr/>
          </p:nvSpPr>
          <p:spPr>
            <a:xfrm>
              <a:off x="811116" y="6034752"/>
              <a:ext cx="828000" cy="2662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Input</a:t>
              </a:r>
              <a:endParaRPr lang="zh-CN" altLang="en-US" dirty="0"/>
            </a:p>
          </p:txBody>
        </p:sp>
        <p:sp>
          <p:nvSpPr>
            <p:cNvPr id="128" name="矩形 127"/>
            <p:cNvSpPr/>
            <p:nvPr/>
          </p:nvSpPr>
          <p:spPr>
            <a:xfrm>
              <a:off x="811166" y="4275241"/>
              <a:ext cx="828000" cy="266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Output</a:t>
              </a:r>
              <a:endParaRPr lang="zh-CN" altLang="en-US" dirty="0"/>
            </a:p>
          </p:txBody>
        </p:sp>
        <p:cxnSp>
          <p:nvCxnSpPr>
            <p:cNvPr id="129" name="直接箭头连接符 128"/>
            <p:cNvCxnSpPr>
              <a:stCxn id="107" idx="7"/>
              <a:endCxn id="112" idx="3"/>
            </p:cNvCxnSpPr>
            <p:nvPr/>
          </p:nvCxnSpPr>
          <p:spPr>
            <a:xfrm flipV="1">
              <a:off x="1896150" y="5738696"/>
              <a:ext cx="336582" cy="33824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stCxn id="108" idx="1"/>
              <a:endCxn id="112" idx="5"/>
            </p:cNvCxnSpPr>
            <p:nvPr/>
          </p:nvCxnSpPr>
          <p:spPr>
            <a:xfrm flipH="1" flipV="1">
              <a:off x="2384869" y="5738696"/>
              <a:ext cx="203889" cy="37721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9" idx="1"/>
              <a:endCxn id="117" idx="4"/>
            </p:cNvCxnSpPr>
            <p:nvPr/>
          </p:nvCxnSpPr>
          <p:spPr>
            <a:xfrm flipH="1" flipV="1">
              <a:off x="2974327" y="5845784"/>
              <a:ext cx="253742" cy="18849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a:stCxn id="111" idx="1"/>
              <a:endCxn id="115" idx="5"/>
            </p:cNvCxnSpPr>
            <p:nvPr/>
          </p:nvCxnSpPr>
          <p:spPr>
            <a:xfrm flipH="1" flipV="1">
              <a:off x="5068690" y="5829855"/>
              <a:ext cx="115731" cy="28653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11" idx="7"/>
              <a:endCxn id="116" idx="2"/>
            </p:cNvCxnSpPr>
            <p:nvPr/>
          </p:nvCxnSpPr>
          <p:spPr>
            <a:xfrm flipV="1">
              <a:off x="5336558" y="5895190"/>
              <a:ext cx="283763" cy="22119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11" idx="6"/>
              <a:endCxn id="116" idx="3"/>
            </p:cNvCxnSpPr>
            <p:nvPr/>
          </p:nvCxnSpPr>
          <p:spPr>
            <a:xfrm flipV="1">
              <a:off x="5368066" y="5971258"/>
              <a:ext cx="283763" cy="221199"/>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stCxn id="116" idx="0"/>
              <a:endCxn id="121" idx="5"/>
            </p:cNvCxnSpPr>
            <p:nvPr/>
          </p:nvCxnSpPr>
          <p:spPr>
            <a:xfrm flipH="1" flipV="1">
              <a:off x="5323122" y="5130983"/>
              <a:ext cx="404776" cy="65663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a:stCxn id="115" idx="7"/>
              <a:endCxn id="121" idx="3"/>
            </p:cNvCxnSpPr>
            <p:nvPr/>
          </p:nvCxnSpPr>
          <p:spPr>
            <a:xfrm flipV="1">
              <a:off x="5068690" y="5130983"/>
              <a:ext cx="102295" cy="54673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14" idx="6"/>
              <a:endCxn id="121" idx="2"/>
            </p:cNvCxnSpPr>
            <p:nvPr/>
          </p:nvCxnSpPr>
          <p:spPr>
            <a:xfrm flipV="1">
              <a:off x="4374850" y="5054915"/>
              <a:ext cx="764627" cy="129544"/>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a:stCxn id="115" idx="2"/>
              <a:endCxn id="113" idx="6"/>
            </p:cNvCxnSpPr>
            <p:nvPr/>
          </p:nvCxnSpPr>
          <p:spPr>
            <a:xfrm flipH="1" flipV="1">
              <a:off x="3885051" y="5555325"/>
              <a:ext cx="999994" cy="19846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a:stCxn id="110" idx="1"/>
              <a:endCxn id="113" idx="5"/>
            </p:cNvCxnSpPr>
            <p:nvPr/>
          </p:nvCxnSpPr>
          <p:spPr>
            <a:xfrm flipH="1" flipV="1">
              <a:off x="3853543" y="5631393"/>
              <a:ext cx="390352" cy="428504"/>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a:stCxn id="117" idx="6"/>
              <a:endCxn id="113" idx="2"/>
            </p:cNvCxnSpPr>
            <p:nvPr/>
          </p:nvCxnSpPr>
          <p:spPr>
            <a:xfrm flipV="1">
              <a:off x="3081903" y="5555325"/>
              <a:ext cx="587995" cy="18288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a:stCxn id="117" idx="2"/>
              <a:endCxn id="112" idx="6"/>
            </p:cNvCxnSpPr>
            <p:nvPr/>
          </p:nvCxnSpPr>
          <p:spPr>
            <a:xfrm flipH="1" flipV="1">
              <a:off x="2416377" y="5662628"/>
              <a:ext cx="450373" cy="75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118" idx="7"/>
              <a:endCxn id="122" idx="3"/>
            </p:cNvCxnSpPr>
            <p:nvPr/>
          </p:nvCxnSpPr>
          <p:spPr>
            <a:xfrm flipV="1">
              <a:off x="2125288" y="4511382"/>
              <a:ext cx="343736" cy="36544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a:stCxn id="112" idx="7"/>
              <a:endCxn id="119" idx="3"/>
            </p:cNvCxnSpPr>
            <p:nvPr/>
          </p:nvCxnSpPr>
          <p:spPr>
            <a:xfrm flipV="1">
              <a:off x="2384869" y="5369584"/>
              <a:ext cx="342774" cy="21697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12" idx="1"/>
              <a:endCxn id="118" idx="4"/>
            </p:cNvCxnSpPr>
            <p:nvPr/>
          </p:nvCxnSpPr>
          <p:spPr>
            <a:xfrm flipH="1" flipV="1">
              <a:off x="2049220" y="5060472"/>
              <a:ext cx="183512" cy="52608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92" name="椭圆 191"/>
            <p:cNvSpPr/>
            <p:nvPr/>
          </p:nvSpPr>
          <p:spPr>
            <a:xfrm>
              <a:off x="3104187" y="4792370"/>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cxnSp>
          <p:nvCxnSpPr>
            <p:cNvPr id="208" name="直接箭头连接符 207"/>
            <p:cNvCxnSpPr>
              <a:stCxn id="113" idx="7"/>
              <a:endCxn id="114" idx="3"/>
            </p:cNvCxnSpPr>
            <p:nvPr/>
          </p:nvCxnSpPr>
          <p:spPr>
            <a:xfrm flipV="1">
              <a:off x="3853543" y="5260527"/>
              <a:ext cx="337662" cy="218729"/>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a:stCxn id="113" idx="0"/>
              <a:endCxn id="192" idx="5"/>
            </p:cNvCxnSpPr>
            <p:nvPr/>
          </p:nvCxnSpPr>
          <p:spPr>
            <a:xfrm flipH="1" flipV="1">
              <a:off x="3287832" y="4976015"/>
              <a:ext cx="489643" cy="47173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a:stCxn id="113" idx="1"/>
              <a:endCxn id="192" idx="4"/>
            </p:cNvCxnSpPr>
            <p:nvPr/>
          </p:nvCxnSpPr>
          <p:spPr>
            <a:xfrm flipH="1" flipV="1">
              <a:off x="3211764" y="5007523"/>
              <a:ext cx="489642" cy="47173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18" name="直接箭头连接符 217"/>
            <p:cNvCxnSpPr>
              <a:stCxn id="119" idx="7"/>
              <a:endCxn id="192" idx="3"/>
            </p:cNvCxnSpPr>
            <p:nvPr/>
          </p:nvCxnSpPr>
          <p:spPr>
            <a:xfrm flipV="1">
              <a:off x="2879780" y="4976015"/>
              <a:ext cx="255915" cy="24143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21" name="直接箭头连接符 220"/>
            <p:cNvCxnSpPr>
              <a:stCxn id="119" idx="1"/>
              <a:endCxn id="118" idx="6"/>
            </p:cNvCxnSpPr>
            <p:nvPr/>
          </p:nvCxnSpPr>
          <p:spPr>
            <a:xfrm flipH="1" flipV="1">
              <a:off x="2156796" y="4952896"/>
              <a:ext cx="570847" cy="26455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24" name="直接箭头连接符 223"/>
            <p:cNvCxnSpPr>
              <a:stCxn id="119" idx="2"/>
              <a:endCxn id="118" idx="5"/>
            </p:cNvCxnSpPr>
            <p:nvPr/>
          </p:nvCxnSpPr>
          <p:spPr>
            <a:xfrm flipH="1" flipV="1">
              <a:off x="2125288" y="5028964"/>
              <a:ext cx="570847" cy="26455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27" name="直接箭头连接符 226"/>
            <p:cNvCxnSpPr>
              <a:stCxn id="192" idx="7"/>
              <a:endCxn id="123" idx="4"/>
            </p:cNvCxnSpPr>
            <p:nvPr/>
          </p:nvCxnSpPr>
          <p:spPr>
            <a:xfrm flipV="1">
              <a:off x="3287832" y="4510830"/>
              <a:ext cx="514806" cy="31304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121" idx="1"/>
              <a:endCxn id="124" idx="4"/>
            </p:cNvCxnSpPr>
            <p:nvPr/>
          </p:nvCxnSpPr>
          <p:spPr>
            <a:xfrm flipH="1" flipV="1">
              <a:off x="4490688" y="4535185"/>
              <a:ext cx="680297" cy="44366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接箭头连接符 232"/>
            <p:cNvCxnSpPr>
              <a:stCxn id="121" idx="0"/>
              <a:endCxn id="125" idx="4"/>
            </p:cNvCxnSpPr>
            <p:nvPr/>
          </p:nvCxnSpPr>
          <p:spPr>
            <a:xfrm flipH="1" flipV="1">
              <a:off x="5160947" y="4563430"/>
              <a:ext cx="86107" cy="38390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37" name="矩形 236"/>
            <p:cNvSpPr/>
            <p:nvPr/>
          </p:nvSpPr>
          <p:spPr>
            <a:xfrm>
              <a:off x="702472" y="5988837"/>
              <a:ext cx="4759735" cy="346578"/>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702472" y="4247440"/>
              <a:ext cx="4759735" cy="346578"/>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线形标注 1 238"/>
            <p:cNvSpPr/>
            <p:nvPr/>
          </p:nvSpPr>
          <p:spPr>
            <a:xfrm>
              <a:off x="685705" y="4714371"/>
              <a:ext cx="1028386" cy="436879"/>
            </a:xfrm>
            <a:prstGeom prst="borderCallout1">
              <a:avLst>
                <a:gd name="adj1" fmla="val 40911"/>
                <a:gd name="adj2" fmla="val 100458"/>
                <a:gd name="adj3" fmla="val 53402"/>
                <a:gd name="adj4" fmla="val 121716"/>
              </a:avLst>
            </a:prstGeom>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zh-CN" altLang="en-US" dirty="0"/>
                <a:t>处理节点</a:t>
              </a:r>
            </a:p>
          </p:txBody>
        </p:sp>
        <p:sp>
          <p:nvSpPr>
            <p:cNvPr id="240" name="线形标注 1 239"/>
            <p:cNvSpPr/>
            <p:nvPr/>
          </p:nvSpPr>
          <p:spPr>
            <a:xfrm>
              <a:off x="653297" y="5254028"/>
              <a:ext cx="1028386" cy="436879"/>
            </a:xfrm>
            <a:prstGeom prst="borderCallout1">
              <a:avLst>
                <a:gd name="adj1" fmla="val 40911"/>
                <a:gd name="adj2" fmla="val 100458"/>
                <a:gd name="adj3" fmla="val 21391"/>
                <a:gd name="adj4" fmla="val 144730"/>
              </a:avLst>
            </a:prstGeom>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zh-CN" altLang="en-US" dirty="0"/>
                <a:t>数据通道</a:t>
              </a:r>
            </a:p>
          </p:txBody>
        </p:sp>
      </p:grpSp>
      <p:sp>
        <p:nvSpPr>
          <p:cNvPr id="241" name="矩形 240"/>
          <p:cNvSpPr/>
          <p:nvPr/>
        </p:nvSpPr>
        <p:spPr>
          <a:xfrm>
            <a:off x="79152" y="4518395"/>
            <a:ext cx="668621" cy="923330"/>
          </a:xfrm>
          <a:prstGeom prst="rect">
            <a:avLst/>
          </a:prstGeom>
        </p:spPr>
        <p:txBody>
          <a:bodyPr wrap="square">
            <a:spAutoFit/>
          </a:bodyPr>
          <a:lstStyle/>
          <a:p>
            <a:pPr algn="ctr"/>
            <a:r>
              <a:rPr lang="en-US" altLang="zh-CN"/>
              <a:t>epiC</a:t>
            </a:r>
            <a:br>
              <a:rPr lang="en-US" altLang="zh-CN" dirty="0"/>
            </a:br>
            <a:r>
              <a:rPr lang="zh-CN" altLang="en-US" dirty="0"/>
              <a:t>处理</a:t>
            </a:r>
            <a:br>
              <a:rPr lang="en-US" altLang="zh-CN" dirty="0"/>
            </a:br>
            <a:r>
              <a:rPr lang="zh-CN" altLang="en-US" dirty="0"/>
              <a:t>流程</a:t>
            </a:r>
          </a:p>
        </p:txBody>
      </p:sp>
    </p:spTree>
    <p:extLst>
      <p:ext uri="{BB962C8B-B14F-4D97-AF65-F5344CB8AC3E}">
        <p14:creationId xmlns:p14="http://schemas.microsoft.com/office/powerpoint/2010/main" val="89171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1AE40-E2D7-4FAA-96CE-1F471586A7F9}"/>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96B60996-FB8A-459A-8ED9-83F72DD03A67}"/>
              </a:ext>
            </a:extLst>
          </p:cNvPr>
          <p:cNvSpPr>
            <a:spLocks noGrp="1"/>
          </p:cNvSpPr>
          <p:nvPr>
            <p:ph idx="1"/>
          </p:nvPr>
        </p:nvSpPr>
        <p:spPr/>
        <p:txBody>
          <a:bodyPr/>
          <a:lstStyle/>
          <a:p>
            <a:r>
              <a:rPr lang="zh-CN" altLang="en-US" dirty="0"/>
              <a:t>传统计算架构遇到的挑战</a:t>
            </a:r>
          </a:p>
        </p:txBody>
      </p:sp>
      <p:sp>
        <p:nvSpPr>
          <p:cNvPr id="4" name="灯片编号占位符 3">
            <a:extLst>
              <a:ext uri="{FF2B5EF4-FFF2-40B4-BE49-F238E27FC236}">
                <a16:creationId xmlns:a16="http://schemas.microsoft.com/office/drawing/2014/main" id="{B062F04E-2E75-4726-A2BB-70583A772BE9}"/>
              </a:ext>
            </a:extLst>
          </p:cNvPr>
          <p:cNvSpPr>
            <a:spLocks noGrp="1"/>
          </p:cNvSpPr>
          <p:nvPr>
            <p:ph type="sldNum" sz="quarter" idx="12"/>
          </p:nvPr>
        </p:nvSpPr>
        <p:spPr/>
        <p:txBody>
          <a:bodyPr/>
          <a:lstStyle/>
          <a:p>
            <a:fld id="{17F0B86A-3B10-4477-8AC6-12E7D7B5209B}" type="slidenum">
              <a:rPr lang="zh-CN" altLang="en-US" smtClean="0"/>
              <a:t>11</a:t>
            </a:fld>
            <a:endParaRPr lang="zh-CN" altLang="en-US"/>
          </a:p>
        </p:txBody>
      </p:sp>
      <p:sp>
        <p:nvSpPr>
          <p:cNvPr id="5" name="矩形 4">
            <a:extLst>
              <a:ext uri="{FF2B5EF4-FFF2-40B4-BE49-F238E27FC236}">
                <a16:creationId xmlns:a16="http://schemas.microsoft.com/office/drawing/2014/main" id="{38CE028A-2364-41B1-82DF-FF6C91450EF2}"/>
              </a:ext>
            </a:extLst>
          </p:cNvPr>
          <p:cNvSpPr/>
          <p:nvPr/>
        </p:nvSpPr>
        <p:spPr>
          <a:xfrm>
            <a:off x="395536" y="1509938"/>
            <a:ext cx="3816424" cy="672525"/>
          </a:xfrm>
          <a:prstGeom prst="rect">
            <a:avLst/>
          </a:prstGeom>
          <a:ln>
            <a:noFill/>
          </a:ln>
        </p:spPr>
        <p:style>
          <a:lnRef idx="1">
            <a:schemeClr val="accent1"/>
          </a:lnRef>
          <a:fillRef idx="2">
            <a:schemeClr val="accent1"/>
          </a:fillRef>
          <a:effectRef idx="1">
            <a:schemeClr val="accent1"/>
          </a:effectRef>
          <a:fontRef idx="minor">
            <a:schemeClr val="dk1"/>
          </a:fontRef>
        </p:style>
        <p:txBody>
          <a:bodyPr wrap="none" anchor="ctr">
            <a:noAutofit/>
          </a:bodyPr>
          <a:lstStyle/>
          <a:p>
            <a:pPr algn="ctr"/>
            <a:r>
              <a:rPr lang="zh-CN" altLang="en-US" sz="2400" dirty="0">
                <a:solidFill>
                  <a:srgbClr val="0000FF"/>
                </a:solidFill>
                <a:latin typeface="+mn-ea"/>
              </a:rPr>
              <a:t>误差累加效果严重</a:t>
            </a:r>
            <a:endParaRPr lang="en-US" altLang="zh-CN" sz="2400" dirty="0">
              <a:solidFill>
                <a:srgbClr val="0000FF"/>
              </a:solidFill>
              <a:latin typeface="+mn-ea"/>
            </a:endParaRPr>
          </a:p>
        </p:txBody>
      </p:sp>
      <p:sp>
        <p:nvSpPr>
          <p:cNvPr id="6" name="矩形 5">
            <a:extLst>
              <a:ext uri="{FF2B5EF4-FFF2-40B4-BE49-F238E27FC236}">
                <a16:creationId xmlns:a16="http://schemas.microsoft.com/office/drawing/2014/main" id="{74DABA4E-167C-4DFA-9FA3-9E0A5AC98902}"/>
              </a:ext>
            </a:extLst>
          </p:cNvPr>
          <p:cNvSpPr/>
          <p:nvPr/>
        </p:nvSpPr>
        <p:spPr>
          <a:xfrm>
            <a:off x="395536" y="3522237"/>
            <a:ext cx="3816424" cy="673200"/>
          </a:xfrm>
          <a:prstGeom prst="rect">
            <a:avLst/>
          </a:prstGeom>
          <a:ln>
            <a:noFill/>
          </a:ln>
        </p:spPr>
        <p:style>
          <a:lnRef idx="1">
            <a:schemeClr val="accent1"/>
          </a:lnRef>
          <a:fillRef idx="2">
            <a:schemeClr val="accent1"/>
          </a:fillRef>
          <a:effectRef idx="1">
            <a:schemeClr val="accent1"/>
          </a:effectRef>
          <a:fontRef idx="minor">
            <a:schemeClr val="dk1"/>
          </a:fontRef>
        </p:style>
        <p:txBody>
          <a:bodyPr wrap="none" anchor="ctr">
            <a:noAutofit/>
          </a:bodyPr>
          <a:lstStyle/>
          <a:p>
            <a:pPr algn="ctr"/>
            <a:r>
              <a:rPr lang="zh-CN" altLang="en-US" sz="2400" dirty="0">
                <a:solidFill>
                  <a:srgbClr val="0000FF"/>
                </a:solidFill>
                <a:latin typeface="+mn-ea"/>
              </a:rPr>
              <a:t>深度学习</a:t>
            </a:r>
            <a:r>
              <a:rPr lang="zh-CN" altLang="en-US" sz="2400">
                <a:solidFill>
                  <a:srgbClr val="0000FF"/>
                </a:solidFill>
                <a:latin typeface="+mn-ea"/>
              </a:rPr>
              <a:t>模型依赖大数据</a:t>
            </a:r>
            <a:endParaRPr lang="zh-CN" altLang="en-US" sz="2400" dirty="0">
              <a:solidFill>
                <a:srgbClr val="0000FF"/>
              </a:solidFill>
              <a:latin typeface="+mn-ea"/>
            </a:endParaRPr>
          </a:p>
        </p:txBody>
      </p:sp>
      <p:sp>
        <p:nvSpPr>
          <p:cNvPr id="7" name="矩形 6">
            <a:extLst>
              <a:ext uri="{FF2B5EF4-FFF2-40B4-BE49-F238E27FC236}">
                <a16:creationId xmlns:a16="http://schemas.microsoft.com/office/drawing/2014/main" id="{2FA7EAC2-3F9C-4066-B131-0FBC4D07F0FD}"/>
              </a:ext>
            </a:extLst>
          </p:cNvPr>
          <p:cNvSpPr/>
          <p:nvPr/>
        </p:nvSpPr>
        <p:spPr>
          <a:xfrm>
            <a:off x="395536" y="2517465"/>
            <a:ext cx="3816424" cy="673200"/>
          </a:xfrm>
          <a:prstGeom prst="rect">
            <a:avLst/>
          </a:prstGeom>
          <a:ln>
            <a:noFill/>
          </a:ln>
        </p:spPr>
        <p:style>
          <a:lnRef idx="1">
            <a:schemeClr val="accent1"/>
          </a:lnRef>
          <a:fillRef idx="2">
            <a:schemeClr val="accent1"/>
          </a:fillRef>
          <a:effectRef idx="1">
            <a:schemeClr val="accent1"/>
          </a:effectRef>
          <a:fontRef idx="minor">
            <a:schemeClr val="dk1"/>
          </a:fontRef>
        </p:style>
        <p:txBody>
          <a:bodyPr wrap="none" anchor="ctr">
            <a:noAutofit/>
          </a:bodyPr>
          <a:lstStyle/>
          <a:p>
            <a:pPr algn="ctr"/>
            <a:r>
              <a:rPr lang="zh-CN" altLang="en-US" sz="2400" dirty="0">
                <a:solidFill>
                  <a:srgbClr val="0000FF"/>
                </a:solidFill>
                <a:latin typeface="+mn-ea"/>
              </a:rPr>
              <a:t>缺乏高效存储记忆模式</a:t>
            </a:r>
          </a:p>
        </p:txBody>
      </p:sp>
      <p:sp>
        <p:nvSpPr>
          <p:cNvPr id="8" name="矩形 7">
            <a:extLst>
              <a:ext uri="{FF2B5EF4-FFF2-40B4-BE49-F238E27FC236}">
                <a16:creationId xmlns:a16="http://schemas.microsoft.com/office/drawing/2014/main" id="{725B5FDE-A28D-4E11-9979-36835216220F}"/>
              </a:ext>
            </a:extLst>
          </p:cNvPr>
          <p:cNvSpPr/>
          <p:nvPr/>
        </p:nvSpPr>
        <p:spPr>
          <a:xfrm>
            <a:off x="5580112" y="1507788"/>
            <a:ext cx="3312368" cy="674675"/>
          </a:xfrm>
          <a:prstGeom prst="rect">
            <a:avLst/>
          </a:prstGeom>
        </p:spPr>
        <p:style>
          <a:lnRef idx="2">
            <a:schemeClr val="accent1"/>
          </a:lnRef>
          <a:fillRef idx="1">
            <a:schemeClr val="lt1"/>
          </a:fillRef>
          <a:effectRef idx="0">
            <a:schemeClr val="accent1"/>
          </a:effectRef>
          <a:fontRef idx="minor">
            <a:schemeClr val="dk1"/>
          </a:fontRef>
        </p:style>
        <p:txBody>
          <a:bodyPr wrap="none" anchor="ctr">
            <a:noAutofit/>
          </a:bodyPr>
          <a:lstStyle/>
          <a:p>
            <a:pPr algn="ctr"/>
            <a:r>
              <a:rPr lang="zh-CN" altLang="en-US" sz="2800" dirty="0">
                <a:solidFill>
                  <a:srgbClr val="C00000"/>
                </a:solidFill>
                <a:latin typeface="+mn-ea"/>
              </a:rPr>
              <a:t>计算精度需求很高</a:t>
            </a:r>
            <a:endParaRPr lang="en-US" altLang="zh-CN" sz="2800" dirty="0">
              <a:solidFill>
                <a:srgbClr val="C00000"/>
              </a:solidFill>
              <a:latin typeface="+mn-ea"/>
            </a:endParaRPr>
          </a:p>
        </p:txBody>
      </p:sp>
      <p:sp>
        <p:nvSpPr>
          <p:cNvPr id="9" name="矩形 8">
            <a:extLst>
              <a:ext uri="{FF2B5EF4-FFF2-40B4-BE49-F238E27FC236}">
                <a16:creationId xmlns:a16="http://schemas.microsoft.com/office/drawing/2014/main" id="{307922E5-2191-431A-983B-E0C004B5ACD4}"/>
              </a:ext>
            </a:extLst>
          </p:cNvPr>
          <p:cNvSpPr/>
          <p:nvPr/>
        </p:nvSpPr>
        <p:spPr>
          <a:xfrm>
            <a:off x="5580111" y="2514829"/>
            <a:ext cx="3312367" cy="673200"/>
          </a:xfrm>
          <a:prstGeom prst="rect">
            <a:avLst/>
          </a:prstGeom>
        </p:spPr>
        <p:style>
          <a:lnRef idx="2">
            <a:schemeClr val="accent1"/>
          </a:lnRef>
          <a:fillRef idx="1">
            <a:schemeClr val="lt1"/>
          </a:fillRef>
          <a:effectRef idx="0">
            <a:schemeClr val="accent1"/>
          </a:effectRef>
          <a:fontRef idx="minor">
            <a:schemeClr val="dk1"/>
          </a:fontRef>
        </p:style>
        <p:txBody>
          <a:bodyPr wrap="none" anchor="ctr">
            <a:noAutofit/>
          </a:bodyPr>
          <a:lstStyle/>
          <a:p>
            <a:pPr algn="ctr"/>
            <a:r>
              <a:rPr lang="zh-CN" altLang="en-US" sz="2800">
                <a:solidFill>
                  <a:srgbClr val="C00000"/>
                </a:solidFill>
                <a:latin typeface="+mn-ea"/>
              </a:rPr>
              <a:t>低效率、高功耗</a:t>
            </a:r>
            <a:endParaRPr lang="en-US" altLang="zh-CN" sz="2800" dirty="0">
              <a:solidFill>
                <a:srgbClr val="C00000"/>
              </a:solidFill>
              <a:latin typeface="+mn-ea"/>
            </a:endParaRPr>
          </a:p>
        </p:txBody>
      </p:sp>
      <p:sp>
        <p:nvSpPr>
          <p:cNvPr id="10" name="矩形 9">
            <a:extLst>
              <a:ext uri="{FF2B5EF4-FFF2-40B4-BE49-F238E27FC236}">
                <a16:creationId xmlns:a16="http://schemas.microsoft.com/office/drawing/2014/main" id="{9C25D415-FA7A-48B6-8F88-BA88793E17B0}"/>
              </a:ext>
            </a:extLst>
          </p:cNvPr>
          <p:cNvSpPr/>
          <p:nvPr/>
        </p:nvSpPr>
        <p:spPr>
          <a:xfrm>
            <a:off x="5580110" y="3519722"/>
            <a:ext cx="3312367" cy="673200"/>
          </a:xfrm>
          <a:prstGeom prst="rect">
            <a:avLst/>
          </a:prstGeom>
        </p:spPr>
        <p:style>
          <a:lnRef idx="2">
            <a:schemeClr val="accent1"/>
          </a:lnRef>
          <a:fillRef idx="1">
            <a:schemeClr val="lt1"/>
          </a:fillRef>
          <a:effectRef idx="0">
            <a:schemeClr val="accent1"/>
          </a:effectRef>
          <a:fontRef idx="minor">
            <a:schemeClr val="dk1"/>
          </a:fontRef>
        </p:style>
        <p:txBody>
          <a:bodyPr wrap="none" anchor="ctr">
            <a:noAutofit/>
          </a:bodyPr>
          <a:lstStyle/>
          <a:p>
            <a:pPr algn="ctr"/>
            <a:r>
              <a:rPr lang="zh-CN" altLang="en-US" sz="2800" dirty="0">
                <a:solidFill>
                  <a:srgbClr val="C00000"/>
                </a:solidFill>
                <a:latin typeface="+mn-ea"/>
              </a:rPr>
              <a:t>学习慢</a:t>
            </a:r>
            <a:r>
              <a:rPr lang="zh-CN" altLang="en-US" sz="2800">
                <a:solidFill>
                  <a:srgbClr val="C00000"/>
                </a:solidFill>
                <a:latin typeface="+mn-ea"/>
              </a:rPr>
              <a:t>、效率低</a:t>
            </a:r>
            <a:endParaRPr lang="en-US" altLang="zh-CN" sz="2800" dirty="0">
              <a:solidFill>
                <a:srgbClr val="C00000"/>
              </a:solidFill>
              <a:latin typeface="+mn-ea"/>
            </a:endParaRPr>
          </a:p>
        </p:txBody>
      </p:sp>
      <p:sp>
        <p:nvSpPr>
          <p:cNvPr id="11" name="箭头: 右 10">
            <a:extLst>
              <a:ext uri="{FF2B5EF4-FFF2-40B4-BE49-F238E27FC236}">
                <a16:creationId xmlns:a16="http://schemas.microsoft.com/office/drawing/2014/main" id="{9B5F4EB6-6796-481E-B823-EA2BFF9913C6}"/>
              </a:ext>
            </a:extLst>
          </p:cNvPr>
          <p:cNvSpPr/>
          <p:nvPr/>
        </p:nvSpPr>
        <p:spPr bwMode="auto">
          <a:xfrm>
            <a:off x="4367719" y="1509938"/>
            <a:ext cx="936104" cy="672525"/>
          </a:xfrm>
          <a:prstGeom prst="rightArrow">
            <a:avLst/>
          </a:prstGeom>
          <a:solidFill>
            <a:srgbClr val="0070C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noAutofit/>
          </a:bodyPr>
          <a:lstStyle/>
          <a:p>
            <a:pPr marL="342900" marR="0" indent="-342900" algn="l" defTabSz="914400" rtl="0" eaLnBrk="1" fontAlgn="base" latinLnBrk="0" hangingPunct="1">
              <a:lnSpc>
                <a:spcPct val="100000"/>
              </a:lnSpc>
              <a:spcBef>
                <a:spcPct val="20000"/>
              </a:spcBef>
              <a:spcAft>
                <a:spcPct val="0"/>
              </a:spcAft>
              <a:buClr>
                <a:srgbClr val="FF3300"/>
              </a:buClr>
              <a:buSzPct val="75000"/>
              <a:buFont typeface="Wingdings" panose="05000000000000000000" pitchFamily="2" charset="2"/>
              <a:buChar char="p"/>
            </a:pPr>
            <a:endParaRPr kumimoji="0" lang="zh-CN" altLang="en-US" sz="1600" i="0" u="none" strike="noStrike" cap="none" normalizeH="0" baseline="0">
              <a:ln>
                <a:noFill/>
              </a:ln>
              <a:solidFill>
                <a:schemeClr val="accent2"/>
              </a:solidFill>
              <a:effectLst/>
              <a:latin typeface="+mn-ea"/>
            </a:endParaRPr>
          </a:p>
        </p:txBody>
      </p:sp>
      <p:sp>
        <p:nvSpPr>
          <p:cNvPr id="12" name="箭头: 右 7">
            <a:extLst>
              <a:ext uri="{FF2B5EF4-FFF2-40B4-BE49-F238E27FC236}">
                <a16:creationId xmlns:a16="http://schemas.microsoft.com/office/drawing/2014/main" id="{52E49EAB-253F-4005-B1E1-AF9AC089BE59}"/>
              </a:ext>
            </a:extLst>
          </p:cNvPr>
          <p:cNvSpPr/>
          <p:nvPr/>
        </p:nvSpPr>
        <p:spPr bwMode="auto">
          <a:xfrm>
            <a:off x="4367719" y="2515167"/>
            <a:ext cx="936104" cy="672525"/>
          </a:xfrm>
          <a:prstGeom prst="rightArrow">
            <a:avLst/>
          </a:prstGeom>
          <a:solidFill>
            <a:srgbClr val="0070C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noAutofit/>
          </a:bodyPr>
          <a:lstStyle/>
          <a:p>
            <a:pPr marL="342900" marR="0" indent="-342900" algn="l" defTabSz="914400" rtl="0" eaLnBrk="1" fontAlgn="base" latinLnBrk="0" hangingPunct="1">
              <a:lnSpc>
                <a:spcPct val="100000"/>
              </a:lnSpc>
              <a:spcBef>
                <a:spcPct val="20000"/>
              </a:spcBef>
              <a:spcAft>
                <a:spcPct val="0"/>
              </a:spcAft>
              <a:buClr>
                <a:srgbClr val="FF3300"/>
              </a:buClr>
              <a:buSzPct val="75000"/>
              <a:buFont typeface="Wingdings" panose="05000000000000000000" pitchFamily="2" charset="2"/>
              <a:buChar char="p"/>
            </a:pPr>
            <a:endParaRPr kumimoji="0" lang="zh-CN" altLang="en-US" sz="1600" i="0" u="none" strike="noStrike" cap="none" normalizeH="0" baseline="0">
              <a:ln>
                <a:noFill/>
              </a:ln>
              <a:solidFill>
                <a:schemeClr val="accent2"/>
              </a:solidFill>
              <a:effectLst/>
              <a:latin typeface="+mn-ea"/>
            </a:endParaRPr>
          </a:p>
        </p:txBody>
      </p:sp>
      <p:sp>
        <p:nvSpPr>
          <p:cNvPr id="13" name="箭头: 右 7">
            <a:extLst>
              <a:ext uri="{FF2B5EF4-FFF2-40B4-BE49-F238E27FC236}">
                <a16:creationId xmlns:a16="http://schemas.microsoft.com/office/drawing/2014/main" id="{C88BBADB-5EEC-435E-B91B-1DF3864327B4}"/>
              </a:ext>
            </a:extLst>
          </p:cNvPr>
          <p:cNvSpPr/>
          <p:nvPr/>
        </p:nvSpPr>
        <p:spPr bwMode="auto">
          <a:xfrm>
            <a:off x="4367719" y="3520397"/>
            <a:ext cx="936104" cy="672525"/>
          </a:xfrm>
          <a:prstGeom prst="rightArrow">
            <a:avLst/>
          </a:prstGeom>
          <a:solidFill>
            <a:srgbClr val="0070C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noAutofit/>
          </a:bodyPr>
          <a:lstStyle/>
          <a:p>
            <a:pPr marL="342900" marR="0" indent="-342900" algn="l" defTabSz="914400" rtl="0" eaLnBrk="1" fontAlgn="base" latinLnBrk="0" hangingPunct="1">
              <a:lnSpc>
                <a:spcPct val="100000"/>
              </a:lnSpc>
              <a:spcBef>
                <a:spcPct val="20000"/>
              </a:spcBef>
              <a:spcAft>
                <a:spcPct val="0"/>
              </a:spcAft>
              <a:buClr>
                <a:srgbClr val="FF3300"/>
              </a:buClr>
              <a:buSzPct val="75000"/>
              <a:buFont typeface="Wingdings" panose="05000000000000000000" pitchFamily="2" charset="2"/>
              <a:buChar char="p"/>
            </a:pPr>
            <a:endParaRPr kumimoji="0" lang="zh-CN" altLang="en-US" sz="1600" i="0" u="none" strike="noStrike" cap="none" normalizeH="0" baseline="0">
              <a:ln>
                <a:noFill/>
              </a:ln>
              <a:solidFill>
                <a:schemeClr val="accent2"/>
              </a:solidFill>
              <a:effectLst/>
              <a:latin typeface="+mn-ea"/>
            </a:endParaRPr>
          </a:p>
        </p:txBody>
      </p:sp>
      <p:sp>
        <p:nvSpPr>
          <p:cNvPr id="14" name="文本框 13">
            <a:extLst>
              <a:ext uri="{FF2B5EF4-FFF2-40B4-BE49-F238E27FC236}">
                <a16:creationId xmlns:a16="http://schemas.microsoft.com/office/drawing/2014/main" id="{01FDE9CC-0912-4EFC-BA2D-5E70B2F3751B}"/>
              </a:ext>
            </a:extLst>
          </p:cNvPr>
          <p:cNvSpPr txBox="1"/>
          <p:nvPr/>
        </p:nvSpPr>
        <p:spPr>
          <a:xfrm>
            <a:off x="179512" y="4356836"/>
            <a:ext cx="8784976" cy="2157393"/>
          </a:xfrm>
          <a:prstGeom prst="rect">
            <a:avLst/>
          </a:prstGeom>
          <a:ln/>
        </p:spPr>
        <p:style>
          <a:lnRef idx="1">
            <a:schemeClr val="accent5"/>
          </a:lnRef>
          <a:fillRef idx="2">
            <a:schemeClr val="accent5"/>
          </a:fillRef>
          <a:effectRef idx="1">
            <a:schemeClr val="accent5"/>
          </a:effectRef>
          <a:fontRef idx="minor">
            <a:schemeClr val="dk1"/>
          </a:fontRef>
        </p:style>
        <p:txBody>
          <a:bodyPr wrap="square" lIns="288000" rIns="252000" rtlCol="0" anchor="ctr">
            <a:noAutofit/>
          </a:bodyPr>
          <a:lstStyle/>
          <a:p>
            <a:pPr marL="342900" indent="-342900" algn="just">
              <a:lnSpc>
                <a:spcPct val="130000"/>
              </a:lnSpc>
              <a:buFont typeface="Wingdings" panose="05000000000000000000" pitchFamily="2" charset="2"/>
              <a:buChar char="l"/>
            </a:pPr>
            <a:r>
              <a:rPr lang="zh-CN" altLang="zh-CN" sz="2000" dirty="0">
                <a:solidFill>
                  <a:srgbClr val="002060"/>
                </a:solidFill>
                <a:latin typeface="黑体" panose="02010609060101010101" pitchFamily="49" charset="-122"/>
                <a:ea typeface="黑体" panose="02010609060101010101" pitchFamily="49" charset="-122"/>
              </a:rPr>
              <a:t>类脑计算</a:t>
            </a:r>
            <a:r>
              <a:rPr lang="zh-CN" altLang="en-US" sz="2000" dirty="0">
                <a:solidFill>
                  <a:srgbClr val="002060"/>
                </a:solidFill>
                <a:latin typeface="黑体" panose="02010609060101010101" pitchFamily="49" charset="-122"/>
                <a:ea typeface="黑体" panose="02010609060101010101" pitchFamily="49" charset="-122"/>
              </a:rPr>
              <a:t>通过模拟神经系统的</a:t>
            </a:r>
            <a:r>
              <a:rPr lang="zh-CN" altLang="en-US" sz="2000" dirty="0">
                <a:solidFill>
                  <a:srgbClr val="C00000"/>
                </a:solidFill>
                <a:latin typeface="黑体" panose="02010609060101010101" pitchFamily="49" charset="-122"/>
                <a:ea typeface="黑体" panose="02010609060101010101" pitchFamily="49" charset="-122"/>
              </a:rPr>
              <a:t>动力学机制</a:t>
            </a:r>
            <a:r>
              <a:rPr lang="zh-CN" altLang="en-US" sz="2000" dirty="0">
                <a:solidFill>
                  <a:srgbClr val="002060"/>
                </a:solidFill>
                <a:latin typeface="黑体" panose="02010609060101010101" pitchFamily="49" charset="-122"/>
                <a:ea typeface="黑体" panose="02010609060101010101" pitchFamily="49" charset="-122"/>
              </a:rPr>
              <a:t>，实现</a:t>
            </a:r>
            <a:r>
              <a:rPr lang="zh-CN" altLang="en-US" sz="2000" dirty="0">
                <a:solidFill>
                  <a:srgbClr val="C00000"/>
                </a:solidFill>
                <a:latin typeface="黑体" panose="02010609060101010101" pitchFamily="49" charset="-122"/>
                <a:ea typeface="黑体" panose="02010609060101010101" pitchFamily="49" charset="-122"/>
              </a:rPr>
              <a:t>低精度水平</a:t>
            </a:r>
            <a:r>
              <a:rPr lang="zh-CN" altLang="en-US" sz="2000" dirty="0">
                <a:solidFill>
                  <a:srgbClr val="002060"/>
                </a:solidFill>
                <a:latin typeface="黑体" panose="02010609060101010101" pitchFamily="49" charset="-122"/>
                <a:ea typeface="黑体" panose="02010609060101010101" pitchFamily="49" charset="-122"/>
              </a:rPr>
              <a:t>上的计算；</a:t>
            </a:r>
            <a:endParaRPr lang="en-US" altLang="zh-CN" sz="2000" dirty="0">
              <a:solidFill>
                <a:srgbClr val="002060"/>
              </a:solidFill>
              <a:latin typeface="黑体" panose="02010609060101010101" pitchFamily="49" charset="-122"/>
              <a:ea typeface="黑体" panose="02010609060101010101" pitchFamily="49" charset="-122"/>
            </a:endParaRPr>
          </a:p>
          <a:p>
            <a:pPr marL="342900" indent="-342900" algn="just">
              <a:lnSpc>
                <a:spcPct val="130000"/>
              </a:lnSpc>
              <a:buFont typeface="Wingdings" panose="05000000000000000000" pitchFamily="2" charset="2"/>
              <a:buChar char="l"/>
            </a:pPr>
            <a:r>
              <a:rPr lang="zh-CN" altLang="en-US" sz="2000" dirty="0">
                <a:solidFill>
                  <a:srgbClr val="002060"/>
                </a:solidFill>
                <a:latin typeface="黑体" panose="02010609060101010101" pitchFamily="49" charset="-122"/>
                <a:ea typeface="黑体" panose="02010609060101010101" pitchFamily="49" charset="-122"/>
              </a:rPr>
              <a:t>类脑计算</a:t>
            </a:r>
            <a:r>
              <a:rPr lang="zh-CN" altLang="zh-CN" sz="2000" dirty="0">
                <a:solidFill>
                  <a:srgbClr val="002060"/>
                </a:solidFill>
                <a:latin typeface="黑体" panose="02010609060101010101" pitchFamily="49" charset="-122"/>
                <a:ea typeface="黑体" panose="02010609060101010101" pitchFamily="49" charset="-122"/>
              </a:rPr>
              <a:t>受神经科学中</a:t>
            </a:r>
            <a:r>
              <a:rPr lang="zh-CN" altLang="zh-CN" sz="2000" dirty="0">
                <a:solidFill>
                  <a:srgbClr val="C00000"/>
                </a:solidFill>
                <a:latin typeface="黑体" panose="02010609060101010101" pitchFamily="49" charset="-122"/>
                <a:ea typeface="黑体" panose="02010609060101010101" pitchFamily="49" charset="-122"/>
              </a:rPr>
              <a:t>大脑记忆方式</a:t>
            </a:r>
            <a:r>
              <a:rPr lang="zh-CN" altLang="zh-CN" sz="2000" dirty="0">
                <a:solidFill>
                  <a:srgbClr val="002060"/>
                </a:solidFill>
                <a:latin typeface="黑体" panose="02010609060101010101" pitchFamily="49" charset="-122"/>
                <a:ea typeface="黑体" panose="02010609060101010101" pitchFamily="49" charset="-122"/>
              </a:rPr>
              <a:t>的启发</a:t>
            </a:r>
            <a:r>
              <a:rPr lang="zh-CN" altLang="en-US" sz="2000" dirty="0">
                <a:solidFill>
                  <a:srgbClr val="002060"/>
                </a:solidFill>
                <a:latin typeface="黑体" panose="02010609060101010101" pitchFamily="49" charset="-122"/>
                <a:ea typeface="黑体" panose="02010609060101010101" pitchFamily="49" charset="-122"/>
              </a:rPr>
              <a:t>，通过优化长时记忆的表达和读取方式等，提高计算效率、降低功耗；</a:t>
            </a:r>
            <a:endParaRPr lang="en-US" altLang="zh-CN" sz="2000" dirty="0">
              <a:solidFill>
                <a:srgbClr val="002060"/>
              </a:solidFill>
              <a:latin typeface="黑体" panose="02010609060101010101" pitchFamily="49" charset="-122"/>
              <a:ea typeface="黑体" panose="02010609060101010101" pitchFamily="49" charset="-122"/>
            </a:endParaRPr>
          </a:p>
          <a:p>
            <a:pPr marL="342900" indent="-342900" algn="just">
              <a:lnSpc>
                <a:spcPct val="130000"/>
              </a:lnSpc>
              <a:buFont typeface="Wingdings" panose="05000000000000000000" pitchFamily="2" charset="2"/>
              <a:buChar char="l"/>
            </a:pPr>
            <a:r>
              <a:rPr lang="zh-CN" altLang="zh-CN" sz="2000" dirty="0">
                <a:solidFill>
                  <a:srgbClr val="002060"/>
                </a:solidFill>
                <a:latin typeface="黑体" panose="02010609060101010101" pitchFamily="49" charset="-122"/>
                <a:ea typeface="黑体" panose="02010609060101010101" pitchFamily="49" charset="-122"/>
              </a:rPr>
              <a:t>类脑计算是实现从“</a:t>
            </a:r>
            <a:r>
              <a:rPr lang="zh-CN" altLang="zh-CN" sz="2000" dirty="0">
                <a:solidFill>
                  <a:srgbClr val="C00000"/>
                </a:solidFill>
                <a:latin typeface="黑体" panose="02010609060101010101" pitchFamily="49" charset="-122"/>
                <a:ea typeface="黑体" panose="02010609060101010101" pitchFamily="49" charset="-122"/>
              </a:rPr>
              <a:t>大数据</a:t>
            </a:r>
            <a:r>
              <a:rPr lang="zh-CN" altLang="zh-CN" sz="2000" dirty="0">
                <a:solidFill>
                  <a:srgbClr val="00206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小任务</a:t>
            </a:r>
            <a:r>
              <a:rPr lang="zh-CN" altLang="zh-CN" sz="2000" dirty="0">
                <a:solidFill>
                  <a:srgbClr val="00206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高功耗</a:t>
            </a:r>
            <a:r>
              <a:rPr lang="zh-CN" altLang="zh-CN" sz="2000" dirty="0">
                <a:solidFill>
                  <a:srgbClr val="002060"/>
                </a:solidFill>
                <a:latin typeface="黑体" panose="02010609060101010101" pitchFamily="49" charset="-122"/>
                <a:ea typeface="黑体" panose="02010609060101010101" pitchFamily="49" charset="-122"/>
              </a:rPr>
              <a:t>”到“</a:t>
            </a:r>
            <a:r>
              <a:rPr lang="zh-CN" altLang="zh-CN" sz="2000" dirty="0">
                <a:solidFill>
                  <a:srgbClr val="C00000"/>
                </a:solidFill>
                <a:latin typeface="黑体" panose="02010609060101010101" pitchFamily="49" charset="-122"/>
                <a:ea typeface="黑体" panose="02010609060101010101" pitchFamily="49" charset="-122"/>
              </a:rPr>
              <a:t>小数据</a:t>
            </a:r>
            <a:r>
              <a:rPr lang="zh-CN" altLang="zh-CN" sz="2000" dirty="0">
                <a:solidFill>
                  <a:srgbClr val="00206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大任务</a:t>
            </a:r>
            <a:r>
              <a:rPr lang="zh-CN" altLang="zh-CN" sz="2000" dirty="0">
                <a:solidFill>
                  <a:srgbClr val="00206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低功耗</a:t>
            </a:r>
            <a:r>
              <a:rPr lang="zh-CN" altLang="zh-CN" sz="2000" dirty="0">
                <a:solidFill>
                  <a:srgbClr val="002060"/>
                </a:solidFill>
                <a:latin typeface="黑体" panose="02010609060101010101" pitchFamily="49" charset="-122"/>
                <a:ea typeface="黑体" panose="02010609060101010101" pitchFamily="49" charset="-122"/>
              </a:rPr>
              <a:t>”类脑智能的重要方法</a:t>
            </a:r>
            <a:r>
              <a:rPr lang="zh-CN" altLang="en-US" sz="2000" dirty="0">
                <a:solidFill>
                  <a:srgbClr val="00206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2540151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AE227-19CA-4B22-955D-A7B16D9347E1}"/>
              </a:ext>
            </a:extLst>
          </p:cNvPr>
          <p:cNvSpPr>
            <a:spLocks noGrp="1"/>
          </p:cNvSpPr>
          <p:nvPr>
            <p:ph type="title"/>
          </p:nvPr>
        </p:nvSpPr>
        <p:spPr/>
        <p:txBody>
          <a:bodyPr/>
          <a:lstStyle/>
          <a:p>
            <a:r>
              <a:rPr lang="zh-CN" altLang="en-US" dirty="0"/>
              <a:t>研究基础</a:t>
            </a:r>
            <a:r>
              <a:rPr lang="en-US" altLang="zh-CN" sz="2800" dirty="0"/>
              <a:t>—</a:t>
            </a:r>
            <a:r>
              <a:rPr lang="zh-CN" altLang="en-US" sz="2800" dirty="0"/>
              <a:t>大数据智能计算</a:t>
            </a:r>
            <a:endParaRPr lang="zh-CN" altLang="en-US" dirty="0"/>
          </a:p>
        </p:txBody>
      </p:sp>
      <p:sp>
        <p:nvSpPr>
          <p:cNvPr id="3" name="内容占位符 2">
            <a:extLst>
              <a:ext uri="{FF2B5EF4-FFF2-40B4-BE49-F238E27FC236}">
                <a16:creationId xmlns:a16="http://schemas.microsoft.com/office/drawing/2014/main" id="{FD8F237E-6CC0-4A4B-AC09-28FF2B02638B}"/>
              </a:ext>
            </a:extLst>
          </p:cNvPr>
          <p:cNvSpPr>
            <a:spLocks noGrp="1"/>
          </p:cNvSpPr>
          <p:nvPr>
            <p:ph idx="1"/>
          </p:nvPr>
        </p:nvSpPr>
        <p:spPr/>
        <p:txBody>
          <a:bodyPr/>
          <a:lstStyle/>
          <a:p>
            <a:r>
              <a:rPr lang="zh-CN" altLang="en-US" dirty="0"/>
              <a:t>研发了大数据实时智能决策平台“流立方”</a:t>
            </a:r>
            <a:endParaRPr lang="en-US" altLang="zh-CN" dirty="0"/>
          </a:p>
          <a:p>
            <a:pPr lvl="1"/>
            <a:r>
              <a:rPr lang="zh-CN" altLang="en-US" sz="1800" dirty="0"/>
              <a:t>在银行卡刷卡交易的</a:t>
            </a:r>
            <a:r>
              <a:rPr lang="en-US" altLang="zh-CN" sz="1800" dirty="0"/>
              <a:t>100ms</a:t>
            </a:r>
            <a:r>
              <a:rPr lang="zh-CN" altLang="en-US" sz="1800" dirty="0"/>
              <a:t>内根据数百条风控规则进行异常交易识别，目前基于“流立方”的金融风控反欺诈系统已应用到银联商务、平安银行等上百家单位，我国</a:t>
            </a:r>
            <a:r>
              <a:rPr lang="en-US" altLang="zh-CN" sz="1800" dirty="0"/>
              <a:t>50%</a:t>
            </a:r>
            <a:r>
              <a:rPr lang="zh-CN" altLang="en-US" sz="1800" dirty="0"/>
              <a:t>以上的线下收单交易在其保护下运行</a:t>
            </a:r>
          </a:p>
          <a:p>
            <a:pPr lvl="1"/>
            <a:r>
              <a:rPr lang="zh-CN" altLang="en-US" sz="1800" dirty="0"/>
              <a:t>“流立方”还广泛应用到交通、海关、互联网等行业，该成果获</a:t>
            </a:r>
            <a:r>
              <a:rPr lang="en-US" altLang="zh-CN" sz="1800" dirty="0">
                <a:solidFill>
                  <a:srgbClr val="C00000"/>
                </a:solidFill>
              </a:rPr>
              <a:t>2016</a:t>
            </a:r>
            <a:r>
              <a:rPr lang="zh-CN" altLang="en-US" sz="1800" dirty="0">
                <a:solidFill>
                  <a:srgbClr val="C00000"/>
                </a:solidFill>
              </a:rPr>
              <a:t>年度教育部科技进步一等奖</a:t>
            </a:r>
          </a:p>
        </p:txBody>
      </p:sp>
      <p:sp>
        <p:nvSpPr>
          <p:cNvPr id="4" name="灯片编号占位符 3">
            <a:extLst>
              <a:ext uri="{FF2B5EF4-FFF2-40B4-BE49-F238E27FC236}">
                <a16:creationId xmlns:a16="http://schemas.microsoft.com/office/drawing/2014/main" id="{3D704FE7-1DD6-48A5-BBE3-EBD414B90A24}"/>
              </a:ext>
            </a:extLst>
          </p:cNvPr>
          <p:cNvSpPr>
            <a:spLocks noGrp="1"/>
          </p:cNvSpPr>
          <p:nvPr>
            <p:ph type="sldNum" sz="quarter" idx="12"/>
          </p:nvPr>
        </p:nvSpPr>
        <p:spPr/>
        <p:txBody>
          <a:bodyPr/>
          <a:lstStyle/>
          <a:p>
            <a:fld id="{17F0B86A-3B10-4477-8AC6-12E7D7B5209B}" type="slidenum">
              <a:rPr lang="zh-CN" altLang="en-US" smtClean="0"/>
              <a:t>110</a:t>
            </a:fld>
            <a:endParaRPr lang="zh-CN" altLang="en-US"/>
          </a:p>
        </p:txBody>
      </p:sp>
      <p:pic>
        <p:nvPicPr>
          <p:cNvPr id="19" name="图片 18">
            <a:extLst>
              <a:ext uri="{FF2B5EF4-FFF2-40B4-BE49-F238E27FC236}">
                <a16:creationId xmlns:a16="http://schemas.microsoft.com/office/drawing/2014/main" id="{D353878C-37CA-40CA-90EB-4F2186BA6D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349" y="3581384"/>
            <a:ext cx="4889677" cy="2469220"/>
          </a:xfrm>
          <a:prstGeom prst="rect">
            <a:avLst/>
          </a:prstGeom>
        </p:spPr>
      </p:pic>
      <p:pic>
        <p:nvPicPr>
          <p:cNvPr id="20" name="图片 19">
            <a:extLst>
              <a:ext uri="{FF2B5EF4-FFF2-40B4-BE49-F238E27FC236}">
                <a16:creationId xmlns:a16="http://schemas.microsoft.com/office/drawing/2014/main" id="{093D9AAC-82A9-48A7-8EB7-B0C344B6C5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6204" y="3429000"/>
            <a:ext cx="3900792" cy="2765303"/>
          </a:xfrm>
          <a:prstGeom prst="rect">
            <a:avLst/>
          </a:prstGeom>
        </p:spPr>
      </p:pic>
    </p:spTree>
    <p:extLst>
      <p:ext uri="{BB962C8B-B14F-4D97-AF65-F5344CB8AC3E}">
        <p14:creationId xmlns:p14="http://schemas.microsoft.com/office/powerpoint/2010/main" val="16314847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8750E-0EA6-4EA1-93CB-3499B765F043}"/>
              </a:ext>
            </a:extLst>
          </p:cNvPr>
          <p:cNvSpPr>
            <a:spLocks noGrp="1"/>
          </p:cNvSpPr>
          <p:nvPr>
            <p:ph type="title"/>
          </p:nvPr>
        </p:nvSpPr>
        <p:spPr/>
        <p:txBody>
          <a:bodyPr/>
          <a:lstStyle/>
          <a:p>
            <a:r>
              <a:rPr lang="zh-CN" altLang="en-US" dirty="0"/>
              <a:t>项目团队</a:t>
            </a:r>
            <a:r>
              <a:rPr lang="en-US" altLang="zh-CN" sz="2800" dirty="0"/>
              <a:t>—</a:t>
            </a:r>
            <a:r>
              <a:rPr lang="zh-CN" altLang="en-US" sz="2800" dirty="0"/>
              <a:t>课题</a:t>
            </a:r>
            <a:r>
              <a:rPr lang="en-US" altLang="zh-CN" sz="2800" dirty="0"/>
              <a:t>2</a:t>
            </a:r>
            <a:r>
              <a:rPr lang="zh-CN" altLang="en-US" sz="2800" dirty="0"/>
              <a:t>：团队骨干</a:t>
            </a:r>
            <a:endParaRPr lang="zh-CN" altLang="en-US" dirty="0"/>
          </a:p>
        </p:txBody>
      </p:sp>
      <p:sp>
        <p:nvSpPr>
          <p:cNvPr id="3" name="灯片编号占位符 2">
            <a:extLst>
              <a:ext uri="{FF2B5EF4-FFF2-40B4-BE49-F238E27FC236}">
                <a16:creationId xmlns:a16="http://schemas.microsoft.com/office/drawing/2014/main" id="{AE5D66CA-227D-45BA-9B3C-6951100978B6}"/>
              </a:ext>
            </a:extLst>
          </p:cNvPr>
          <p:cNvSpPr>
            <a:spLocks noGrp="1"/>
          </p:cNvSpPr>
          <p:nvPr>
            <p:ph type="sldNum" sz="quarter" idx="12"/>
          </p:nvPr>
        </p:nvSpPr>
        <p:spPr/>
        <p:txBody>
          <a:bodyPr/>
          <a:lstStyle/>
          <a:p>
            <a:fld id="{17F0B86A-3B10-4477-8AC6-12E7D7B5209B}" type="slidenum">
              <a:rPr lang="zh-CN" altLang="en-US" smtClean="0"/>
              <a:t>111</a:t>
            </a:fld>
            <a:endParaRPr lang="zh-CN" altLang="en-US"/>
          </a:p>
        </p:txBody>
      </p:sp>
      <p:pic>
        <p:nvPicPr>
          <p:cNvPr id="4" name="图片 3" descr="唐">
            <a:extLst>
              <a:ext uri="{FF2B5EF4-FFF2-40B4-BE49-F238E27FC236}">
                <a16:creationId xmlns:a16="http://schemas.microsoft.com/office/drawing/2014/main" id="{085F9426-A89F-4303-B81E-2E33DAB0F3A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519" y="1013169"/>
            <a:ext cx="1180612" cy="1464454"/>
          </a:xfrm>
          <a:prstGeom prst="rect">
            <a:avLst/>
          </a:prstGeom>
        </p:spPr>
      </p:pic>
      <p:sp>
        <p:nvSpPr>
          <p:cNvPr id="5" name="文本框 4">
            <a:extLst>
              <a:ext uri="{FF2B5EF4-FFF2-40B4-BE49-F238E27FC236}">
                <a16:creationId xmlns:a16="http://schemas.microsoft.com/office/drawing/2014/main" id="{BC42DF03-D541-41E2-A004-BDE7B7B651BE}"/>
              </a:ext>
            </a:extLst>
          </p:cNvPr>
          <p:cNvSpPr txBox="1"/>
          <p:nvPr/>
        </p:nvSpPr>
        <p:spPr>
          <a:xfrm>
            <a:off x="1268653" y="994452"/>
            <a:ext cx="7434853" cy="855234"/>
          </a:xfrm>
          <a:prstGeom prst="rect">
            <a:avLst/>
          </a:prstGeom>
          <a:noFill/>
        </p:spPr>
        <p:txBody>
          <a:bodyPr wrap="square" rtlCol="0" anchor="t">
            <a:spAutoFit/>
          </a:bodyPr>
          <a:lstStyle/>
          <a:p>
            <a:pPr marL="0" indent="0" eaLnBrk="1" hangingPunct="1">
              <a:lnSpc>
                <a:spcPct val="110000"/>
              </a:lnSpc>
              <a:spcBef>
                <a:spcPts val="300"/>
              </a:spcBef>
              <a:buNone/>
              <a:defRPr/>
            </a:pPr>
            <a:r>
              <a:rPr lang="zh-CN" altLang="en-US" sz="2400" b="1" dirty="0">
                <a:ln w="24500" cmpd="dbl">
                  <a:solidFill>
                    <a:schemeClr val="accent1">
                      <a:lumMod val="60000"/>
                      <a:lumOff val="40000"/>
                      <a:alpha val="6000"/>
                    </a:schemeClr>
                  </a:solidFill>
                  <a:prstDash val="solid"/>
                  <a:miter lim="800000"/>
                </a:ln>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唐华锦：</a:t>
            </a:r>
            <a:r>
              <a:rPr lang="zh-CN" altLang="en-US" sz="16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sym typeface="+mn-ea"/>
              </a:rPr>
              <a:t>浙江大学计算机学院教授、博导，青年千人，国际神经网络学会</a:t>
            </a:r>
            <a:r>
              <a:rPr lang="en-US" altLang="zh-CN" sz="16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sym typeface="+mn-ea"/>
              </a:rPr>
              <a:t>I</a:t>
            </a:r>
            <a:r>
              <a:rPr lang="zh-CN" altLang="en-US" sz="16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sym typeface="+mn-ea"/>
              </a:rPr>
              <a:t>理事会成员 </a:t>
            </a:r>
            <a:r>
              <a:rPr lang="en-US" altLang="zh-CN" sz="2400" b="1" dirty="0">
                <a:ln w="24500" cmpd="dbl">
                  <a:solidFill>
                    <a:schemeClr val="accent1">
                      <a:lumMod val="60000"/>
                      <a:lumOff val="40000"/>
                      <a:alpha val="6000"/>
                    </a:schemeClr>
                  </a:solidFill>
                  <a:prstDash val="solid"/>
                  <a:miter lim="800000"/>
                </a:ln>
                <a:latin typeface="黑体" panose="02010609060101010101" pitchFamily="49" charset="-122"/>
                <a:ea typeface="黑体" panose="02010609060101010101" pitchFamily="49" charset="-122"/>
                <a:cs typeface="黑体" panose="02010609060101010101" pitchFamily="49" charset="-122"/>
                <a:sym typeface="+mn-ea"/>
              </a:rPr>
              <a:t>   </a:t>
            </a:r>
          </a:p>
        </p:txBody>
      </p:sp>
      <p:pic>
        <p:nvPicPr>
          <p:cNvPr id="6" name="图片 5" descr="潘">
            <a:extLst>
              <a:ext uri="{FF2B5EF4-FFF2-40B4-BE49-F238E27FC236}">
                <a16:creationId xmlns:a16="http://schemas.microsoft.com/office/drawing/2014/main" id="{90E464C3-B1F7-4F08-9912-29CD20F10402}"/>
              </a:ext>
            </a:extLst>
          </p:cNvPr>
          <p:cNvPicPr/>
          <p:nvPr/>
        </p:nvPicPr>
        <p:blipFill>
          <a:blip r:embed="rId3"/>
          <a:stretch>
            <a:fillRect/>
          </a:stretch>
        </p:blipFill>
        <p:spPr>
          <a:xfrm>
            <a:off x="109519" y="3803256"/>
            <a:ext cx="1159133" cy="1443658"/>
          </a:xfrm>
          <a:prstGeom prst="rect">
            <a:avLst/>
          </a:prstGeom>
        </p:spPr>
      </p:pic>
      <p:sp>
        <p:nvSpPr>
          <p:cNvPr id="7" name="文本框 6">
            <a:extLst>
              <a:ext uri="{FF2B5EF4-FFF2-40B4-BE49-F238E27FC236}">
                <a16:creationId xmlns:a16="http://schemas.microsoft.com/office/drawing/2014/main" id="{CB00E81B-726E-4267-BE6F-C83E8FA657E7}"/>
              </a:ext>
            </a:extLst>
          </p:cNvPr>
          <p:cNvSpPr txBox="1"/>
          <p:nvPr/>
        </p:nvSpPr>
        <p:spPr>
          <a:xfrm>
            <a:off x="1268653" y="3762244"/>
            <a:ext cx="7497976" cy="1356718"/>
          </a:xfrm>
          <a:prstGeom prst="rect">
            <a:avLst/>
          </a:prstGeom>
          <a:noFill/>
        </p:spPr>
        <p:txBody>
          <a:bodyPr wrap="square" rtlCol="0" anchor="t">
            <a:spAutoFit/>
          </a:bodyPr>
          <a:lstStyle/>
          <a:p>
            <a:pPr marL="0" indent="0" eaLnBrk="1" hangingPunct="1">
              <a:lnSpc>
                <a:spcPct val="110000"/>
              </a:lnSpc>
              <a:spcBef>
                <a:spcPts val="300"/>
              </a:spcBef>
              <a:buNone/>
              <a:defRPr/>
            </a:pPr>
            <a:r>
              <a:rPr lang="zh-CN" altLang="en-US" sz="2400" b="1" dirty="0">
                <a:ln w="24500" cmpd="dbl">
                  <a:solidFill>
                    <a:schemeClr val="accent1">
                      <a:lumMod val="60000"/>
                      <a:lumOff val="40000"/>
                      <a:alpha val="6000"/>
                    </a:schemeClr>
                  </a:solidFill>
                  <a:prstDash val="solid"/>
                  <a:miter lim="800000"/>
                </a:ln>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潘纲</a:t>
            </a:r>
            <a:r>
              <a:rPr lang="zh-CN" altLang="en-US" sz="2800" b="1" dirty="0">
                <a:ln w="24500" cmpd="dbl">
                  <a:solidFill>
                    <a:schemeClr val="accent1">
                      <a:lumMod val="60000"/>
                      <a:lumOff val="40000"/>
                      <a:alpha val="6000"/>
                    </a:schemeClr>
                  </a:solidFill>
                  <a:prstDash val="solid"/>
                  <a:miter lim="800000"/>
                </a:ln>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sym typeface="+mn-ea"/>
              </a:rPr>
              <a:t>浙江大学计算机学院教授、博导，万人计划科技创新领军人才，计算机辅助设计与图形学国家重点实验室副主任，计算机系统结构与网络安全研究所副所长，中国人工智能学会常务理事，中国人工智能学会脑机融合与生物机器智能专委会主任委员，中国计算机学会普适计算专委会常务委员    </a:t>
            </a:r>
            <a:endParaRPr lang="zh-CN" altLang="en-US" sz="16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15E1252A-EF36-43A0-871A-ECF0B1996A1D}"/>
              </a:ext>
            </a:extLst>
          </p:cNvPr>
          <p:cNvSpPr txBox="1"/>
          <p:nvPr/>
        </p:nvSpPr>
        <p:spPr>
          <a:xfrm>
            <a:off x="1268653" y="1837140"/>
            <a:ext cx="7267099" cy="1966116"/>
          </a:xfrm>
          <a:prstGeom prst="rect">
            <a:avLst/>
          </a:prstGeom>
          <a:noFill/>
        </p:spPr>
        <p:txBody>
          <a:bodyPr wrap="square" rtlCol="0" anchor="t">
            <a:spAutoFit/>
          </a:bodyPr>
          <a:lstStyle/>
          <a:p>
            <a:pPr marL="0" indent="0" eaLnBrk="1" hangingPunct="1">
              <a:lnSpc>
                <a:spcPct val="110000"/>
              </a:lnSpc>
              <a:spcBef>
                <a:spcPts val="300"/>
              </a:spcBef>
              <a:buNone/>
              <a:defRPr/>
            </a:pPr>
            <a:r>
              <a:rPr lang="zh-CN" altLang="en-US" sz="1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主要从事神经形态计算等研究 ，研究工作受到MIT Technology Review、Communications of ACM等知名科技媒体报道； 获2016年度IEEE Transactions on Neural Networks and Learning Systems优秀论文奖及2019年度IEEE Computational Intelligence Magazine优秀论文奖，“类脑复杂乐器识别模型与算法”获2017年全国大学生类脑计算创新应用大赛暨国际邀请赛唯一特等奖；“神经认知机器人”获2012年第十届国际机器智能比赛（the 10th BCS International Machine Intelligence Competition）第二名。</a:t>
            </a:r>
          </a:p>
        </p:txBody>
      </p:sp>
      <p:sp>
        <p:nvSpPr>
          <p:cNvPr id="9" name="文本框 8">
            <a:extLst>
              <a:ext uri="{FF2B5EF4-FFF2-40B4-BE49-F238E27FC236}">
                <a16:creationId xmlns:a16="http://schemas.microsoft.com/office/drawing/2014/main" id="{3834D34F-C220-4AAE-BBA0-1640BA4908ED}"/>
              </a:ext>
            </a:extLst>
          </p:cNvPr>
          <p:cNvSpPr txBox="1"/>
          <p:nvPr/>
        </p:nvSpPr>
        <p:spPr>
          <a:xfrm>
            <a:off x="1218387" y="5087877"/>
            <a:ext cx="7765956" cy="1695272"/>
          </a:xfrm>
          <a:prstGeom prst="rect">
            <a:avLst/>
          </a:prstGeom>
          <a:noFill/>
        </p:spPr>
        <p:txBody>
          <a:bodyPr wrap="square" rtlCol="0" anchor="t">
            <a:spAutoFit/>
          </a:bodyPr>
          <a:lstStyle/>
          <a:p>
            <a:pPr marL="0" indent="0" eaLnBrk="1" hangingPunct="1">
              <a:lnSpc>
                <a:spcPct val="110000"/>
              </a:lnSpc>
              <a:spcBef>
                <a:spcPts val="300"/>
              </a:spcBef>
              <a:buNone/>
              <a:defRPr/>
            </a:pPr>
            <a:r>
              <a:rPr lang="zh-CN" altLang="en-US" sz="16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主要研究方向为混合智能、脑机接口、类脑计算、计算机视觉、机器学习、普适计算等，主持国家自然科学基金、国家863计划、国家重点研发计划、浙江省自然科学基金等科研项目20余项。在国际一流期刊、会议发表论文100多篇，获授权发明专利25项。CCF-IEEE CS青年科学家奖(2016)、IEEE TCSC Award for Excellence (Middle Career Researcher, 2018)、入选教育部新世纪优秀人才支持计划(2013)、浙江省杰出青年科学基金(2014)、浙江省“新世纪151人才工程”第一层次培养人员(2016)等。  </a:t>
            </a:r>
          </a:p>
        </p:txBody>
      </p:sp>
    </p:spTree>
    <p:extLst>
      <p:ext uri="{BB962C8B-B14F-4D97-AF65-F5344CB8AC3E}">
        <p14:creationId xmlns:p14="http://schemas.microsoft.com/office/powerpoint/2010/main" val="37530215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30BF8-80AB-4F22-88FE-F6E43E011AFF}"/>
              </a:ext>
            </a:extLst>
          </p:cNvPr>
          <p:cNvSpPr>
            <a:spLocks noGrp="1"/>
          </p:cNvSpPr>
          <p:nvPr>
            <p:ph type="title"/>
          </p:nvPr>
        </p:nvSpPr>
        <p:spPr/>
        <p:txBody>
          <a:bodyPr/>
          <a:lstStyle/>
          <a:p>
            <a:r>
              <a:rPr lang="zh-CN" altLang="en-US" dirty="0"/>
              <a:t>项目团队</a:t>
            </a:r>
            <a:r>
              <a:rPr lang="en-US" altLang="zh-CN" sz="2800" dirty="0"/>
              <a:t>—</a:t>
            </a:r>
            <a:r>
              <a:rPr lang="zh-CN" altLang="en-US" sz="2800" dirty="0"/>
              <a:t>课题</a:t>
            </a:r>
            <a:r>
              <a:rPr lang="en-US" altLang="zh-CN" sz="2800" dirty="0"/>
              <a:t>2</a:t>
            </a:r>
            <a:r>
              <a:rPr lang="zh-CN" altLang="en-US" sz="2800" dirty="0"/>
              <a:t>：团队成员</a:t>
            </a:r>
            <a:endParaRPr lang="zh-CN" altLang="en-US" dirty="0"/>
          </a:p>
        </p:txBody>
      </p:sp>
      <p:sp>
        <p:nvSpPr>
          <p:cNvPr id="3" name="灯片编号占位符 2">
            <a:extLst>
              <a:ext uri="{FF2B5EF4-FFF2-40B4-BE49-F238E27FC236}">
                <a16:creationId xmlns:a16="http://schemas.microsoft.com/office/drawing/2014/main" id="{FBAF7741-09A8-48DA-A0EC-0EE73B10120E}"/>
              </a:ext>
            </a:extLst>
          </p:cNvPr>
          <p:cNvSpPr>
            <a:spLocks noGrp="1"/>
          </p:cNvSpPr>
          <p:nvPr>
            <p:ph type="sldNum" sz="quarter" idx="12"/>
          </p:nvPr>
        </p:nvSpPr>
        <p:spPr/>
        <p:txBody>
          <a:bodyPr/>
          <a:lstStyle/>
          <a:p>
            <a:fld id="{17F0B86A-3B10-4477-8AC6-12E7D7B5209B}" type="slidenum">
              <a:rPr lang="zh-CN" altLang="en-US" smtClean="0"/>
              <a:t>112</a:t>
            </a:fld>
            <a:endParaRPr lang="zh-CN" altLang="en-US"/>
          </a:p>
        </p:txBody>
      </p:sp>
      <p:graphicFrame>
        <p:nvGraphicFramePr>
          <p:cNvPr id="5" name="内容占位符 4">
            <a:extLst>
              <a:ext uri="{FF2B5EF4-FFF2-40B4-BE49-F238E27FC236}">
                <a16:creationId xmlns:a16="http://schemas.microsoft.com/office/drawing/2014/main" id="{223986F5-2997-481B-80BC-12418BF0E2B6}"/>
              </a:ext>
            </a:extLst>
          </p:cNvPr>
          <p:cNvGraphicFramePr>
            <a:graphicFrameLocks/>
          </p:cNvGraphicFramePr>
          <p:nvPr>
            <p:extLst>
              <p:ext uri="{D42A27DB-BD31-4B8C-83A1-F6EECF244321}">
                <p14:modId xmlns:p14="http://schemas.microsoft.com/office/powerpoint/2010/main" val="2540479052"/>
              </p:ext>
            </p:extLst>
          </p:nvPr>
        </p:nvGraphicFramePr>
        <p:xfrm>
          <a:off x="241864" y="972586"/>
          <a:ext cx="8725672" cy="5709281"/>
        </p:xfrm>
        <a:graphic>
          <a:graphicData uri="http://schemas.openxmlformats.org/drawingml/2006/table">
            <a:tbl>
              <a:tblPr firstRow="1" bandRow="1">
                <a:tableStyleId>{7DF18680-E054-41AD-8BC1-D1AEF772440D}</a:tableStyleId>
              </a:tblPr>
              <a:tblGrid>
                <a:gridCol w="1142323">
                  <a:extLst>
                    <a:ext uri="{9D8B030D-6E8A-4147-A177-3AD203B41FA5}">
                      <a16:colId xmlns:a16="http://schemas.microsoft.com/office/drawing/2014/main" val="2602425836"/>
                    </a:ext>
                  </a:extLst>
                </a:gridCol>
                <a:gridCol w="2385708">
                  <a:extLst>
                    <a:ext uri="{9D8B030D-6E8A-4147-A177-3AD203B41FA5}">
                      <a16:colId xmlns:a16="http://schemas.microsoft.com/office/drawing/2014/main" val="2976028194"/>
                    </a:ext>
                  </a:extLst>
                </a:gridCol>
                <a:gridCol w="1203158">
                  <a:extLst>
                    <a:ext uri="{9D8B030D-6E8A-4147-A177-3AD203B41FA5}">
                      <a16:colId xmlns:a16="http://schemas.microsoft.com/office/drawing/2014/main" val="2029418969"/>
                    </a:ext>
                  </a:extLst>
                </a:gridCol>
                <a:gridCol w="986589">
                  <a:extLst>
                    <a:ext uri="{9D8B030D-6E8A-4147-A177-3AD203B41FA5}">
                      <a16:colId xmlns:a16="http://schemas.microsoft.com/office/drawing/2014/main" val="412198888"/>
                    </a:ext>
                  </a:extLst>
                </a:gridCol>
                <a:gridCol w="1840728">
                  <a:extLst>
                    <a:ext uri="{9D8B030D-6E8A-4147-A177-3AD203B41FA5}">
                      <a16:colId xmlns:a16="http://schemas.microsoft.com/office/drawing/2014/main" val="1621400367"/>
                    </a:ext>
                  </a:extLst>
                </a:gridCol>
                <a:gridCol w="1167166">
                  <a:extLst>
                    <a:ext uri="{9D8B030D-6E8A-4147-A177-3AD203B41FA5}">
                      <a16:colId xmlns:a16="http://schemas.microsoft.com/office/drawing/2014/main" val="1593747278"/>
                    </a:ext>
                  </a:extLst>
                </a:gridCol>
              </a:tblGrid>
              <a:tr h="512305">
                <a:tc>
                  <a:txBody>
                    <a:bodyPr/>
                    <a:lstStyle/>
                    <a:p>
                      <a:pPr algn="ctr"/>
                      <a:r>
                        <a:rPr lang="zh-CN" altLang="en-US" sz="1400" dirty="0">
                          <a:latin typeface="+mn-lt"/>
                        </a:rPr>
                        <a:t>姓名</a:t>
                      </a:r>
                    </a:p>
                  </a:txBody>
                  <a:tcPr anchor="ctr"/>
                </a:tc>
                <a:tc>
                  <a:txBody>
                    <a:bodyPr/>
                    <a:lstStyle/>
                    <a:p>
                      <a:pPr algn="ctr"/>
                      <a:r>
                        <a:rPr lang="zh-CN" altLang="en-US" sz="1400" dirty="0">
                          <a:latin typeface="+mn-lt"/>
                        </a:rPr>
                        <a:t>单位</a:t>
                      </a:r>
                    </a:p>
                  </a:txBody>
                  <a:tcPr anchor="ctr"/>
                </a:tc>
                <a:tc>
                  <a:txBody>
                    <a:bodyPr/>
                    <a:lstStyle/>
                    <a:p>
                      <a:pPr algn="ctr"/>
                      <a:r>
                        <a:rPr lang="zh-CN" altLang="en-US" sz="1400" dirty="0">
                          <a:latin typeface="+mn-lt"/>
                        </a:rPr>
                        <a:t>职称</a:t>
                      </a:r>
                    </a:p>
                  </a:txBody>
                  <a:tcPr anchor="ctr"/>
                </a:tc>
                <a:tc>
                  <a:txBody>
                    <a:bodyPr/>
                    <a:lstStyle/>
                    <a:p>
                      <a:pPr algn="ctr"/>
                      <a:r>
                        <a:rPr lang="zh-CN" altLang="en-US" sz="1400" dirty="0">
                          <a:latin typeface="+mn-lt"/>
                        </a:rPr>
                        <a:t>类别</a:t>
                      </a:r>
                    </a:p>
                  </a:txBody>
                  <a:tcPr anchor="ctr"/>
                </a:tc>
                <a:tc>
                  <a:txBody>
                    <a:bodyPr/>
                    <a:lstStyle/>
                    <a:p>
                      <a:pPr algn="ctr"/>
                      <a:r>
                        <a:rPr lang="zh-CN" altLang="en-US" sz="1400" dirty="0">
                          <a:latin typeface="+mn-lt"/>
                        </a:rPr>
                        <a:t>研究任务</a:t>
                      </a:r>
                    </a:p>
                  </a:txBody>
                  <a:tcPr anchor="ctr"/>
                </a:tc>
                <a:tc>
                  <a:txBody>
                    <a:bodyPr/>
                    <a:lstStyle/>
                    <a:p>
                      <a:pPr algn="ctr"/>
                      <a:r>
                        <a:rPr lang="zh-CN" altLang="en-US" sz="1400" dirty="0">
                          <a:latin typeface="+mn-lt"/>
                        </a:rPr>
                        <a:t>投入时间</a:t>
                      </a:r>
                      <a:endParaRPr lang="en-US" altLang="zh-CN" sz="1400" dirty="0">
                        <a:latin typeface="+mn-lt"/>
                      </a:endParaRPr>
                    </a:p>
                    <a:p>
                      <a:pPr algn="ctr"/>
                      <a:r>
                        <a:rPr lang="zh-CN" altLang="en-US" sz="1400" dirty="0">
                          <a:latin typeface="+mn-lt"/>
                        </a:rPr>
                        <a:t>（月</a:t>
                      </a:r>
                      <a:r>
                        <a:rPr lang="en-US" altLang="zh-CN" sz="1400" dirty="0">
                          <a:latin typeface="+mn-lt"/>
                        </a:rPr>
                        <a:t>/</a:t>
                      </a:r>
                      <a:r>
                        <a:rPr lang="zh-CN" altLang="en-US" sz="1400" dirty="0">
                          <a:latin typeface="+mn-lt"/>
                        </a:rPr>
                        <a:t>年）</a:t>
                      </a:r>
                    </a:p>
                  </a:txBody>
                  <a:tcPr anchor="ctr"/>
                </a:tc>
                <a:extLst>
                  <a:ext uri="{0D108BD9-81ED-4DB2-BD59-A6C34878D82A}">
                    <a16:rowId xmlns:a16="http://schemas.microsoft.com/office/drawing/2014/main" val="1545489409"/>
                  </a:ext>
                </a:extLst>
              </a:tr>
              <a:tr h="672479">
                <a:tc>
                  <a:txBody>
                    <a:bodyPr/>
                    <a:lstStyle/>
                    <a:p>
                      <a:pPr algn="ctr"/>
                      <a:r>
                        <a:rPr lang="zh-CN" altLang="en-US" sz="1400" dirty="0">
                          <a:latin typeface="+mn-lt"/>
                        </a:rPr>
                        <a:t>唐华锦</a:t>
                      </a:r>
                      <a:endParaRPr lang="en-US" altLang="zh-CN" sz="1400" b="0" dirty="0">
                        <a:latin typeface="+mn-lt"/>
                        <a:ea typeface="+mn-ea"/>
                      </a:endParaRPr>
                    </a:p>
                  </a:txBody>
                  <a:tcPr anchor="ctr"/>
                </a:tc>
                <a:tc>
                  <a:txBody>
                    <a:bodyPr/>
                    <a:lstStyle/>
                    <a:p>
                      <a:pPr algn="ctr"/>
                      <a:r>
                        <a:rPr lang="zh-CN" altLang="en-US" sz="1400" dirty="0">
                          <a:latin typeface="+mn-lt"/>
                        </a:rPr>
                        <a:t>浙江大学</a:t>
                      </a:r>
                      <a:endParaRPr lang="zh-CN" altLang="en-US" sz="1400" b="0" dirty="0">
                        <a:latin typeface="+mn-lt"/>
                        <a:ea typeface="+mn-ea"/>
                      </a:endParaRPr>
                    </a:p>
                  </a:txBody>
                  <a:tcPr anchor="ctr"/>
                </a:tc>
                <a:tc>
                  <a:txBody>
                    <a:bodyPr/>
                    <a:lstStyle/>
                    <a:p>
                      <a:pPr algn="ctr"/>
                      <a:r>
                        <a:rPr lang="zh-CN" altLang="en-US" sz="1400" dirty="0">
                          <a:latin typeface="+mn-lt"/>
                        </a:rPr>
                        <a:t>教授</a:t>
                      </a:r>
                      <a:endParaRPr lang="zh-CN" altLang="en-US" sz="1400" b="0" dirty="0">
                        <a:latin typeface="+mn-lt"/>
                        <a:ea typeface="+mn-ea"/>
                      </a:endParaRPr>
                    </a:p>
                  </a:txBody>
                  <a:tcPr anchor="ctr"/>
                </a:tc>
                <a:tc>
                  <a:txBody>
                    <a:bodyPr/>
                    <a:lstStyle/>
                    <a:p>
                      <a:pPr algn="ctr"/>
                      <a:r>
                        <a:rPr lang="zh-CN" altLang="en-US" sz="1400" dirty="0">
                          <a:latin typeface="+mn-lt"/>
                        </a:rPr>
                        <a:t>双聘</a:t>
                      </a:r>
                      <a:endParaRPr lang="zh-CN" altLang="en-US" sz="1400" dirty="0">
                        <a:latin typeface="+mn-lt"/>
                        <a:ea typeface="+mn-ea"/>
                      </a:endParaRPr>
                    </a:p>
                  </a:txBody>
                  <a:tcPr anchor="ctr"/>
                </a:tc>
                <a:tc>
                  <a:txBody>
                    <a:bodyPr/>
                    <a:lstStyle/>
                    <a:p>
                      <a:pPr algn="ctr"/>
                      <a:r>
                        <a:rPr lang="zh-CN" altLang="en-US" sz="1400" dirty="0">
                          <a:latin typeface="+mn-lt"/>
                        </a:rPr>
                        <a:t>项目管理、神经形态算法与架构</a:t>
                      </a:r>
                      <a:endParaRPr lang="zh-CN" altLang="en-US" sz="1400" dirty="0">
                        <a:latin typeface="+mn-lt"/>
                        <a:ea typeface="+mn-ea"/>
                      </a:endParaRPr>
                    </a:p>
                  </a:txBody>
                  <a:tcPr anchor="ctr"/>
                </a:tc>
                <a:tc>
                  <a:txBody>
                    <a:bodyPr/>
                    <a:lstStyle/>
                    <a:p>
                      <a:pPr algn="ctr"/>
                      <a:r>
                        <a:rPr lang="en-US" altLang="zh-CN" sz="1400" b="0" dirty="0">
                          <a:latin typeface="+mn-lt"/>
                          <a:ea typeface="+mn-ea"/>
                        </a:rPr>
                        <a:t>6</a:t>
                      </a:r>
                      <a:endParaRPr lang="zh-CN" altLang="en-US" sz="1400" b="0" dirty="0">
                        <a:latin typeface="+mn-lt"/>
                        <a:ea typeface="+mn-ea"/>
                      </a:endParaRPr>
                    </a:p>
                  </a:txBody>
                  <a:tcPr anchor="ctr"/>
                </a:tc>
                <a:extLst>
                  <a:ext uri="{0D108BD9-81ED-4DB2-BD59-A6C34878D82A}">
                    <a16:rowId xmlns:a16="http://schemas.microsoft.com/office/drawing/2014/main" val="2584005810"/>
                  </a:ext>
                </a:extLst>
              </a:tr>
              <a:tr h="619003">
                <a:tc>
                  <a:txBody>
                    <a:bodyPr/>
                    <a:lstStyle/>
                    <a:p>
                      <a:pPr algn="ctr"/>
                      <a:r>
                        <a:rPr lang="zh-CN" altLang="en-US" sz="1400" dirty="0">
                          <a:latin typeface="+mn-lt"/>
                        </a:rPr>
                        <a:t>潘纲</a:t>
                      </a:r>
                      <a:endParaRPr lang="en-US" altLang="zh-CN" sz="1400" b="0" dirty="0">
                        <a:latin typeface="+mn-lt"/>
                        <a:ea typeface="+mn-ea"/>
                      </a:endParaRPr>
                    </a:p>
                  </a:txBody>
                  <a:tcPr anchor="ctr"/>
                </a:tc>
                <a:tc>
                  <a:txBody>
                    <a:bodyPr/>
                    <a:lstStyle/>
                    <a:p>
                      <a:pPr algn="ctr"/>
                      <a:r>
                        <a:rPr lang="zh-CN" altLang="en-US" sz="1400" dirty="0">
                          <a:latin typeface="+mn-lt"/>
                        </a:rPr>
                        <a:t>浙江大学</a:t>
                      </a:r>
                      <a:endParaRPr lang="zh-CN" altLang="en-US" sz="1400" b="0" dirty="0">
                        <a:latin typeface="+mn-lt"/>
                        <a:ea typeface="+mn-ea"/>
                      </a:endParaRPr>
                    </a:p>
                  </a:txBody>
                  <a:tcPr anchor="ctr"/>
                </a:tc>
                <a:tc>
                  <a:txBody>
                    <a:bodyPr/>
                    <a:lstStyle/>
                    <a:p>
                      <a:pPr algn="ctr"/>
                      <a:r>
                        <a:rPr lang="zh-CN" altLang="en-US" sz="1400" dirty="0">
                          <a:latin typeface="+mn-lt"/>
                        </a:rPr>
                        <a:t>教授</a:t>
                      </a:r>
                      <a:endParaRPr lang="zh-CN" altLang="en-US" sz="1400" b="0" dirty="0">
                        <a:latin typeface="+mn-lt"/>
                        <a:ea typeface="+mn-ea"/>
                      </a:endParaRPr>
                    </a:p>
                  </a:txBody>
                  <a:tcPr anchor="ctr"/>
                </a:tc>
                <a:tc>
                  <a:txBody>
                    <a:bodyPr/>
                    <a:lstStyle/>
                    <a:p>
                      <a:pPr algn="ctr"/>
                      <a:r>
                        <a:rPr lang="zh-CN" altLang="en-US" sz="1400" dirty="0">
                          <a:latin typeface="+mn-lt"/>
                        </a:rPr>
                        <a:t>双聘</a:t>
                      </a:r>
                      <a:endParaRPr lang="zh-CN" altLang="en-US" sz="1400" dirty="0">
                        <a:latin typeface="+mn-lt"/>
                        <a:ea typeface="+mn-ea"/>
                      </a:endParaRPr>
                    </a:p>
                  </a:txBody>
                  <a:tcPr anchor="ctr"/>
                </a:tc>
                <a:tc>
                  <a:txBody>
                    <a:bodyPr/>
                    <a:lstStyle/>
                    <a:p>
                      <a:pPr algn="ctr"/>
                      <a:r>
                        <a:rPr lang="zh-CN" altLang="en-US" sz="1400" dirty="0">
                          <a:latin typeface="+mn-lt"/>
                        </a:rPr>
                        <a:t>项目管理、系统平台建设</a:t>
                      </a:r>
                      <a:endParaRPr lang="zh-CN" altLang="en-US" sz="1400" dirty="0">
                        <a:latin typeface="+mn-lt"/>
                        <a:ea typeface="+mn-ea"/>
                      </a:endParaRPr>
                    </a:p>
                  </a:txBody>
                  <a:tcPr anchor="ctr"/>
                </a:tc>
                <a:tc>
                  <a:txBody>
                    <a:bodyPr/>
                    <a:lstStyle/>
                    <a:p>
                      <a:pPr algn="ctr"/>
                      <a:r>
                        <a:rPr lang="en-US" altLang="zh-CN" sz="1400" b="0" dirty="0">
                          <a:latin typeface="+mn-lt"/>
                          <a:ea typeface="+mn-ea"/>
                        </a:rPr>
                        <a:t>3</a:t>
                      </a:r>
                      <a:endParaRPr lang="zh-CN" altLang="en-US" sz="1400" b="0" dirty="0">
                        <a:latin typeface="+mn-lt"/>
                        <a:ea typeface="+mn-ea"/>
                      </a:endParaRPr>
                    </a:p>
                  </a:txBody>
                  <a:tcPr anchor="ctr"/>
                </a:tc>
                <a:extLst>
                  <a:ext uri="{0D108BD9-81ED-4DB2-BD59-A6C34878D82A}">
                    <a16:rowId xmlns:a16="http://schemas.microsoft.com/office/drawing/2014/main" val="2080849336"/>
                  </a:ext>
                </a:extLst>
              </a:tr>
              <a:tr h="476339">
                <a:tc>
                  <a:txBody>
                    <a:bodyPr/>
                    <a:lstStyle/>
                    <a:p>
                      <a:pPr algn="ctr"/>
                      <a:r>
                        <a:rPr lang="zh-CN" altLang="en-US" sz="1400" dirty="0">
                          <a:latin typeface="+mn-lt"/>
                        </a:rPr>
                        <a:t>陈文智</a:t>
                      </a:r>
                      <a:endParaRPr lang="en-US" altLang="zh-CN" sz="1400" b="0" dirty="0">
                        <a:latin typeface="+mn-lt"/>
                        <a:ea typeface="+mn-ea"/>
                      </a:endParaRPr>
                    </a:p>
                  </a:txBody>
                  <a:tcPr anchor="ctr"/>
                </a:tc>
                <a:tc>
                  <a:txBody>
                    <a:bodyPr/>
                    <a:lstStyle/>
                    <a:p>
                      <a:pPr algn="ctr"/>
                      <a:r>
                        <a:rPr lang="zh-CN" altLang="en-US" sz="1400" dirty="0">
                          <a:latin typeface="+mn-lt"/>
                        </a:rPr>
                        <a:t>浙江大学</a:t>
                      </a:r>
                      <a:endParaRPr lang="zh-CN" altLang="en-US" sz="1400" b="0" dirty="0">
                        <a:latin typeface="+mn-lt"/>
                        <a:ea typeface="+mn-ea"/>
                      </a:endParaRPr>
                    </a:p>
                  </a:txBody>
                  <a:tcPr anchor="ctr"/>
                </a:tc>
                <a:tc>
                  <a:txBody>
                    <a:bodyPr/>
                    <a:lstStyle/>
                    <a:p>
                      <a:pPr algn="ctr"/>
                      <a:r>
                        <a:rPr lang="zh-CN" altLang="en-US" sz="1400" dirty="0">
                          <a:latin typeface="+mn-lt"/>
                        </a:rPr>
                        <a:t>教授</a:t>
                      </a:r>
                      <a:endParaRPr lang="zh-CN" altLang="en-US" sz="1400" b="0" dirty="0">
                        <a:latin typeface="+mn-lt"/>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mn-lt"/>
                        </a:rPr>
                        <a:t>双聘</a:t>
                      </a:r>
                      <a:endParaRPr lang="zh-CN" altLang="en-US" sz="1400" dirty="0">
                        <a:latin typeface="+mn-lt"/>
                        <a:ea typeface="+mn-ea"/>
                      </a:endParaRPr>
                    </a:p>
                  </a:txBody>
                  <a:tcPr anchor="ctr"/>
                </a:tc>
                <a:tc>
                  <a:txBody>
                    <a:bodyPr/>
                    <a:lstStyle/>
                    <a:p>
                      <a:pPr algn="ctr"/>
                      <a:r>
                        <a:rPr lang="zh-CN" altLang="en-US" sz="1400" dirty="0">
                          <a:latin typeface="+mn-lt"/>
                        </a:rPr>
                        <a:t>类脑计算机操作系统</a:t>
                      </a:r>
                      <a:endParaRPr lang="zh-CN" altLang="en-US" sz="1400" dirty="0">
                        <a:latin typeface="+mn-lt"/>
                        <a:ea typeface="+mn-ea"/>
                      </a:endParaRPr>
                    </a:p>
                  </a:txBody>
                  <a:tcPr anchor="ctr"/>
                </a:tc>
                <a:tc>
                  <a:txBody>
                    <a:bodyPr/>
                    <a:lstStyle/>
                    <a:p>
                      <a:pPr algn="ctr"/>
                      <a:r>
                        <a:rPr lang="en-US" altLang="zh-CN" sz="1400" b="0" dirty="0">
                          <a:latin typeface="+mn-lt"/>
                          <a:ea typeface="+mn-ea"/>
                        </a:rPr>
                        <a:t>3</a:t>
                      </a:r>
                      <a:endParaRPr lang="zh-CN" altLang="en-US" sz="1400" b="0" dirty="0">
                        <a:latin typeface="+mn-lt"/>
                        <a:ea typeface="+mn-ea"/>
                      </a:endParaRPr>
                    </a:p>
                  </a:txBody>
                  <a:tcPr anchor="ctr"/>
                </a:tc>
                <a:extLst>
                  <a:ext uri="{0D108BD9-81ED-4DB2-BD59-A6C34878D82A}">
                    <a16:rowId xmlns:a16="http://schemas.microsoft.com/office/drawing/2014/main" val="3274112637"/>
                  </a:ext>
                </a:extLst>
              </a:tr>
              <a:tr h="476339">
                <a:tc>
                  <a:txBody>
                    <a:bodyPr/>
                    <a:lstStyle/>
                    <a:p>
                      <a:pPr algn="ctr"/>
                      <a:r>
                        <a:rPr lang="zh-CN" altLang="en-US" sz="1400" dirty="0">
                          <a:latin typeface="+mn-lt"/>
                        </a:rPr>
                        <a:t>王笑</a:t>
                      </a:r>
                      <a:endParaRPr lang="en-US" altLang="zh-CN" sz="1400" b="0" dirty="0">
                        <a:latin typeface="+mn-lt"/>
                        <a:ea typeface="+mn-ea"/>
                      </a:endParaRPr>
                    </a:p>
                  </a:txBody>
                  <a:tcPr anchor="ctr"/>
                </a:tc>
                <a:tc>
                  <a:txBody>
                    <a:bodyPr/>
                    <a:lstStyle/>
                    <a:p>
                      <a:pPr algn="ctr"/>
                      <a:r>
                        <a:rPr lang="zh-CN" altLang="en-US" sz="1400" dirty="0">
                          <a:latin typeface="+mn-lt"/>
                        </a:rPr>
                        <a:t>之江实验室</a:t>
                      </a:r>
                      <a:endParaRPr lang="zh-CN" altLang="en-US" sz="1400" b="0" dirty="0">
                        <a:latin typeface="+mn-lt"/>
                        <a:ea typeface="+mn-ea"/>
                      </a:endParaRPr>
                    </a:p>
                  </a:txBody>
                  <a:tcPr anchor="ctr"/>
                </a:tc>
                <a:tc>
                  <a:txBody>
                    <a:bodyPr/>
                    <a:lstStyle/>
                    <a:p>
                      <a:pPr algn="ctr"/>
                      <a:r>
                        <a:rPr lang="zh-CN" altLang="en-US" sz="1400" dirty="0">
                          <a:latin typeface="+mn-lt"/>
                        </a:rPr>
                        <a:t>助理研究员</a:t>
                      </a:r>
                      <a:endParaRPr lang="zh-CN" altLang="en-US" sz="1400" b="0" dirty="0">
                        <a:latin typeface="+mn-lt"/>
                        <a:ea typeface="+mn-ea"/>
                      </a:endParaRPr>
                    </a:p>
                  </a:txBody>
                  <a:tcPr anchor="ctr"/>
                </a:tc>
                <a:tc>
                  <a:txBody>
                    <a:bodyPr/>
                    <a:lstStyle/>
                    <a:p>
                      <a:pPr algn="ctr"/>
                      <a:r>
                        <a:rPr lang="zh-CN" altLang="en-US" sz="1400" dirty="0">
                          <a:latin typeface="+mn-lt"/>
                        </a:rPr>
                        <a:t>全职</a:t>
                      </a:r>
                      <a:endParaRPr lang="zh-CN" altLang="en-US" sz="1400" dirty="0">
                        <a:latin typeface="+mn-lt"/>
                        <a:ea typeface="+mn-ea"/>
                      </a:endParaRPr>
                    </a:p>
                  </a:txBody>
                  <a:tcPr anchor="ctr"/>
                </a:tc>
                <a:tc>
                  <a:txBody>
                    <a:bodyPr/>
                    <a:lstStyle/>
                    <a:p>
                      <a:pPr algn="ctr"/>
                      <a:r>
                        <a:rPr lang="zh-CN" altLang="en-US" sz="1400" dirty="0">
                          <a:latin typeface="+mn-lt"/>
                        </a:rPr>
                        <a:t>类脑计算机操作系统</a:t>
                      </a:r>
                      <a:endParaRPr lang="zh-CN" altLang="en-US" sz="1400" dirty="0">
                        <a:latin typeface="+mn-lt"/>
                        <a:ea typeface="+mn-ea"/>
                      </a:endParaRPr>
                    </a:p>
                  </a:txBody>
                  <a:tcPr anchor="ctr"/>
                </a:tc>
                <a:tc>
                  <a:txBody>
                    <a:bodyPr/>
                    <a:lstStyle/>
                    <a:p>
                      <a:pPr algn="ctr"/>
                      <a:r>
                        <a:rPr lang="en-US" altLang="zh-CN" sz="1400" dirty="0">
                          <a:latin typeface="+mn-lt"/>
                        </a:rPr>
                        <a:t>10</a:t>
                      </a:r>
                      <a:endParaRPr lang="zh-CN" altLang="en-US" sz="1400" b="0" dirty="0">
                        <a:latin typeface="+mn-lt"/>
                        <a:ea typeface="+mn-ea"/>
                      </a:endParaRPr>
                    </a:p>
                  </a:txBody>
                  <a:tcPr anchor="ctr"/>
                </a:tc>
                <a:extLst>
                  <a:ext uri="{0D108BD9-81ED-4DB2-BD59-A6C34878D82A}">
                    <a16:rowId xmlns:a16="http://schemas.microsoft.com/office/drawing/2014/main" val="1453973215"/>
                  </a:ext>
                </a:extLst>
              </a:tr>
              <a:tr h="619003">
                <a:tc>
                  <a:txBody>
                    <a:bodyPr/>
                    <a:lstStyle/>
                    <a:p>
                      <a:pPr algn="ctr"/>
                      <a:r>
                        <a:rPr lang="zh-CN" altLang="en-US" sz="1400" dirty="0">
                          <a:latin typeface="+mn-lt"/>
                        </a:rPr>
                        <a:t>张马路</a:t>
                      </a:r>
                      <a:endParaRPr lang="en-US" altLang="zh-CN" sz="1400" b="0" dirty="0">
                        <a:latin typeface="+mn-lt"/>
                        <a:ea typeface="+mn-ea"/>
                      </a:endParaRPr>
                    </a:p>
                  </a:txBody>
                  <a:tcPr anchor="ctr"/>
                </a:tc>
                <a:tc>
                  <a:txBody>
                    <a:bodyPr/>
                    <a:lstStyle/>
                    <a:p>
                      <a:pPr algn="ctr"/>
                      <a:r>
                        <a:rPr lang="zh-CN" altLang="en-US" sz="1400" dirty="0">
                          <a:latin typeface="+mn-lt"/>
                        </a:rPr>
                        <a:t>新加坡国立大学（拟引进）</a:t>
                      </a:r>
                      <a:endParaRPr lang="zh-CN" altLang="en-US" sz="1400" b="0" dirty="0">
                        <a:latin typeface="+mn-lt"/>
                        <a:ea typeface="+mn-ea"/>
                      </a:endParaRPr>
                    </a:p>
                  </a:txBody>
                  <a:tcPr anchor="ctr"/>
                </a:tc>
                <a:tc>
                  <a:txBody>
                    <a:bodyPr/>
                    <a:lstStyle/>
                    <a:p>
                      <a:pPr algn="ctr"/>
                      <a:r>
                        <a:rPr lang="zh-CN" altLang="en-US" sz="1400" dirty="0">
                          <a:latin typeface="+mn-lt"/>
                        </a:rPr>
                        <a:t>研究员</a:t>
                      </a:r>
                      <a:endParaRPr lang="zh-CN" altLang="en-US" sz="1400" b="0" dirty="0">
                        <a:latin typeface="+mn-lt"/>
                        <a:ea typeface="+mn-ea"/>
                      </a:endParaRPr>
                    </a:p>
                  </a:txBody>
                  <a:tcPr anchor="ctr"/>
                </a:tc>
                <a:tc>
                  <a:txBody>
                    <a:bodyPr/>
                    <a:lstStyle/>
                    <a:p>
                      <a:pPr algn="ctr"/>
                      <a:r>
                        <a:rPr lang="zh-CN" altLang="en-US" sz="1400" dirty="0">
                          <a:latin typeface="+mn-lt"/>
                        </a:rPr>
                        <a:t>全职</a:t>
                      </a:r>
                      <a:endParaRPr lang="zh-CN" altLang="en-US" sz="1400" dirty="0">
                        <a:latin typeface="+mn-lt"/>
                        <a:ea typeface="+mn-ea"/>
                      </a:endParaRPr>
                    </a:p>
                  </a:txBody>
                  <a:tcPr anchor="ctr"/>
                </a:tc>
                <a:tc>
                  <a:txBody>
                    <a:bodyPr/>
                    <a:lstStyle/>
                    <a:p>
                      <a:pPr algn="ctr"/>
                      <a:r>
                        <a:rPr lang="zh-CN" altLang="en-US" sz="1400" dirty="0">
                          <a:latin typeface="+mn-lt"/>
                        </a:rPr>
                        <a:t>类脑计算理论与算法研究</a:t>
                      </a:r>
                      <a:endParaRPr lang="zh-CN" altLang="en-US" sz="1400" dirty="0">
                        <a:latin typeface="+mn-lt"/>
                        <a:ea typeface="+mn-ea"/>
                      </a:endParaRPr>
                    </a:p>
                  </a:txBody>
                  <a:tcPr anchor="ctr"/>
                </a:tc>
                <a:tc>
                  <a:txBody>
                    <a:bodyPr/>
                    <a:lstStyle/>
                    <a:p>
                      <a:pPr algn="ctr"/>
                      <a:r>
                        <a:rPr lang="en-US" altLang="zh-CN" sz="1400" dirty="0">
                          <a:latin typeface="+mn-lt"/>
                        </a:rPr>
                        <a:t>10</a:t>
                      </a:r>
                      <a:endParaRPr lang="zh-CN" altLang="en-US" sz="1400" b="0" dirty="0">
                        <a:latin typeface="+mn-lt"/>
                        <a:ea typeface="+mn-ea"/>
                      </a:endParaRPr>
                    </a:p>
                  </a:txBody>
                  <a:tcPr anchor="ctr"/>
                </a:tc>
                <a:extLst>
                  <a:ext uri="{0D108BD9-81ED-4DB2-BD59-A6C34878D82A}">
                    <a16:rowId xmlns:a16="http://schemas.microsoft.com/office/drawing/2014/main" val="1291209068"/>
                  </a:ext>
                </a:extLst>
              </a:tr>
              <a:tr h="619003">
                <a:tc>
                  <a:txBody>
                    <a:bodyPr/>
                    <a:lstStyle/>
                    <a:p>
                      <a:pPr algn="ctr"/>
                      <a:r>
                        <a:rPr lang="zh-CN" altLang="en-US" sz="1400" dirty="0">
                          <a:latin typeface="+mn-lt"/>
                        </a:rPr>
                        <a:t>余肇飞</a:t>
                      </a:r>
                      <a:endParaRPr lang="en-US" altLang="zh-CN" sz="1400" b="0" dirty="0">
                        <a:latin typeface="+mn-lt"/>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latin typeface="+mn-lt"/>
                        </a:rPr>
                        <a:t>北京大学（拟引进）</a:t>
                      </a:r>
                      <a:endParaRPr lang="zh-CN" altLang="en-US" sz="1400" b="0" dirty="0">
                        <a:latin typeface="+mn-lt"/>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latin typeface="+mn-lt"/>
                        </a:rPr>
                        <a:t>研究员</a:t>
                      </a:r>
                      <a:endParaRPr lang="zh-CN" altLang="en-US" sz="1400" b="0" dirty="0">
                        <a:latin typeface="+mn-lt"/>
                        <a:ea typeface="+mn-ea"/>
                      </a:endParaRPr>
                    </a:p>
                  </a:txBody>
                  <a:tcPr anchor="ctr"/>
                </a:tc>
                <a:tc>
                  <a:txBody>
                    <a:bodyPr/>
                    <a:lstStyle/>
                    <a:p>
                      <a:pPr algn="ctr"/>
                      <a:r>
                        <a:rPr lang="zh-CN" altLang="en-US" sz="1400" dirty="0">
                          <a:latin typeface="+mn-lt"/>
                        </a:rPr>
                        <a:t>全职</a:t>
                      </a:r>
                      <a:endParaRPr lang="zh-CN" altLang="en-US" sz="1400" dirty="0">
                        <a:latin typeface="+mn-lt"/>
                        <a:ea typeface="+mn-ea"/>
                      </a:endParaRPr>
                    </a:p>
                  </a:txBody>
                  <a:tcPr anchor="ctr"/>
                </a:tc>
                <a:tc>
                  <a:txBody>
                    <a:bodyPr/>
                    <a:lstStyle/>
                    <a:p>
                      <a:pPr algn="ctr"/>
                      <a:r>
                        <a:rPr lang="zh-CN" altLang="en-US" sz="1400" dirty="0">
                          <a:latin typeface="+mn-lt"/>
                        </a:rPr>
                        <a:t>类脑计算理论与算法研究</a:t>
                      </a:r>
                      <a:endParaRPr lang="zh-CN" altLang="en-US" sz="1400" dirty="0">
                        <a:latin typeface="+mn-lt"/>
                        <a:ea typeface="+mn-ea"/>
                      </a:endParaRPr>
                    </a:p>
                  </a:txBody>
                  <a:tcPr anchor="ctr"/>
                </a:tc>
                <a:tc>
                  <a:txBody>
                    <a:bodyPr/>
                    <a:lstStyle/>
                    <a:p>
                      <a:pPr algn="ctr"/>
                      <a:r>
                        <a:rPr lang="en-US" altLang="zh-CN" sz="1400" dirty="0">
                          <a:latin typeface="+mn-lt"/>
                        </a:rPr>
                        <a:t>10</a:t>
                      </a:r>
                      <a:endParaRPr lang="zh-CN" altLang="en-US" sz="1400" b="0" dirty="0">
                        <a:latin typeface="+mn-lt"/>
                        <a:ea typeface="+mn-ea"/>
                      </a:endParaRPr>
                    </a:p>
                  </a:txBody>
                  <a:tcPr anchor="ctr"/>
                </a:tc>
                <a:extLst>
                  <a:ext uri="{0D108BD9-81ED-4DB2-BD59-A6C34878D82A}">
                    <a16:rowId xmlns:a16="http://schemas.microsoft.com/office/drawing/2014/main" val="259419311"/>
                  </a:ext>
                </a:extLst>
              </a:tr>
              <a:tr h="301356">
                <a:tc rowSpan="3">
                  <a:txBody>
                    <a:bodyPr/>
                    <a:lstStyle/>
                    <a:p>
                      <a:pPr algn="ctr"/>
                      <a:r>
                        <a:rPr lang="zh-CN" altLang="en-US" sz="1400">
                          <a:latin typeface="+mn-lt"/>
                        </a:rPr>
                        <a:t>招聘人员</a:t>
                      </a:r>
                      <a:endParaRPr lang="en-US" altLang="zh-CN" sz="1400" b="0" dirty="0">
                        <a:latin typeface="+mn-lt"/>
                        <a:ea typeface="+mn-ea"/>
                      </a:endParaRPr>
                    </a:p>
                  </a:txBody>
                  <a:tcPr anchor="ctr"/>
                </a:tc>
                <a:tc>
                  <a:txBody>
                    <a:bodyPr/>
                    <a:lstStyle/>
                    <a:p>
                      <a:pPr algn="ctr"/>
                      <a:r>
                        <a:rPr lang="en-US" altLang="zh-CN" sz="1400" dirty="0">
                          <a:latin typeface="+mn-lt"/>
                        </a:rPr>
                        <a:t>4</a:t>
                      </a:r>
                      <a:r>
                        <a:rPr lang="zh-CN" altLang="en-US" sz="1400" dirty="0">
                          <a:latin typeface="+mn-lt"/>
                        </a:rPr>
                        <a:t>名算法理论研究员</a:t>
                      </a:r>
                      <a:endParaRPr lang="zh-CN" altLang="en-US" sz="1400" b="0" dirty="0">
                        <a:latin typeface="+mn-lt"/>
                        <a:ea typeface="+mn-ea"/>
                      </a:endParaRPr>
                    </a:p>
                  </a:txBody>
                  <a:tcPr anchor="ctr"/>
                </a:tc>
                <a:tc>
                  <a:txBody>
                    <a:bodyPr/>
                    <a:lstStyle/>
                    <a:p>
                      <a:pPr algn="ctr"/>
                      <a:r>
                        <a:rPr lang="zh-CN" altLang="en-US" sz="1400" dirty="0">
                          <a:latin typeface="+mn-lt"/>
                        </a:rPr>
                        <a:t>博士</a:t>
                      </a:r>
                      <a:endParaRPr lang="en-US" altLang="zh-CN" sz="1400" b="0" dirty="0">
                        <a:latin typeface="+mn-lt"/>
                        <a:ea typeface="+mn-ea"/>
                      </a:endParaRPr>
                    </a:p>
                  </a:txBody>
                  <a:tcPr anchor="ctr"/>
                </a:tc>
                <a:tc>
                  <a:txBody>
                    <a:bodyPr/>
                    <a:lstStyle/>
                    <a:p>
                      <a:pPr algn="ctr"/>
                      <a:r>
                        <a:rPr lang="zh-CN" altLang="en-US" sz="1400" dirty="0">
                          <a:latin typeface="+mn-lt"/>
                        </a:rPr>
                        <a:t>全职</a:t>
                      </a:r>
                      <a:endParaRPr lang="zh-CN" altLang="en-US" sz="1400" dirty="0">
                        <a:latin typeface="+mn-lt"/>
                        <a:ea typeface="微软雅黑" panose="020B0503020204020204" pitchFamily="34" charset="-122"/>
                      </a:endParaRPr>
                    </a:p>
                  </a:txBody>
                  <a:tcPr anchor="ctr"/>
                </a:tc>
                <a:tc>
                  <a:txBody>
                    <a:bodyPr/>
                    <a:lstStyle/>
                    <a:p>
                      <a:pPr algn="ctr"/>
                      <a:r>
                        <a:rPr lang="zh-CN" altLang="en-US" sz="1400" dirty="0">
                          <a:latin typeface="+mn-lt"/>
                        </a:rPr>
                        <a:t>通信加速</a:t>
                      </a:r>
                      <a:endParaRPr lang="zh-CN" altLang="en-US" sz="1400" dirty="0">
                        <a:latin typeface="+mn-lt"/>
                        <a:ea typeface="+mn-ea"/>
                      </a:endParaRPr>
                    </a:p>
                  </a:txBody>
                  <a:tcPr anchor="ctr"/>
                </a:tc>
                <a:tc>
                  <a:txBody>
                    <a:bodyPr/>
                    <a:lstStyle/>
                    <a:p>
                      <a:pPr algn="ctr"/>
                      <a:r>
                        <a:rPr lang="en-US" altLang="zh-CN" sz="1400" dirty="0">
                          <a:latin typeface="+mn-lt"/>
                        </a:rPr>
                        <a:t>12</a:t>
                      </a:r>
                      <a:endParaRPr lang="en-US" altLang="zh-CN" sz="1400" b="0" dirty="0">
                        <a:latin typeface="+mn-lt"/>
                        <a:ea typeface="+mn-ea"/>
                      </a:endParaRPr>
                    </a:p>
                  </a:txBody>
                  <a:tcPr anchor="ctr"/>
                </a:tc>
                <a:extLst>
                  <a:ext uri="{0D108BD9-81ED-4DB2-BD59-A6C34878D82A}">
                    <a16:rowId xmlns:a16="http://schemas.microsoft.com/office/drawing/2014/main" val="3751026271"/>
                  </a:ext>
                </a:extLst>
              </a:tr>
              <a:tr h="512305">
                <a:tc vMerge="1">
                  <a:txBody>
                    <a:bodyPr/>
                    <a:lstStyle/>
                    <a:p>
                      <a:endParaRPr lang="zh-CN"/>
                    </a:p>
                  </a:txBody>
                  <a:tcPr/>
                </a:tc>
                <a:tc>
                  <a:txBody>
                    <a:bodyPr/>
                    <a:lstStyle/>
                    <a:p>
                      <a:pPr algn="ctr"/>
                      <a:r>
                        <a:rPr lang="en-US" altLang="zh-CN" sz="1400" dirty="0">
                          <a:latin typeface="+mn-lt"/>
                        </a:rPr>
                        <a:t>4</a:t>
                      </a:r>
                      <a:r>
                        <a:rPr lang="zh-CN" altLang="en-US" sz="1400" dirty="0">
                          <a:latin typeface="+mn-lt"/>
                        </a:rPr>
                        <a:t>名算法理论研究；</a:t>
                      </a:r>
                      <a:r>
                        <a:rPr lang="en-US" altLang="zh-CN" sz="1400" dirty="0">
                          <a:latin typeface="+mn-lt"/>
                        </a:rPr>
                        <a:t>4</a:t>
                      </a:r>
                      <a:r>
                        <a:rPr lang="zh-CN" altLang="en-US" sz="1400" dirty="0">
                          <a:latin typeface="+mn-lt"/>
                        </a:rPr>
                        <a:t>名算法工程师</a:t>
                      </a:r>
                      <a:endParaRPr lang="zh-CN" altLang="en-US" sz="1400" b="0" dirty="0">
                        <a:latin typeface="+mn-lt"/>
                        <a:ea typeface="+mn-ea"/>
                      </a:endParaRPr>
                    </a:p>
                  </a:txBody>
                  <a:tcPr anchor="ctr"/>
                </a:tc>
                <a:tc>
                  <a:txBody>
                    <a:bodyPr/>
                    <a:lstStyle/>
                    <a:p>
                      <a:pPr algn="ctr"/>
                      <a:r>
                        <a:rPr lang="zh-CN" altLang="en-US" sz="1400" dirty="0">
                          <a:latin typeface="+mn-lt"/>
                        </a:rPr>
                        <a:t>硕士</a:t>
                      </a:r>
                      <a:r>
                        <a:rPr lang="en-US" altLang="zh-CN" sz="1400" dirty="0">
                          <a:latin typeface="+mn-lt"/>
                        </a:rPr>
                        <a:t>/</a:t>
                      </a:r>
                      <a:r>
                        <a:rPr lang="zh-CN" altLang="en-US" sz="1400" dirty="0">
                          <a:latin typeface="+mn-lt"/>
                        </a:rPr>
                        <a:t>博士</a:t>
                      </a:r>
                      <a:endParaRPr lang="en-US" altLang="zh-CN" sz="1400" b="0" dirty="0">
                        <a:latin typeface="+mn-lt"/>
                        <a:ea typeface="+mn-ea"/>
                      </a:endParaRPr>
                    </a:p>
                  </a:txBody>
                  <a:tcPr anchor="ctr"/>
                </a:tc>
                <a:tc>
                  <a:txBody>
                    <a:bodyPr/>
                    <a:lstStyle/>
                    <a:p>
                      <a:pPr algn="ctr"/>
                      <a:r>
                        <a:rPr lang="zh-CN" altLang="en-US" sz="1400" dirty="0">
                          <a:latin typeface="+mn-lt"/>
                        </a:rPr>
                        <a:t>全职</a:t>
                      </a:r>
                      <a:endParaRPr lang="zh-CN" altLang="en-US" sz="1400" dirty="0">
                        <a:latin typeface="+mn-lt"/>
                        <a:ea typeface="微软雅黑" panose="020B0503020204020204" pitchFamily="34" charset="-122"/>
                      </a:endParaRPr>
                    </a:p>
                  </a:txBody>
                  <a:tcPr anchor="ctr"/>
                </a:tc>
                <a:tc>
                  <a:txBody>
                    <a:bodyPr/>
                    <a:lstStyle/>
                    <a:p>
                      <a:pPr algn="ctr"/>
                      <a:r>
                        <a:rPr lang="zh-CN" altLang="en-US" sz="1400" dirty="0">
                          <a:latin typeface="+mn-lt"/>
                        </a:rPr>
                        <a:t>可扩展性</a:t>
                      </a:r>
                      <a:endParaRPr lang="zh-CN" altLang="en-US" sz="1400" dirty="0">
                        <a:latin typeface="+mn-lt"/>
                        <a:ea typeface="+mn-ea"/>
                      </a:endParaRPr>
                    </a:p>
                  </a:txBody>
                  <a:tcPr anchor="ctr"/>
                </a:tc>
                <a:tc>
                  <a:txBody>
                    <a:bodyPr/>
                    <a:lstStyle/>
                    <a:p>
                      <a:pPr algn="ctr"/>
                      <a:r>
                        <a:rPr lang="en-US" altLang="zh-CN" sz="1400" dirty="0">
                          <a:latin typeface="+mn-lt"/>
                        </a:rPr>
                        <a:t>12</a:t>
                      </a:r>
                      <a:endParaRPr lang="en-US" altLang="zh-CN" sz="1400" b="0" dirty="0">
                        <a:latin typeface="+mn-lt"/>
                        <a:ea typeface="+mn-ea"/>
                      </a:endParaRPr>
                    </a:p>
                  </a:txBody>
                  <a:tcPr anchor="ctr"/>
                </a:tc>
                <a:extLst>
                  <a:ext uri="{0D108BD9-81ED-4DB2-BD59-A6C34878D82A}">
                    <a16:rowId xmlns:a16="http://schemas.microsoft.com/office/drawing/2014/main" val="4130399293"/>
                  </a:ext>
                </a:extLst>
              </a:tr>
              <a:tr h="512305">
                <a:tc vMerge="1">
                  <a:txBody>
                    <a:bodyPr/>
                    <a:lstStyle/>
                    <a:p>
                      <a:endParaRPr lang="zh-CN"/>
                    </a:p>
                  </a:txBody>
                  <a:tcPr/>
                </a:tc>
                <a:tc>
                  <a:txBody>
                    <a:bodyPr/>
                    <a:lstStyle/>
                    <a:p>
                      <a:pPr algn="ctr"/>
                      <a:r>
                        <a:rPr lang="en-US" altLang="zh-CN" sz="1400" dirty="0">
                          <a:latin typeface="+mn-lt"/>
                        </a:rPr>
                        <a:t> 4</a:t>
                      </a:r>
                      <a:r>
                        <a:rPr lang="zh-CN" altLang="en-US" sz="1400" dirty="0">
                          <a:latin typeface="+mn-lt"/>
                        </a:rPr>
                        <a:t>名系统工程师；</a:t>
                      </a:r>
                      <a:r>
                        <a:rPr lang="en-US" altLang="zh-CN" sz="1400" dirty="0">
                          <a:latin typeface="+mn-lt"/>
                        </a:rPr>
                        <a:t>2</a:t>
                      </a:r>
                      <a:r>
                        <a:rPr lang="zh-CN" altLang="en-US" sz="1400" dirty="0">
                          <a:latin typeface="+mn-lt"/>
                        </a:rPr>
                        <a:t>名软件工程师</a:t>
                      </a:r>
                      <a:endParaRPr lang="zh-CN" altLang="en-US" sz="1400" b="0" dirty="0">
                        <a:latin typeface="+mn-lt"/>
                        <a:ea typeface="+mn-ea"/>
                      </a:endParaRPr>
                    </a:p>
                  </a:txBody>
                  <a:tcPr anchor="ctr"/>
                </a:tc>
                <a:tc>
                  <a:txBody>
                    <a:bodyPr/>
                    <a:lstStyle/>
                    <a:p>
                      <a:pPr algn="ctr"/>
                      <a:r>
                        <a:rPr lang="zh-CN" altLang="en-US" sz="1400" dirty="0">
                          <a:latin typeface="+mn-lt"/>
                        </a:rPr>
                        <a:t>硕士</a:t>
                      </a:r>
                      <a:r>
                        <a:rPr lang="en-US" altLang="zh-CN" sz="1400" dirty="0">
                          <a:latin typeface="+mn-lt"/>
                        </a:rPr>
                        <a:t>/</a:t>
                      </a:r>
                      <a:r>
                        <a:rPr lang="zh-CN" altLang="en-US" sz="1400" dirty="0">
                          <a:latin typeface="+mn-lt"/>
                        </a:rPr>
                        <a:t>本科</a:t>
                      </a:r>
                      <a:endParaRPr lang="en-US" altLang="zh-CN" sz="1400" b="0" dirty="0">
                        <a:latin typeface="+mn-lt"/>
                        <a:ea typeface="+mn-ea"/>
                      </a:endParaRPr>
                    </a:p>
                  </a:txBody>
                  <a:tcPr anchor="ctr"/>
                </a:tc>
                <a:tc>
                  <a:txBody>
                    <a:bodyPr/>
                    <a:lstStyle/>
                    <a:p>
                      <a:pPr algn="ctr"/>
                      <a:r>
                        <a:rPr lang="zh-CN" altLang="en-US" sz="1400" dirty="0">
                          <a:latin typeface="+mn-lt"/>
                        </a:rPr>
                        <a:t>全职</a:t>
                      </a:r>
                      <a:endParaRPr lang="zh-CN" altLang="en-US" sz="1400" dirty="0">
                        <a:latin typeface="+mn-lt"/>
                        <a:ea typeface="微软雅黑" panose="020B0503020204020204" pitchFamily="34" charset="-122"/>
                      </a:endParaRPr>
                    </a:p>
                  </a:txBody>
                  <a:tcPr anchor="ctr"/>
                </a:tc>
                <a:tc>
                  <a:txBody>
                    <a:bodyPr/>
                    <a:lstStyle/>
                    <a:p>
                      <a:pPr algn="ctr"/>
                      <a:r>
                        <a:rPr lang="zh-CN" altLang="en-US" sz="1400" dirty="0">
                          <a:latin typeface="+mn-lt"/>
                        </a:rPr>
                        <a:t>自适应调度</a:t>
                      </a:r>
                      <a:endParaRPr lang="zh-CN" altLang="en-US" sz="1400" dirty="0">
                        <a:latin typeface="+mn-lt"/>
                        <a:ea typeface="+mn-ea"/>
                      </a:endParaRPr>
                    </a:p>
                  </a:txBody>
                  <a:tcPr anchor="ctr"/>
                </a:tc>
                <a:tc>
                  <a:txBody>
                    <a:bodyPr/>
                    <a:lstStyle/>
                    <a:p>
                      <a:pPr algn="ctr"/>
                      <a:r>
                        <a:rPr lang="en-US" altLang="zh-CN" sz="1400" dirty="0">
                          <a:latin typeface="+mn-lt"/>
                        </a:rPr>
                        <a:t>12</a:t>
                      </a:r>
                      <a:endParaRPr lang="en-US" altLang="zh-CN" sz="1400" b="0" dirty="0">
                        <a:latin typeface="+mn-lt"/>
                        <a:ea typeface="+mn-ea"/>
                      </a:endParaRPr>
                    </a:p>
                  </a:txBody>
                  <a:tcPr anchor="ctr"/>
                </a:tc>
                <a:extLst>
                  <a:ext uri="{0D108BD9-81ED-4DB2-BD59-A6C34878D82A}">
                    <a16:rowId xmlns:a16="http://schemas.microsoft.com/office/drawing/2014/main" val="1917171022"/>
                  </a:ext>
                </a:extLst>
              </a:tr>
              <a:tr h="367835">
                <a:tc>
                  <a:txBody>
                    <a:bodyPr/>
                    <a:lstStyle/>
                    <a:p>
                      <a:pPr algn="ctr"/>
                      <a:r>
                        <a:rPr lang="zh-CN" altLang="en-US" sz="1400" dirty="0">
                          <a:latin typeface="+mn-lt"/>
                        </a:rPr>
                        <a:t>研究生</a:t>
                      </a:r>
                      <a:endParaRPr lang="en-US" altLang="zh-CN" sz="1400" b="0" dirty="0">
                        <a:latin typeface="+mn-lt"/>
                        <a:ea typeface="+mn-ea"/>
                      </a:endParaRPr>
                    </a:p>
                  </a:txBody>
                  <a:tcPr anchor="ctr"/>
                </a:tc>
                <a:tc>
                  <a:txBody>
                    <a:bodyPr/>
                    <a:lstStyle/>
                    <a:p>
                      <a:pPr algn="ctr"/>
                      <a:r>
                        <a:rPr lang="zh-CN" altLang="en-US" sz="1400" dirty="0">
                          <a:latin typeface="+mn-lt"/>
                        </a:rPr>
                        <a:t>硕士生</a:t>
                      </a:r>
                      <a:r>
                        <a:rPr lang="en-US" altLang="zh-CN" sz="1400" dirty="0">
                          <a:latin typeface="+mn-lt"/>
                        </a:rPr>
                        <a:t>/</a:t>
                      </a:r>
                      <a:r>
                        <a:rPr lang="zh-CN" altLang="en-US" sz="1400" dirty="0">
                          <a:latin typeface="+mn-lt"/>
                        </a:rPr>
                        <a:t>博士生，</a:t>
                      </a:r>
                      <a:r>
                        <a:rPr lang="en-US" altLang="zh-CN" sz="1400" dirty="0">
                          <a:latin typeface="+mn-lt"/>
                        </a:rPr>
                        <a:t>30</a:t>
                      </a:r>
                      <a:r>
                        <a:rPr lang="zh-CN" altLang="en-US" sz="1400" dirty="0">
                          <a:latin typeface="+mn-lt"/>
                        </a:rPr>
                        <a:t>人</a:t>
                      </a:r>
                      <a:endParaRPr lang="zh-CN" altLang="en-US" sz="1400" b="0" dirty="0">
                        <a:latin typeface="+mn-lt"/>
                        <a:ea typeface="+mn-ea"/>
                      </a:endParaRPr>
                    </a:p>
                  </a:txBody>
                  <a:tcPr anchor="ctr"/>
                </a:tc>
                <a:tc>
                  <a:txBody>
                    <a:bodyPr/>
                    <a:lstStyle/>
                    <a:p>
                      <a:pPr algn="ctr"/>
                      <a:endParaRPr lang="en-US" altLang="zh-CN" sz="1400" b="0" dirty="0">
                        <a:latin typeface="+mn-lt"/>
                        <a:ea typeface="+mn-ea"/>
                      </a:endParaRPr>
                    </a:p>
                  </a:txBody>
                  <a:tcPr anchor="ctr"/>
                </a:tc>
                <a:tc>
                  <a:txBody>
                    <a:bodyPr/>
                    <a:lstStyle/>
                    <a:p>
                      <a:pPr algn="ctr"/>
                      <a:endParaRPr lang="zh-CN" altLang="en-US" sz="1400" dirty="0">
                        <a:latin typeface="+mn-lt"/>
                        <a:ea typeface="微软雅黑" panose="020B0503020204020204" pitchFamily="34" charset="-122"/>
                      </a:endParaRPr>
                    </a:p>
                  </a:txBody>
                  <a:tcPr anchor="ctr"/>
                </a:tc>
                <a:tc>
                  <a:txBody>
                    <a:bodyPr/>
                    <a:lstStyle/>
                    <a:p>
                      <a:pPr algn="ctr"/>
                      <a:endParaRPr lang="zh-CN" altLang="en-US" sz="1400" dirty="0">
                        <a:latin typeface="+mn-lt"/>
                        <a:ea typeface="+mn-ea"/>
                      </a:endParaRPr>
                    </a:p>
                  </a:txBody>
                  <a:tcPr anchor="ctr"/>
                </a:tc>
                <a:tc>
                  <a:txBody>
                    <a:bodyPr/>
                    <a:lstStyle/>
                    <a:p>
                      <a:pPr algn="ctr"/>
                      <a:r>
                        <a:rPr lang="en-US" altLang="zh-CN" sz="1400" dirty="0">
                          <a:latin typeface="+mn-lt"/>
                        </a:rPr>
                        <a:t>10</a:t>
                      </a:r>
                      <a:endParaRPr lang="en-US" altLang="zh-CN" sz="1400" b="0" dirty="0">
                        <a:latin typeface="+mn-lt"/>
                        <a:ea typeface="+mn-ea"/>
                      </a:endParaRPr>
                    </a:p>
                  </a:txBody>
                  <a:tcPr anchor="ctr"/>
                </a:tc>
                <a:extLst>
                  <a:ext uri="{0D108BD9-81ED-4DB2-BD59-A6C34878D82A}">
                    <a16:rowId xmlns:a16="http://schemas.microsoft.com/office/drawing/2014/main" val="2474391844"/>
                  </a:ext>
                </a:extLst>
              </a:tr>
            </a:tbl>
          </a:graphicData>
        </a:graphic>
      </p:graphicFrame>
    </p:spTree>
    <p:extLst>
      <p:ext uri="{BB962C8B-B14F-4D97-AF65-F5344CB8AC3E}">
        <p14:creationId xmlns:p14="http://schemas.microsoft.com/office/powerpoint/2010/main" val="10893475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9991F-EEF6-4D95-844F-CC2B270E5F9A}"/>
              </a:ext>
            </a:extLst>
          </p:cNvPr>
          <p:cNvSpPr>
            <a:spLocks noGrp="1"/>
          </p:cNvSpPr>
          <p:nvPr>
            <p:ph type="title"/>
          </p:nvPr>
        </p:nvSpPr>
        <p:spPr/>
        <p:txBody>
          <a:bodyPr/>
          <a:lstStyle/>
          <a:p>
            <a:r>
              <a:rPr lang="zh-CN" altLang="en-US" dirty="0"/>
              <a:t>研究基础</a:t>
            </a:r>
            <a:r>
              <a:rPr lang="en-US" altLang="zh-CN" sz="2800" dirty="0"/>
              <a:t>—</a:t>
            </a:r>
            <a:r>
              <a:rPr lang="zh-CN" altLang="en-US" sz="2800" dirty="0"/>
              <a:t>神经形态编码和学习算法</a:t>
            </a:r>
            <a:endParaRPr lang="zh-CN" altLang="en-US" dirty="0"/>
          </a:p>
        </p:txBody>
      </p:sp>
      <p:sp>
        <p:nvSpPr>
          <p:cNvPr id="4" name="灯片编号占位符 3">
            <a:extLst>
              <a:ext uri="{FF2B5EF4-FFF2-40B4-BE49-F238E27FC236}">
                <a16:creationId xmlns:a16="http://schemas.microsoft.com/office/drawing/2014/main" id="{AE91047E-41C5-48E8-9C30-CEA7098544CE}"/>
              </a:ext>
            </a:extLst>
          </p:cNvPr>
          <p:cNvSpPr>
            <a:spLocks noGrp="1"/>
          </p:cNvSpPr>
          <p:nvPr>
            <p:ph type="sldNum" sz="quarter" idx="12"/>
          </p:nvPr>
        </p:nvSpPr>
        <p:spPr/>
        <p:txBody>
          <a:bodyPr/>
          <a:lstStyle/>
          <a:p>
            <a:fld id="{17F0B86A-3B10-4477-8AC6-12E7D7B5209B}" type="slidenum">
              <a:rPr lang="zh-CN" altLang="en-US" smtClean="0"/>
              <a:t>113</a:t>
            </a:fld>
            <a:endParaRPr lang="zh-CN" altLang="en-US"/>
          </a:p>
        </p:txBody>
      </p:sp>
      <p:sp>
        <p:nvSpPr>
          <p:cNvPr id="5" name="文本框 2">
            <a:extLst>
              <a:ext uri="{FF2B5EF4-FFF2-40B4-BE49-F238E27FC236}">
                <a16:creationId xmlns:a16="http://schemas.microsoft.com/office/drawing/2014/main" id="{EBF9FD1A-6229-4DCC-A928-D0A864B563A6}"/>
              </a:ext>
            </a:extLst>
          </p:cNvPr>
          <p:cNvSpPr txBox="1">
            <a:spLocks noChangeArrowheads="1"/>
          </p:cNvSpPr>
          <p:nvPr/>
        </p:nvSpPr>
        <p:spPr bwMode="auto">
          <a:xfrm>
            <a:off x="437133" y="1604194"/>
            <a:ext cx="3943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2407B"/>
              </a:buClr>
              <a:buSzPct val="75000"/>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004D94"/>
              </a:buClr>
              <a:buSzPct val="80000"/>
              <a:buFont typeface="Wingdings" panose="05000000000000000000" pitchFamily="2" charset="2"/>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zh-CN" altLang="en-US" sz="1800" b="1" dirty="0">
                <a:solidFill>
                  <a:srgbClr val="002060"/>
                </a:solidFill>
                <a:latin typeface="Times New Roman" panose="02020603050405020304" pitchFamily="18" charset="0"/>
                <a:cs typeface="Times New Roman" panose="02020603050405020304" pitchFamily="18" charset="0"/>
                <a:sym typeface="宋体" panose="02010600030101010101" pitchFamily="2" charset="-122"/>
              </a:rPr>
              <a:t>模拟视网膜结构，提出新的信息编方法，避免原有编码产生的信息冗余，同时提高了网络的学习精度和速度。</a:t>
            </a:r>
            <a:endParaRPr lang="zh-CN" altLang="en-US" sz="1800" b="1" dirty="0">
              <a:solidFill>
                <a:srgbClr val="002060"/>
              </a:solidFill>
              <a:latin typeface="Times New Roman" panose="02020603050405020304" pitchFamily="18" charset="0"/>
              <a:cs typeface="Times New Roman" panose="02020603050405020304" pitchFamily="18" charset="0"/>
            </a:endParaRPr>
          </a:p>
        </p:txBody>
      </p:sp>
      <p:sp>
        <p:nvSpPr>
          <p:cNvPr id="6" name="文本框 8">
            <a:extLst>
              <a:ext uri="{FF2B5EF4-FFF2-40B4-BE49-F238E27FC236}">
                <a16:creationId xmlns:a16="http://schemas.microsoft.com/office/drawing/2014/main" id="{D9AE9112-0A77-443D-AC13-72A8BF47EC92}"/>
              </a:ext>
            </a:extLst>
          </p:cNvPr>
          <p:cNvSpPr txBox="1">
            <a:spLocks noChangeArrowheads="1"/>
          </p:cNvSpPr>
          <p:nvPr/>
        </p:nvSpPr>
        <p:spPr bwMode="auto">
          <a:xfrm>
            <a:off x="4852922" y="1733563"/>
            <a:ext cx="400526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2407B"/>
              </a:buClr>
              <a:buSzPct val="75000"/>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004D94"/>
              </a:buClr>
              <a:buSzPct val="80000"/>
              <a:buFont typeface="Wingdings" panose="05000000000000000000" pitchFamily="2" charset="2"/>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zh-CN" altLang="zh-CN" sz="1800" b="1" dirty="0">
                <a:solidFill>
                  <a:srgbClr val="002060"/>
                </a:solidFill>
                <a:latin typeface="Times New Roman" panose="02020603050405020304" pitchFamily="18" charset="0"/>
                <a:cs typeface="Times New Roman" panose="02020603050405020304" pitchFamily="18" charset="0"/>
              </a:rPr>
              <a:t>对动态视觉传感器输出的离散事件特性，提出了基于统计学习的高效在线特征提取方法</a:t>
            </a:r>
            <a:endParaRPr lang="zh-CN" altLang="en-US" sz="1800" b="1" dirty="0">
              <a:solidFill>
                <a:srgbClr val="002060"/>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7" name="Content Placeholder 2">
            <a:extLst>
              <a:ext uri="{FF2B5EF4-FFF2-40B4-BE49-F238E27FC236}">
                <a16:creationId xmlns:a16="http://schemas.microsoft.com/office/drawing/2014/main" id="{14D2CC1F-BAA8-4F9A-A8A4-F07E19ADB37A}"/>
              </a:ext>
            </a:extLst>
          </p:cNvPr>
          <p:cNvSpPr txBox="1">
            <a:spLocks noChangeArrowheads="1"/>
          </p:cNvSpPr>
          <p:nvPr/>
        </p:nvSpPr>
        <p:spPr>
          <a:xfrm>
            <a:off x="-108520" y="1156562"/>
            <a:ext cx="8688388" cy="492125"/>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10000"/>
              </a:lnSpc>
            </a:pP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宋体" panose="02010600030101010101" pitchFamily="2" charset="-122"/>
              </a:rPr>
              <a:t>项目团队在</a:t>
            </a:r>
            <a:r>
              <a:rPr lang="zh-CN" altLang="zh-CN"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神经形态</a:t>
            </a: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编码</a:t>
            </a:r>
            <a:r>
              <a:rPr lang="zh-CN" altLang="zh-CN"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及学习算法上</a:t>
            </a: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宋体" panose="02010600030101010101" pitchFamily="2" charset="-122"/>
              </a:rPr>
              <a:t>取得了</a:t>
            </a:r>
            <a:r>
              <a:rPr lang="zh-CN" altLang="en-US" sz="2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宋体" panose="02010600030101010101" pitchFamily="2" charset="-122"/>
              </a:rPr>
              <a:t>一系列有国际影响的成果</a:t>
            </a:r>
            <a:endParaRPr lang="zh-CN" altLang="en-US" sz="2200" b="1" dirty="0">
              <a:solidFill>
                <a:prstClr val="black">
                  <a:tint val="75000"/>
                </a:prst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Box 11">
            <a:extLst>
              <a:ext uri="{FF2B5EF4-FFF2-40B4-BE49-F238E27FC236}">
                <a16:creationId xmlns:a16="http://schemas.microsoft.com/office/drawing/2014/main" id="{79FAE5FF-F959-40DE-9BA7-A9F017AA2565}"/>
              </a:ext>
            </a:extLst>
          </p:cNvPr>
          <p:cNvSpPr txBox="1">
            <a:spLocks noChangeArrowheads="1"/>
          </p:cNvSpPr>
          <p:nvPr/>
        </p:nvSpPr>
        <p:spPr bwMode="auto">
          <a:xfrm>
            <a:off x="592049" y="5817487"/>
            <a:ext cx="6802980" cy="77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30000"/>
              </a:lnSpc>
              <a:spcBef>
                <a:spcPts val="600"/>
              </a:spcBef>
              <a:buFont typeface="Wingdings" panose="05000000000000000000" pitchFamily="2" charset="2"/>
              <a:buChar char="u"/>
            </a:pPr>
            <a:r>
              <a:rPr lang="zh-CN" altLang="en-US" sz="1600" b="1" dirty="0">
                <a:latin typeface="+mn-lt"/>
                <a:ea typeface="+mn-ea"/>
                <a:cs typeface="Times New Roman" panose="02020603050405020304" pitchFamily="18" charset="0"/>
              </a:rPr>
              <a:t>相关成果获得了</a:t>
            </a:r>
            <a:r>
              <a:rPr lang="zh-CN" altLang="zh-CN" sz="1600" b="1" dirty="0">
                <a:latin typeface="+mn-lt"/>
                <a:ea typeface="+mn-ea"/>
              </a:rPr>
              <a:t>获得</a:t>
            </a:r>
            <a:r>
              <a:rPr lang="en-US" altLang="zh-CN" sz="1600" b="1" dirty="0">
                <a:latin typeface="+mn-lt"/>
                <a:ea typeface="+mn-ea"/>
              </a:rPr>
              <a:t>2016</a:t>
            </a:r>
            <a:r>
              <a:rPr lang="zh-CN" altLang="zh-CN" sz="1600" b="1" dirty="0">
                <a:latin typeface="+mn-lt"/>
                <a:ea typeface="+mn-ea"/>
              </a:rPr>
              <a:t>年</a:t>
            </a:r>
            <a:r>
              <a:rPr lang="en-US" altLang="zh-CN" sz="1600" b="1" dirty="0">
                <a:latin typeface="+mn-lt"/>
                <a:ea typeface="+mn-ea"/>
              </a:rPr>
              <a:t>IEEE TNNLS</a:t>
            </a:r>
            <a:r>
              <a:rPr lang="zh-CN" altLang="zh-CN" sz="1600" b="1" dirty="0">
                <a:latin typeface="+mn-lt"/>
                <a:ea typeface="+mn-ea"/>
              </a:rPr>
              <a:t>年度最佳论文奖</a:t>
            </a:r>
            <a:r>
              <a:rPr lang="zh-CN" altLang="en-US" sz="1600" b="1" dirty="0">
                <a:latin typeface="+mn-lt"/>
                <a:ea typeface="+mn-ea"/>
              </a:rPr>
              <a:t>；</a:t>
            </a:r>
            <a:endParaRPr lang="en-US" altLang="zh-CN" sz="1600" b="1" dirty="0">
              <a:latin typeface="+mn-lt"/>
              <a:ea typeface="+mn-ea"/>
            </a:endParaRPr>
          </a:p>
          <a:p>
            <a:pPr marL="285750" indent="-285750" eaLnBrk="1" hangingPunct="1">
              <a:lnSpc>
                <a:spcPct val="130000"/>
              </a:lnSpc>
              <a:spcBef>
                <a:spcPts val="600"/>
              </a:spcBef>
              <a:buFont typeface="Wingdings" panose="05000000000000000000" pitchFamily="2" charset="2"/>
              <a:buChar char="u"/>
            </a:pPr>
            <a:r>
              <a:rPr lang="zh-CN" altLang="en-US" sz="1600" b="1" dirty="0">
                <a:latin typeface="+mn-lt"/>
                <a:ea typeface="+mn-ea"/>
                <a:cs typeface="Times New Roman" panose="02020603050405020304" pitchFamily="18" charset="0"/>
              </a:rPr>
              <a:t>相关</a:t>
            </a:r>
            <a:r>
              <a:rPr lang="zh-CN" altLang="zh-CN" sz="1600" b="1" dirty="0">
                <a:latin typeface="+mn-lt"/>
                <a:ea typeface="+mn-ea"/>
                <a:cs typeface="Times New Roman" panose="02020603050405020304" pitchFamily="18" charset="0"/>
              </a:rPr>
              <a:t>成果受到</a:t>
            </a:r>
            <a:r>
              <a:rPr lang="en-US" altLang="zh-CN" sz="1600" b="1" dirty="0">
                <a:latin typeface="+mn-lt"/>
                <a:ea typeface="+mn-ea"/>
                <a:cs typeface="Times New Roman" panose="02020603050405020304" pitchFamily="18" charset="0"/>
              </a:rPr>
              <a:t>Science Daily</a:t>
            </a:r>
            <a:r>
              <a:rPr lang="zh-CN" altLang="zh-CN" sz="1600" b="1" dirty="0">
                <a:latin typeface="+mn-lt"/>
                <a:ea typeface="+mn-ea"/>
                <a:cs typeface="Times New Roman" panose="02020603050405020304" pitchFamily="18" charset="0"/>
              </a:rPr>
              <a:t>关注和报道</a:t>
            </a:r>
            <a:r>
              <a:rPr lang="zh-CN" altLang="en-US" sz="1600" b="1" dirty="0">
                <a:latin typeface="+mn-lt"/>
                <a:ea typeface="+mn-ea"/>
                <a:cs typeface="Times New Roman" panose="02020603050405020304" pitchFamily="18" charset="0"/>
              </a:rPr>
              <a:t>。</a:t>
            </a:r>
            <a:endParaRPr lang="en-US" altLang="zh-CN" sz="1600" b="1" dirty="0">
              <a:latin typeface="+mn-lt"/>
              <a:ea typeface="+mn-ea"/>
              <a:cs typeface="Times New Roman" panose="02020603050405020304" pitchFamily="18" charset="0"/>
            </a:endParaRPr>
          </a:p>
        </p:txBody>
      </p:sp>
      <p:sp>
        <p:nvSpPr>
          <p:cNvPr id="9" name="矩形 8">
            <a:extLst>
              <a:ext uri="{FF2B5EF4-FFF2-40B4-BE49-F238E27FC236}">
                <a16:creationId xmlns:a16="http://schemas.microsoft.com/office/drawing/2014/main" id="{0DE8EDE9-3A84-4B6A-BFD0-294A146CB430}"/>
              </a:ext>
            </a:extLst>
          </p:cNvPr>
          <p:cNvSpPr/>
          <p:nvPr/>
        </p:nvSpPr>
        <p:spPr>
          <a:xfrm>
            <a:off x="323850" y="2492896"/>
            <a:ext cx="4136071" cy="30633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0" name="图片 2">
            <a:extLst>
              <a:ext uri="{FF2B5EF4-FFF2-40B4-BE49-F238E27FC236}">
                <a16:creationId xmlns:a16="http://schemas.microsoft.com/office/drawing/2014/main" id="{6637EAA6-7316-4988-A1FE-CC987C99ABA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6241" y="2573371"/>
            <a:ext cx="3189287" cy="162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图片 43">
            <a:extLst>
              <a:ext uri="{FF2B5EF4-FFF2-40B4-BE49-F238E27FC236}">
                <a16:creationId xmlns:a16="http://schemas.microsoft.com/office/drawing/2014/main" id="{076B67F5-1188-418C-A5FD-508E41A5488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5416" y="4005339"/>
            <a:ext cx="1550935" cy="1550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2" name="组 2">
            <a:extLst>
              <a:ext uri="{FF2B5EF4-FFF2-40B4-BE49-F238E27FC236}">
                <a16:creationId xmlns:a16="http://schemas.microsoft.com/office/drawing/2014/main" id="{0E6827E8-C760-4EE1-988B-F80514D7EAC2}"/>
              </a:ext>
            </a:extLst>
          </p:cNvPr>
          <p:cNvGrpSpPr/>
          <p:nvPr/>
        </p:nvGrpSpPr>
        <p:grpSpPr>
          <a:xfrm>
            <a:off x="4766364" y="2927867"/>
            <a:ext cx="4023360" cy="1872209"/>
            <a:chOff x="4860032" y="2492895"/>
            <a:chExt cx="4023360" cy="1872209"/>
          </a:xfrm>
        </p:grpSpPr>
        <p:sp>
          <p:nvSpPr>
            <p:cNvPr id="13" name="矩形 12">
              <a:extLst>
                <a:ext uri="{FF2B5EF4-FFF2-40B4-BE49-F238E27FC236}">
                  <a16:creationId xmlns:a16="http://schemas.microsoft.com/office/drawing/2014/main" id="{056BCFAF-BF05-432F-80FE-B5FBC65F8B01}"/>
                </a:ext>
              </a:extLst>
            </p:cNvPr>
            <p:cNvSpPr/>
            <p:nvPr/>
          </p:nvSpPr>
          <p:spPr>
            <a:xfrm>
              <a:off x="4860032" y="2492895"/>
              <a:ext cx="4023360" cy="187220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4" name="图片 19" descr="无标题">
              <a:extLst>
                <a:ext uri="{FF2B5EF4-FFF2-40B4-BE49-F238E27FC236}">
                  <a16:creationId xmlns:a16="http://schemas.microsoft.com/office/drawing/2014/main" id="{BE312D66-7C03-4977-AC9F-00B32572793E}"/>
                </a:ext>
              </a:extLst>
            </p:cNvPr>
            <p:cNvPicPr preferRelativeResize="0">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73985" y="2527524"/>
              <a:ext cx="3717428" cy="179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5" name="矩形 14">
            <a:extLst>
              <a:ext uri="{FF2B5EF4-FFF2-40B4-BE49-F238E27FC236}">
                <a16:creationId xmlns:a16="http://schemas.microsoft.com/office/drawing/2014/main" id="{A1EA2A99-96DE-405B-B9BC-05D1D7761043}"/>
              </a:ext>
            </a:extLst>
          </p:cNvPr>
          <p:cNvSpPr/>
          <p:nvPr/>
        </p:nvSpPr>
        <p:spPr>
          <a:xfrm>
            <a:off x="4567106" y="5101930"/>
            <a:ext cx="4576894" cy="413703"/>
          </a:xfrm>
          <a:prstGeom prst="rect">
            <a:avLst/>
          </a:prstGeom>
        </p:spPr>
        <p:txBody>
          <a:bodyPr wrap="none">
            <a:spAutoFit/>
          </a:bodyPr>
          <a:lstStyle/>
          <a:p>
            <a:pPr indent="209550" algn="ctr">
              <a:lnSpc>
                <a:spcPct val="130000"/>
              </a:lnSpc>
              <a:spcBef>
                <a:spcPts val="600"/>
              </a:spcBef>
              <a:spcAft>
                <a:spcPts val="600"/>
              </a:spcAft>
            </a:pPr>
            <a:r>
              <a:rPr lang="zh-CN"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基于神经形态传感器</a:t>
            </a:r>
            <a:r>
              <a:rPr lang="en-US"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DVS</a:t>
            </a:r>
            <a:r>
              <a:rPr lang="zh-CN"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的视觉识别模型</a:t>
            </a:r>
          </a:p>
        </p:txBody>
      </p:sp>
    </p:spTree>
    <p:extLst>
      <p:ext uri="{BB962C8B-B14F-4D97-AF65-F5344CB8AC3E}">
        <p14:creationId xmlns:p14="http://schemas.microsoft.com/office/powerpoint/2010/main" val="36157640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9991F-EEF6-4D95-844F-CC2B270E5F9A}"/>
              </a:ext>
            </a:extLst>
          </p:cNvPr>
          <p:cNvSpPr>
            <a:spLocks noGrp="1"/>
          </p:cNvSpPr>
          <p:nvPr>
            <p:ph type="title"/>
          </p:nvPr>
        </p:nvSpPr>
        <p:spPr/>
        <p:txBody>
          <a:bodyPr/>
          <a:lstStyle/>
          <a:p>
            <a:r>
              <a:rPr lang="zh-CN" altLang="en-US" dirty="0"/>
              <a:t>研究基础</a:t>
            </a:r>
            <a:r>
              <a:rPr lang="en-US" altLang="zh-CN" sz="2800" dirty="0"/>
              <a:t>—</a:t>
            </a:r>
            <a:r>
              <a:rPr lang="zh-CN" altLang="en-US" sz="2800" dirty="0"/>
              <a:t>神经形态认知计算模型</a:t>
            </a:r>
            <a:endParaRPr lang="zh-CN" altLang="en-US" dirty="0"/>
          </a:p>
        </p:txBody>
      </p:sp>
      <p:sp>
        <p:nvSpPr>
          <p:cNvPr id="4" name="灯片编号占位符 3">
            <a:extLst>
              <a:ext uri="{FF2B5EF4-FFF2-40B4-BE49-F238E27FC236}">
                <a16:creationId xmlns:a16="http://schemas.microsoft.com/office/drawing/2014/main" id="{AE91047E-41C5-48E8-9C30-CEA7098544CE}"/>
              </a:ext>
            </a:extLst>
          </p:cNvPr>
          <p:cNvSpPr>
            <a:spLocks noGrp="1"/>
          </p:cNvSpPr>
          <p:nvPr>
            <p:ph type="sldNum" sz="quarter" idx="12"/>
          </p:nvPr>
        </p:nvSpPr>
        <p:spPr/>
        <p:txBody>
          <a:bodyPr/>
          <a:lstStyle/>
          <a:p>
            <a:fld id="{17F0B86A-3B10-4477-8AC6-12E7D7B5209B}" type="slidenum">
              <a:rPr lang="zh-CN" altLang="en-US" smtClean="0"/>
              <a:t>114</a:t>
            </a:fld>
            <a:endParaRPr lang="zh-CN" altLang="en-US"/>
          </a:p>
        </p:txBody>
      </p:sp>
      <p:sp>
        <p:nvSpPr>
          <p:cNvPr id="16" name="文本框 2">
            <a:extLst>
              <a:ext uri="{FF2B5EF4-FFF2-40B4-BE49-F238E27FC236}">
                <a16:creationId xmlns:a16="http://schemas.microsoft.com/office/drawing/2014/main" id="{4C154550-4C20-41E1-91B0-F148C1363EDF}"/>
              </a:ext>
            </a:extLst>
          </p:cNvPr>
          <p:cNvSpPr txBox="1">
            <a:spLocks noChangeArrowheads="1"/>
          </p:cNvSpPr>
          <p:nvPr/>
        </p:nvSpPr>
        <p:spPr bwMode="auto">
          <a:xfrm>
            <a:off x="395536" y="1788105"/>
            <a:ext cx="39433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2407B"/>
              </a:buClr>
              <a:buSzPct val="75000"/>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004D94"/>
              </a:buClr>
              <a:buSzPct val="80000"/>
              <a:buFont typeface="Wingdings" panose="05000000000000000000" pitchFamily="2" charset="2"/>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zh-CN" altLang="zh-CN" sz="1600" b="1" dirty="0">
                <a:solidFill>
                  <a:srgbClr val="002060"/>
                </a:solidFill>
                <a:latin typeface="Times New Roman" panose="02020603050405020304" pitchFamily="18" charset="0"/>
                <a:cs typeface="Times New Roman" panose="02020603050405020304" pitchFamily="18" charset="0"/>
              </a:rPr>
              <a:t>建立可适应于大脑各区域计算原理的模块的层级时空记忆模型</a:t>
            </a:r>
            <a:r>
              <a:rPr lang="zh-CN" altLang="en-US" sz="1600" b="1" dirty="0">
                <a:solidFill>
                  <a:srgbClr val="002060"/>
                </a:solidFill>
                <a:latin typeface="Times New Roman" panose="02020603050405020304" pitchFamily="18" charset="0"/>
                <a:cs typeface="Times New Roman" panose="02020603050405020304" pitchFamily="18" charset="0"/>
                <a:sym typeface="宋体" panose="02010600030101010101" pitchFamily="2" charset="-122"/>
              </a:rPr>
              <a:t>，</a:t>
            </a:r>
            <a:r>
              <a:rPr lang="zh-CN" altLang="zh-CN" sz="1600" b="1" dirty="0">
                <a:solidFill>
                  <a:srgbClr val="002060"/>
                </a:solidFill>
                <a:latin typeface="Times New Roman" panose="02020603050405020304" pitchFamily="18" charset="0"/>
                <a:cs typeface="Times New Roman" panose="02020603050405020304" pitchFamily="18" charset="0"/>
              </a:rPr>
              <a:t>可作为神经环路模型分析大脑的学习与记忆计算过程。</a:t>
            </a:r>
            <a:endParaRPr lang="zh-CN" altLang="en-US" sz="1600" b="1" dirty="0">
              <a:solidFill>
                <a:srgbClr val="002060"/>
              </a:solidFill>
              <a:latin typeface="Times New Roman" panose="02020603050405020304" pitchFamily="18" charset="0"/>
              <a:cs typeface="Times New Roman" panose="02020603050405020304" pitchFamily="18" charset="0"/>
            </a:endParaRPr>
          </a:p>
        </p:txBody>
      </p:sp>
      <p:sp>
        <p:nvSpPr>
          <p:cNvPr id="17" name="文本框 8">
            <a:extLst>
              <a:ext uri="{FF2B5EF4-FFF2-40B4-BE49-F238E27FC236}">
                <a16:creationId xmlns:a16="http://schemas.microsoft.com/office/drawing/2014/main" id="{9316D1B2-2F5D-4F6F-8693-126DC39EBAD3}"/>
              </a:ext>
            </a:extLst>
          </p:cNvPr>
          <p:cNvSpPr txBox="1">
            <a:spLocks noChangeArrowheads="1"/>
          </p:cNvSpPr>
          <p:nvPr/>
        </p:nvSpPr>
        <p:spPr bwMode="auto">
          <a:xfrm>
            <a:off x="4854468" y="1769518"/>
            <a:ext cx="40052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2407B"/>
              </a:buClr>
              <a:buSzPct val="75000"/>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004D94"/>
              </a:buClr>
              <a:buSzPct val="80000"/>
              <a:buFont typeface="Wingdings" panose="05000000000000000000" pitchFamily="2" charset="2"/>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None/>
            </a:pPr>
            <a:r>
              <a:rPr lang="zh-CN" altLang="zh-CN" sz="1600" b="1" dirty="0">
                <a:solidFill>
                  <a:srgbClr val="002060"/>
                </a:solidFill>
                <a:latin typeface="Times New Roman" panose="02020603050405020304" pitchFamily="18" charset="0"/>
                <a:cs typeface="Times New Roman" panose="02020603050405020304" pitchFamily="18" charset="0"/>
              </a:rPr>
              <a:t>建立了</a:t>
            </a:r>
            <a:r>
              <a:rPr lang="zh-CN" altLang="en-US" sz="1600" b="1" dirty="0">
                <a:solidFill>
                  <a:srgbClr val="002060"/>
                </a:solidFill>
                <a:latin typeface="Times New Roman" panose="02020603050405020304" pitchFamily="18" charset="0"/>
                <a:cs typeface="Times New Roman" panose="02020603050405020304" pitchFamily="18" charset="0"/>
              </a:rPr>
              <a:t>基于认知模型的导航系统，</a:t>
            </a:r>
            <a:r>
              <a:rPr lang="zh-CN" altLang="zh-CN" sz="1600" b="1" dirty="0">
                <a:solidFill>
                  <a:srgbClr val="002060"/>
                </a:solidFill>
                <a:latin typeface="Times New Roman" panose="02020603050405020304" pitchFamily="18" charset="0"/>
                <a:cs typeface="Times New Roman" panose="02020603050405020304" pitchFamily="18" charset="0"/>
              </a:rPr>
              <a:t>证明依赖于位置的响应和神经建图属性有助于解码外部认知模型的神经表达和构建新的机器人建图导航模型</a:t>
            </a:r>
            <a:r>
              <a:rPr lang="zh-CN" altLang="en-US" sz="1600" b="1" dirty="0">
                <a:solidFill>
                  <a:srgbClr val="002060"/>
                </a:solidFill>
                <a:latin typeface="Times New Roman" panose="02020603050405020304" pitchFamily="18" charset="0"/>
                <a:cs typeface="Times New Roman" panose="02020603050405020304" pitchFamily="18" charset="0"/>
              </a:rPr>
              <a:t>。</a:t>
            </a:r>
            <a:endParaRPr lang="zh-CN" altLang="en-US" sz="1600" b="1" dirty="0">
              <a:solidFill>
                <a:srgbClr val="002060"/>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18" name="Content Placeholder 2">
            <a:extLst>
              <a:ext uri="{FF2B5EF4-FFF2-40B4-BE49-F238E27FC236}">
                <a16:creationId xmlns:a16="http://schemas.microsoft.com/office/drawing/2014/main" id="{7B0E9DE4-FDCC-47E6-8874-19483CE63031}"/>
              </a:ext>
            </a:extLst>
          </p:cNvPr>
          <p:cNvSpPr txBox="1">
            <a:spLocks noChangeArrowheads="1"/>
          </p:cNvSpPr>
          <p:nvPr/>
        </p:nvSpPr>
        <p:spPr>
          <a:xfrm>
            <a:off x="107504" y="1101847"/>
            <a:ext cx="8688388" cy="4921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10000"/>
              </a:lnSpc>
            </a:pP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宋体" panose="02010600030101010101" pitchFamily="2" charset="-122"/>
              </a:rPr>
              <a:t>项目团队在</a:t>
            </a:r>
            <a:r>
              <a:rPr lang="zh-CN" altLang="zh-CN"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神经形态</a:t>
            </a: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认知</a:t>
            </a:r>
            <a:r>
              <a:rPr lang="zh-CN" altLang="zh-CN"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计算模型</a:t>
            </a: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宋体" panose="02010600030101010101" pitchFamily="2" charset="-122"/>
              </a:rPr>
              <a:t>取得了</a:t>
            </a:r>
            <a:r>
              <a:rPr lang="zh-CN" altLang="en-US" sz="2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宋体" panose="02010600030101010101" pitchFamily="2" charset="-122"/>
              </a:rPr>
              <a:t>一系列成果</a:t>
            </a:r>
            <a:endParaRPr lang="zh-CN" altLang="en-US" sz="2200" b="1" dirty="0">
              <a:solidFill>
                <a:prstClr val="black">
                  <a:tint val="75000"/>
                </a:prst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11">
            <a:extLst>
              <a:ext uri="{FF2B5EF4-FFF2-40B4-BE49-F238E27FC236}">
                <a16:creationId xmlns:a16="http://schemas.microsoft.com/office/drawing/2014/main" id="{360E4830-D486-4E74-81F2-E302F70E377D}"/>
              </a:ext>
            </a:extLst>
          </p:cNvPr>
          <p:cNvSpPr txBox="1">
            <a:spLocks noChangeArrowheads="1"/>
          </p:cNvSpPr>
          <p:nvPr/>
        </p:nvSpPr>
        <p:spPr bwMode="auto">
          <a:xfrm>
            <a:off x="427814" y="5790730"/>
            <a:ext cx="819248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spcBef>
                <a:spcPts val="600"/>
              </a:spcBef>
              <a:spcAft>
                <a:spcPts val="600"/>
              </a:spcAft>
              <a:buClr>
                <a:srgbClr val="C00000"/>
              </a:buClr>
              <a:buFont typeface="Wingdings" panose="05000000000000000000" pitchFamily="2" charset="2"/>
              <a:buChar char="u"/>
            </a:pPr>
            <a:r>
              <a:rPr lang="zh-CN" altLang="en-US" sz="1600" b="1" dirty="0">
                <a:latin typeface="+mn-lt"/>
                <a:ea typeface="+mn-ea"/>
                <a:cs typeface="Times New Roman" panose="02020603050405020304" pitchFamily="18" charset="0"/>
              </a:rPr>
              <a:t>相关成果获得了</a:t>
            </a:r>
            <a:r>
              <a:rPr lang="en-US" altLang="zh-CN" sz="1600" b="1" dirty="0">
                <a:latin typeface="+mn-lt"/>
                <a:ea typeface="+mn-ea"/>
              </a:rPr>
              <a:t>2019</a:t>
            </a:r>
            <a:r>
              <a:rPr lang="zh-CN" altLang="en-US" sz="1600" b="1" dirty="0">
                <a:latin typeface="+mn-lt"/>
                <a:ea typeface="+mn-ea"/>
              </a:rPr>
              <a:t>年度</a:t>
            </a:r>
            <a:r>
              <a:rPr lang="en-US" altLang="zh-CN" sz="1600" b="1" dirty="0">
                <a:latin typeface="+mn-lt"/>
                <a:ea typeface="+mn-ea"/>
              </a:rPr>
              <a:t>IEEE Computational Intelligence Magazine</a:t>
            </a:r>
            <a:r>
              <a:rPr lang="zh-CN" altLang="en-US" sz="1600" b="1" dirty="0">
                <a:latin typeface="+mn-lt"/>
                <a:ea typeface="+mn-ea"/>
              </a:rPr>
              <a:t>优秀论文奖。</a:t>
            </a:r>
            <a:endParaRPr lang="en-US" altLang="zh-CN" sz="1600" b="1" dirty="0">
              <a:latin typeface="+mn-lt"/>
              <a:ea typeface="+mn-ea"/>
            </a:endParaRPr>
          </a:p>
          <a:p>
            <a:pPr marL="285750" indent="-285750">
              <a:spcBef>
                <a:spcPts val="600"/>
              </a:spcBef>
              <a:spcAft>
                <a:spcPts val="600"/>
              </a:spcAft>
              <a:buClr>
                <a:srgbClr val="C00000"/>
              </a:buClr>
              <a:buFont typeface="Wingdings" panose="05000000000000000000" pitchFamily="2" charset="2"/>
              <a:buChar char="u"/>
            </a:pPr>
            <a:r>
              <a:rPr lang="zh-CN" altLang="en-US" sz="1600" b="1" dirty="0">
                <a:latin typeface="+mn-lt"/>
                <a:ea typeface="+mn-ea"/>
                <a:cs typeface="Times New Roman" panose="02020603050405020304" pitchFamily="18" charset="0"/>
              </a:rPr>
              <a:t>相关</a:t>
            </a:r>
            <a:r>
              <a:rPr lang="zh-CN" altLang="zh-CN" sz="1600" b="1" dirty="0">
                <a:latin typeface="+mn-lt"/>
                <a:ea typeface="+mn-ea"/>
                <a:cs typeface="Times New Roman" panose="02020603050405020304" pitchFamily="18" charset="0"/>
              </a:rPr>
              <a:t>成果受到</a:t>
            </a:r>
            <a:r>
              <a:rPr lang="en-US" altLang="zh-CN" sz="1600" b="1" dirty="0">
                <a:latin typeface="+mn-lt"/>
                <a:ea typeface="+mn-ea"/>
              </a:rPr>
              <a:t>MIT Technology Review</a:t>
            </a:r>
            <a:r>
              <a:rPr lang="zh-CN" altLang="en-US" sz="1600" b="1" dirty="0">
                <a:latin typeface="+mn-lt"/>
                <a:ea typeface="+mn-ea"/>
              </a:rPr>
              <a:t>等</a:t>
            </a:r>
            <a:r>
              <a:rPr lang="zh-CN" altLang="zh-CN" sz="1600" b="1" dirty="0">
                <a:latin typeface="+mn-lt"/>
                <a:ea typeface="+mn-ea"/>
              </a:rPr>
              <a:t>国际权威科技机构</a:t>
            </a:r>
            <a:r>
              <a:rPr lang="zh-CN" altLang="en-US" sz="1600" b="1" dirty="0">
                <a:latin typeface="+mn-lt"/>
                <a:ea typeface="+mn-ea"/>
              </a:rPr>
              <a:t>高度评价。</a:t>
            </a:r>
            <a:endParaRPr lang="en-US" altLang="zh-CN" sz="1600" b="1" dirty="0">
              <a:latin typeface="+mn-lt"/>
              <a:ea typeface="+mn-ea"/>
              <a:cs typeface="Times New Roman" panose="02020603050405020304" pitchFamily="18" charset="0"/>
            </a:endParaRPr>
          </a:p>
        </p:txBody>
      </p:sp>
      <p:grpSp>
        <p:nvGrpSpPr>
          <p:cNvPr id="20" name="组合 19">
            <a:extLst>
              <a:ext uri="{FF2B5EF4-FFF2-40B4-BE49-F238E27FC236}">
                <a16:creationId xmlns:a16="http://schemas.microsoft.com/office/drawing/2014/main" id="{1E4EE2C1-D878-49A2-905A-D6172BA65671}"/>
              </a:ext>
            </a:extLst>
          </p:cNvPr>
          <p:cNvGrpSpPr/>
          <p:nvPr/>
        </p:nvGrpSpPr>
        <p:grpSpPr>
          <a:xfrm>
            <a:off x="387984" y="2836764"/>
            <a:ext cx="4244275" cy="2736304"/>
            <a:chOff x="323850" y="2492896"/>
            <a:chExt cx="4244275" cy="2736304"/>
          </a:xfrm>
        </p:grpSpPr>
        <p:sp>
          <p:nvSpPr>
            <p:cNvPr id="21" name="矩形 20">
              <a:extLst>
                <a:ext uri="{FF2B5EF4-FFF2-40B4-BE49-F238E27FC236}">
                  <a16:creationId xmlns:a16="http://schemas.microsoft.com/office/drawing/2014/main" id="{F043EFCC-85DC-4FAB-A0FE-5DB45E066441}"/>
                </a:ext>
              </a:extLst>
            </p:cNvPr>
            <p:cNvSpPr/>
            <p:nvPr/>
          </p:nvSpPr>
          <p:spPr>
            <a:xfrm>
              <a:off x="323850" y="2492896"/>
              <a:ext cx="4136071" cy="27363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2" name="图片 33" descr="203086615787967414">
              <a:extLst>
                <a:ext uri="{FF2B5EF4-FFF2-40B4-BE49-F238E27FC236}">
                  <a16:creationId xmlns:a16="http://schemas.microsoft.com/office/drawing/2014/main" id="{CCB5C965-888E-48F9-8E27-E56F9C2A8DA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74288" y="2649922"/>
              <a:ext cx="1493837"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21">
              <a:extLst>
                <a:ext uri="{FF2B5EF4-FFF2-40B4-BE49-F238E27FC236}">
                  <a16:creationId xmlns:a16="http://schemas.microsoft.com/office/drawing/2014/main" id="{0C2C3709-FA50-43CD-AE3A-C0CE017AD6F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5142" y="2620164"/>
              <a:ext cx="2963239" cy="2357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4" name="组合 23">
            <a:extLst>
              <a:ext uri="{FF2B5EF4-FFF2-40B4-BE49-F238E27FC236}">
                <a16:creationId xmlns:a16="http://schemas.microsoft.com/office/drawing/2014/main" id="{E7EEC520-B783-4CBF-BAF1-608ECD53166D}"/>
              </a:ext>
            </a:extLst>
          </p:cNvPr>
          <p:cNvGrpSpPr/>
          <p:nvPr/>
        </p:nvGrpSpPr>
        <p:grpSpPr>
          <a:xfrm>
            <a:off x="4901791" y="2986401"/>
            <a:ext cx="3957939" cy="2614612"/>
            <a:chOff x="4917545" y="2726762"/>
            <a:chExt cx="3957939" cy="2614612"/>
          </a:xfrm>
        </p:grpSpPr>
        <p:pic>
          <p:nvPicPr>
            <p:cNvPr id="25" name="图片 45">
              <a:extLst>
                <a:ext uri="{FF2B5EF4-FFF2-40B4-BE49-F238E27FC236}">
                  <a16:creationId xmlns:a16="http://schemas.microsoft.com/office/drawing/2014/main" id="{5DE794C3-35D4-4495-8ABD-216168A35CC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17545" y="2726762"/>
              <a:ext cx="2239963"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1" descr="robot">
              <a:extLst>
                <a:ext uri="{FF2B5EF4-FFF2-40B4-BE49-F238E27FC236}">
                  <a16:creationId xmlns:a16="http://schemas.microsoft.com/office/drawing/2014/main" id="{9C9204F0-4983-45CD-B983-DCA59D59805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351405" y="2836764"/>
              <a:ext cx="1524079" cy="205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1793559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B7499-E9CA-4A63-97FD-A18F13491620}"/>
              </a:ext>
            </a:extLst>
          </p:cNvPr>
          <p:cNvSpPr>
            <a:spLocks noGrp="1"/>
          </p:cNvSpPr>
          <p:nvPr>
            <p:ph type="title"/>
          </p:nvPr>
        </p:nvSpPr>
        <p:spPr/>
        <p:txBody>
          <a:bodyPr/>
          <a:lstStyle/>
          <a:p>
            <a:r>
              <a:rPr lang="zh-CN" altLang="en-US" dirty="0"/>
              <a:t>项目团队</a:t>
            </a:r>
            <a:r>
              <a:rPr lang="en-US" altLang="zh-CN" sz="2800" dirty="0"/>
              <a:t>—</a:t>
            </a:r>
            <a:r>
              <a:rPr lang="zh-CN" altLang="en-US" sz="2800" dirty="0"/>
              <a:t>课题</a:t>
            </a:r>
            <a:r>
              <a:rPr lang="en-US" altLang="zh-CN" sz="2800" dirty="0"/>
              <a:t>3</a:t>
            </a:r>
            <a:r>
              <a:rPr lang="zh-CN" altLang="en-US" sz="2800" dirty="0"/>
              <a:t>：团队骨干</a:t>
            </a:r>
            <a:endParaRPr lang="zh-CN" altLang="en-US" dirty="0"/>
          </a:p>
        </p:txBody>
      </p:sp>
      <p:sp>
        <p:nvSpPr>
          <p:cNvPr id="3" name="灯片编号占位符 2">
            <a:extLst>
              <a:ext uri="{FF2B5EF4-FFF2-40B4-BE49-F238E27FC236}">
                <a16:creationId xmlns:a16="http://schemas.microsoft.com/office/drawing/2014/main" id="{C5D7FBDF-BF46-41F2-88C0-C63D4B6A7A51}"/>
              </a:ext>
            </a:extLst>
          </p:cNvPr>
          <p:cNvSpPr>
            <a:spLocks noGrp="1"/>
          </p:cNvSpPr>
          <p:nvPr>
            <p:ph type="sldNum" sz="quarter" idx="12"/>
          </p:nvPr>
        </p:nvSpPr>
        <p:spPr/>
        <p:txBody>
          <a:bodyPr/>
          <a:lstStyle/>
          <a:p>
            <a:fld id="{17F0B86A-3B10-4477-8AC6-12E7D7B5209B}" type="slidenum">
              <a:rPr lang="zh-CN" altLang="en-US" smtClean="0"/>
              <a:t>115</a:t>
            </a:fld>
            <a:endParaRPr lang="zh-CN" altLang="en-US"/>
          </a:p>
        </p:txBody>
      </p:sp>
      <p:grpSp>
        <p:nvGrpSpPr>
          <p:cNvPr id="4" name="组合 3">
            <a:extLst>
              <a:ext uri="{FF2B5EF4-FFF2-40B4-BE49-F238E27FC236}">
                <a16:creationId xmlns:a16="http://schemas.microsoft.com/office/drawing/2014/main" id="{C3E0859E-CDAB-4E99-9671-574321E147BA}"/>
              </a:ext>
            </a:extLst>
          </p:cNvPr>
          <p:cNvGrpSpPr/>
          <p:nvPr/>
        </p:nvGrpSpPr>
        <p:grpSpPr>
          <a:xfrm>
            <a:off x="200243" y="1124744"/>
            <a:ext cx="8874570" cy="2255108"/>
            <a:chOff x="107439" y="1407095"/>
            <a:chExt cx="8874570" cy="2255108"/>
          </a:xfrm>
        </p:grpSpPr>
        <p:sp>
          <p:nvSpPr>
            <p:cNvPr id="5" name="内容占位符 2">
              <a:extLst>
                <a:ext uri="{FF2B5EF4-FFF2-40B4-BE49-F238E27FC236}">
                  <a16:creationId xmlns:a16="http://schemas.microsoft.com/office/drawing/2014/main" id="{188F8C0F-C91D-4EEB-A062-516472C68634}"/>
                </a:ext>
              </a:extLst>
            </p:cNvPr>
            <p:cNvSpPr txBox="1">
              <a:spLocks/>
            </p:cNvSpPr>
            <p:nvPr/>
          </p:nvSpPr>
          <p:spPr>
            <a:xfrm>
              <a:off x="107439" y="1407095"/>
              <a:ext cx="8874570" cy="2255108"/>
            </a:xfrm>
            <a:prstGeom prst="rect">
              <a:avLst/>
            </a:prstGeom>
            <a:ln>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lnSpc>
                  <a:spcPct val="110000"/>
                </a:lnSpc>
                <a:spcBef>
                  <a:spcPts val="300"/>
                </a:spcBef>
                <a:buNone/>
                <a:defRPr/>
              </a:pPr>
              <a:r>
                <a:rPr lang="zh-CN" altLang="en-US" sz="2800" b="1" dirty="0">
                  <a:ln w="24500" cmpd="dbl">
                    <a:solidFill>
                      <a:schemeClr val="accent1">
                        <a:lumMod val="60000"/>
                        <a:lumOff val="40000"/>
                        <a:alpha val="6000"/>
                      </a:schemeClr>
                    </a:solidFill>
                    <a:prstDash val="solid"/>
                    <a:miter lim="800000"/>
                  </a:ln>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刘明：</a:t>
              </a:r>
              <a:r>
                <a:rPr lang="zh-CN" altLang="en-US" sz="24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rPr>
                <a:t>中国科学院院士，发展中国家科学家院士，</a:t>
              </a:r>
              <a:endParaRPr lang="en-US" altLang="zh-CN" sz="24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endParaRPr>
            </a:p>
            <a:p>
              <a:pPr marL="0" indent="0" eaLnBrk="1" hangingPunct="1">
                <a:lnSpc>
                  <a:spcPct val="110000"/>
                </a:lnSpc>
                <a:spcBef>
                  <a:spcPts val="300"/>
                </a:spcBef>
                <a:buNone/>
                <a:defRPr/>
              </a:pPr>
              <a:r>
                <a:rPr lang="en-US" altLang="zh-CN" sz="24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rPr>
                <a:t>                 IEEE Fellow</a:t>
              </a:r>
              <a:r>
                <a:rPr lang="zh-CN" altLang="en-US" sz="24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rPr>
                <a:t>，杰青，群体负责人，中科院微电子器件  </a:t>
              </a:r>
              <a:endParaRPr lang="en-US" altLang="zh-CN" sz="24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endParaRPr>
            </a:p>
            <a:p>
              <a:pPr marL="0" indent="0" eaLnBrk="1" hangingPunct="1">
                <a:lnSpc>
                  <a:spcPct val="110000"/>
                </a:lnSpc>
                <a:spcBef>
                  <a:spcPts val="300"/>
                </a:spcBef>
                <a:buNone/>
                <a:defRPr/>
              </a:pPr>
              <a:r>
                <a:rPr lang="en-US" altLang="zh-CN" sz="24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rPr>
                <a:t>与集成技术重点实验室主任 </a:t>
              </a:r>
              <a:endParaRPr lang="en-US" altLang="zh-CN" sz="24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endParaRPr>
            </a:p>
            <a:p>
              <a:pPr marL="0" indent="0" eaLnBrk="1" hangingPunct="1">
                <a:lnSpc>
                  <a:spcPct val="110000"/>
                </a:lnSpc>
                <a:spcBef>
                  <a:spcPts val="600"/>
                </a:spcBef>
                <a:buNone/>
                <a:defRPr/>
              </a:pPr>
              <a:r>
                <a:rPr lang="zh-CN" altLang="en-US"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主要从事新原理存储器、神经形态计算等研究，获得国家自然科学二等奖</a:t>
              </a:r>
              <a:r>
                <a:rPr lang="en-US" altLang="zh-CN"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项、国家技术发明奖二等奖 </a:t>
              </a:r>
              <a:r>
                <a:rPr lang="en-US" altLang="zh-CN"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项、国家科技进步二等奖 </a:t>
              </a:r>
              <a:r>
                <a:rPr lang="en-US" altLang="zh-CN"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项等奖项。开发了纳米晶存储器、闪存、阻变存储器的成套技术。</a:t>
              </a:r>
              <a:endParaRPr lang="en-US" altLang="zh-CN" sz="2400" b="1" dirty="0">
                <a:ln w="24500" cmpd="dbl">
                  <a:solidFill>
                    <a:schemeClr val="accent1">
                      <a:lumMod val="60000"/>
                      <a:lumOff val="40000"/>
                      <a:alpha val="6000"/>
                    </a:schemeClr>
                  </a:solidFill>
                  <a:prstDash val="solid"/>
                  <a:miter lim="800000"/>
                </a:ln>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marL="914400" lvl="2" indent="0" algn="just" eaLnBrk="1" hangingPunct="1">
                <a:lnSpc>
                  <a:spcPct val="110000"/>
                </a:lnSpc>
                <a:spcBef>
                  <a:spcPts val="600"/>
                </a:spcBef>
                <a:buNone/>
                <a:defRPr/>
              </a:pPr>
              <a:endParaRPr lang="en-US" altLang="zh-CN" sz="1600" b="1" dirty="0">
                <a:ln w="24500" cmpd="dbl">
                  <a:solidFill>
                    <a:schemeClr val="accent1">
                      <a:lumMod val="60000"/>
                      <a:lumOff val="40000"/>
                      <a:alpha val="6000"/>
                    </a:schemeClr>
                  </a:solidFill>
                  <a:prstDash val="solid"/>
                  <a:miter lim="800000"/>
                </a:ln>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Picture 2" descr="C:\Users\liuqi\Desktop\u=2412635968,589353096&amp;fm=23&amp;gp=0.jpg">
              <a:extLst>
                <a:ext uri="{FF2B5EF4-FFF2-40B4-BE49-F238E27FC236}">
                  <a16:creationId xmlns:a16="http://schemas.microsoft.com/office/drawing/2014/main" id="{513F84F8-ACC4-44E1-B6BC-BAA83A812BCA}"/>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41481" y="1530702"/>
              <a:ext cx="1008112" cy="129559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直接连接符 6">
            <a:extLst>
              <a:ext uri="{FF2B5EF4-FFF2-40B4-BE49-F238E27FC236}">
                <a16:creationId xmlns:a16="http://schemas.microsoft.com/office/drawing/2014/main" id="{96F29AEA-7198-44BC-A67C-4B365B509F5A}"/>
              </a:ext>
            </a:extLst>
          </p:cNvPr>
          <p:cNvCxnSpPr/>
          <p:nvPr/>
        </p:nvCxnSpPr>
        <p:spPr>
          <a:xfrm>
            <a:off x="134715" y="4057062"/>
            <a:ext cx="8874570"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8" name="内容占位符 2">
            <a:extLst>
              <a:ext uri="{FF2B5EF4-FFF2-40B4-BE49-F238E27FC236}">
                <a16:creationId xmlns:a16="http://schemas.microsoft.com/office/drawing/2014/main" id="{128A051A-1C5A-4C37-B1C2-E5D778DECA76}"/>
              </a:ext>
            </a:extLst>
          </p:cNvPr>
          <p:cNvSpPr txBox="1">
            <a:spLocks/>
          </p:cNvSpPr>
          <p:nvPr/>
        </p:nvSpPr>
        <p:spPr>
          <a:xfrm>
            <a:off x="1529819" y="2168282"/>
            <a:ext cx="7200800" cy="842392"/>
          </a:xfrm>
          <a:prstGeom prst="rect">
            <a:avLst/>
          </a:prstGeom>
          <a:ln>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lang="en-US" altLang="zh-CN" sz="2400" b="1" dirty="0">
              <a:ln w="24500" cmpd="dbl">
                <a:solidFill>
                  <a:schemeClr val="accent1">
                    <a:lumMod val="60000"/>
                    <a:lumOff val="40000"/>
                    <a:alpha val="6000"/>
                  </a:schemeClr>
                </a:solidFill>
                <a:prstDash val="solid"/>
                <a:miter lim="800000"/>
              </a:ln>
              <a:solidFill>
                <a:srgbClr val="0033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Box 13">
            <a:extLst>
              <a:ext uri="{FF2B5EF4-FFF2-40B4-BE49-F238E27FC236}">
                <a16:creationId xmlns:a16="http://schemas.microsoft.com/office/drawing/2014/main" id="{32088BD3-92AF-4F45-B6F5-E13981E61C27}"/>
              </a:ext>
            </a:extLst>
          </p:cNvPr>
          <p:cNvSpPr txBox="1"/>
          <p:nvPr/>
        </p:nvSpPr>
        <p:spPr>
          <a:xfrm>
            <a:off x="204949" y="4463161"/>
            <a:ext cx="8702567" cy="2089803"/>
          </a:xfrm>
          <a:prstGeom prst="rect">
            <a:avLst/>
          </a:prstGeom>
          <a:noFill/>
        </p:spPr>
        <p:txBody>
          <a:bodyPr wrap="square" rtlCol="0">
            <a:spAutoFit/>
          </a:bodyPr>
          <a:lstStyle/>
          <a:p>
            <a:pPr algn="just">
              <a:lnSpc>
                <a:spcPct val="110000"/>
              </a:lnSpc>
              <a:spcBef>
                <a:spcPts val="0"/>
              </a:spcBef>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刘琦</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中国科学院微电子研究所，研究员，杰青</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10000"/>
              </a:lnSpc>
              <a:spcBef>
                <a:spcPts val="0"/>
              </a:spcBef>
            </a:pPr>
            <a:r>
              <a:rPr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主要从事忆阻器、非易失计算和神经形态计算等方向的研</a:t>
            </a:r>
            <a:endParaRPr lang="en-US" altLang="zh-CN"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10000"/>
              </a:lnSpc>
              <a:spcBef>
                <a:spcPts val="0"/>
              </a:spcBef>
            </a:pPr>
            <a:r>
              <a:rPr lang="en-US" altLang="zh-CN"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究，主持重点研发计划、自然基金委杰青、优青、重点、面上等项目，获国家自然科学二等奖</a:t>
            </a:r>
            <a:r>
              <a:rPr lang="en-US" altLang="zh-CN"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项（排名</a:t>
            </a:r>
            <a:r>
              <a:rPr lang="en-US" altLang="zh-CN"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），电子学会科学技术进步奖一等奖（排名</a:t>
            </a:r>
            <a:r>
              <a:rPr lang="en-US" altLang="zh-CN"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2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）等。</a:t>
            </a:r>
          </a:p>
        </p:txBody>
      </p:sp>
      <p:pic>
        <p:nvPicPr>
          <p:cNvPr id="10" name="Picture 2" descr="D:\1\liuqi\个人材料\护照扫描件\刘琦.jpg">
            <a:extLst>
              <a:ext uri="{FF2B5EF4-FFF2-40B4-BE49-F238E27FC236}">
                <a16:creationId xmlns:a16="http://schemas.microsoft.com/office/drawing/2014/main" id="{C018C1C9-A440-4D68-8332-65A2B5ECB0C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4842" y="4324860"/>
            <a:ext cx="1074646" cy="1382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9261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0FF45-A718-4F25-BCF5-63CBEB866588}"/>
              </a:ext>
            </a:extLst>
          </p:cNvPr>
          <p:cNvSpPr>
            <a:spLocks noGrp="1"/>
          </p:cNvSpPr>
          <p:nvPr>
            <p:ph type="title"/>
          </p:nvPr>
        </p:nvSpPr>
        <p:spPr/>
        <p:txBody>
          <a:bodyPr/>
          <a:lstStyle/>
          <a:p>
            <a:r>
              <a:rPr lang="zh-CN" altLang="en-US" dirty="0"/>
              <a:t>项目团队</a:t>
            </a:r>
            <a:r>
              <a:rPr lang="en-US" altLang="zh-CN" sz="2800" dirty="0"/>
              <a:t>—</a:t>
            </a:r>
            <a:r>
              <a:rPr lang="zh-CN" altLang="en-US" sz="2800" dirty="0"/>
              <a:t>课题</a:t>
            </a:r>
            <a:r>
              <a:rPr lang="en-US" altLang="zh-CN" sz="2800" dirty="0"/>
              <a:t>3</a:t>
            </a:r>
            <a:r>
              <a:rPr lang="zh-CN" altLang="en-US" sz="2800" dirty="0"/>
              <a:t>：团队骨干</a:t>
            </a:r>
            <a:endParaRPr lang="zh-CN" altLang="en-US" dirty="0"/>
          </a:p>
        </p:txBody>
      </p:sp>
      <p:sp>
        <p:nvSpPr>
          <p:cNvPr id="3" name="灯片编号占位符 2">
            <a:extLst>
              <a:ext uri="{FF2B5EF4-FFF2-40B4-BE49-F238E27FC236}">
                <a16:creationId xmlns:a16="http://schemas.microsoft.com/office/drawing/2014/main" id="{6831F7C0-1C51-4393-A56E-382514094609}"/>
              </a:ext>
            </a:extLst>
          </p:cNvPr>
          <p:cNvSpPr>
            <a:spLocks noGrp="1"/>
          </p:cNvSpPr>
          <p:nvPr>
            <p:ph type="sldNum" sz="quarter" idx="12"/>
          </p:nvPr>
        </p:nvSpPr>
        <p:spPr/>
        <p:txBody>
          <a:bodyPr/>
          <a:lstStyle/>
          <a:p>
            <a:fld id="{17F0B86A-3B10-4477-8AC6-12E7D7B5209B}" type="slidenum">
              <a:rPr lang="zh-CN" altLang="en-US" smtClean="0"/>
              <a:t>116</a:t>
            </a:fld>
            <a:endParaRPr lang="zh-CN" altLang="en-US"/>
          </a:p>
        </p:txBody>
      </p:sp>
      <p:sp>
        <p:nvSpPr>
          <p:cNvPr id="4" name="内容占位符 2">
            <a:extLst>
              <a:ext uri="{FF2B5EF4-FFF2-40B4-BE49-F238E27FC236}">
                <a16:creationId xmlns:a16="http://schemas.microsoft.com/office/drawing/2014/main" id="{CB908E94-EFCB-4266-8F30-F1360E699447}"/>
              </a:ext>
            </a:extLst>
          </p:cNvPr>
          <p:cNvSpPr txBox="1">
            <a:spLocks/>
          </p:cNvSpPr>
          <p:nvPr/>
        </p:nvSpPr>
        <p:spPr>
          <a:xfrm>
            <a:off x="1048672" y="933888"/>
            <a:ext cx="8083296" cy="1185976"/>
          </a:xfrm>
          <a:prstGeom prst="rect">
            <a:avLst/>
          </a:prstGeom>
          <a:ln>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ts val="300"/>
              </a:spcBef>
              <a:buNone/>
              <a:defRPr/>
            </a:pPr>
            <a:r>
              <a:rPr lang="zh-CN" altLang="en-US" sz="1600" b="1" dirty="0">
                <a:ln w="24500" cmpd="dbl">
                  <a:solidFill>
                    <a:schemeClr val="accent1">
                      <a:lumMod val="60000"/>
                      <a:lumOff val="40000"/>
                      <a:alpha val="6000"/>
                    </a:schemeClr>
                  </a:solidFill>
                  <a:prstDash val="solid"/>
                  <a:miter lim="800000"/>
                </a:ln>
                <a:solidFill>
                  <a:srgbClr val="FF0000"/>
                </a:solidFill>
                <a:latin typeface="黑体" panose="02010609060101010101" pitchFamily="49" charset="-122"/>
                <a:ea typeface="黑体" panose="02010609060101010101" pitchFamily="49" charset="-122"/>
                <a:cs typeface="Times New Roman" panose="02020603050405020304" pitchFamily="18" charset="0"/>
              </a:rPr>
              <a:t>马德：</a:t>
            </a:r>
            <a:r>
              <a:rPr lang="zh-CN" altLang="zh-CN" sz="1600" b="1" dirty="0">
                <a:latin typeface="黑体" panose="02010609060101010101" pitchFamily="49" charset="-122"/>
                <a:ea typeface="黑体" panose="02010609060101010101" pitchFamily="49" charset="-122"/>
              </a:rPr>
              <a:t>浙江大学计算机学院副教授</a:t>
            </a:r>
            <a:r>
              <a:rPr lang="zh-CN" altLang="en-US" sz="1600" b="1" dirty="0">
                <a:latin typeface="黑体" panose="02010609060101010101" pitchFamily="49" charset="-122"/>
                <a:ea typeface="黑体" panose="02010609060101010101" pitchFamily="49" charset="-122"/>
              </a:rPr>
              <a:t>，硕士生导师</a:t>
            </a:r>
            <a:endParaRPr lang="en-US" altLang="zh-CN" sz="1600" b="1" dirty="0">
              <a:ln w="24500" cmpd="dbl">
                <a:solidFill>
                  <a:schemeClr val="accent1">
                    <a:lumMod val="60000"/>
                    <a:lumOff val="40000"/>
                    <a:alpha val="6000"/>
                  </a:schemeClr>
                </a:solidFill>
                <a:prstDash val="solid"/>
                <a:miter lim="800000"/>
              </a:ln>
              <a:latin typeface="黑体" panose="02010609060101010101" pitchFamily="49" charset="-122"/>
              <a:ea typeface="黑体" panose="02010609060101010101" pitchFamily="49" charset="-122"/>
              <a:cs typeface="Times New Roman" panose="02020603050405020304" pitchFamily="18" charset="0"/>
            </a:endParaRPr>
          </a:p>
          <a:p>
            <a:pPr marL="0" indent="0" eaLnBrk="1" hangingPunct="1">
              <a:spcBef>
                <a:spcPts val="600"/>
              </a:spcBef>
              <a:buNone/>
              <a:defRPr/>
            </a:pP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2013~2017 </a:t>
            </a:r>
            <a:r>
              <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年杭州电子科技大学讲师、副教授，硕士生导师， </a:t>
            </a: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2018 </a:t>
            </a:r>
            <a:r>
              <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年 </a:t>
            </a: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2 </a:t>
            </a:r>
            <a:r>
              <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月到浙江大学计算机学院任教。主要研究方向为类脑计算芯片</a:t>
            </a: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(Neuromorphic)</a:t>
            </a:r>
            <a:r>
              <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，片上系统芯片</a:t>
            </a: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(SoC)</a:t>
            </a:r>
            <a:r>
              <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，先后主持国家自然科学基金青年基金 </a:t>
            </a: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1 </a:t>
            </a:r>
            <a:r>
              <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项，国家自然科学基金面上项目 </a:t>
            </a: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1 </a:t>
            </a:r>
            <a:r>
              <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项， 军委科技委创新项目 </a:t>
            </a: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2 </a:t>
            </a:r>
            <a:r>
              <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项。</a:t>
            </a:r>
            <a:endParaRPr lang="en-US" altLang="zh-CN" sz="1600" b="1" dirty="0">
              <a:ln w="24500" cmpd="dbl">
                <a:solidFill>
                  <a:schemeClr val="accent1">
                    <a:lumMod val="60000"/>
                    <a:lumOff val="40000"/>
                    <a:alpha val="6000"/>
                  </a:schemeClr>
                </a:solidFill>
                <a:prstDash val="solid"/>
                <a:miter lim="800000"/>
              </a:ln>
              <a:latin typeface="黑体" panose="02010609060101010101" pitchFamily="49" charset="-122"/>
              <a:ea typeface="黑体" panose="02010609060101010101" pitchFamily="49"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B9F39210-DE8C-41CF-9A65-93CB6E888B22}"/>
              </a:ext>
            </a:extLst>
          </p:cNvPr>
          <p:cNvCxnSpPr/>
          <p:nvPr/>
        </p:nvCxnSpPr>
        <p:spPr>
          <a:xfrm>
            <a:off x="103888" y="2355958"/>
            <a:ext cx="8874570"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6" name="内容占位符 2">
            <a:extLst>
              <a:ext uri="{FF2B5EF4-FFF2-40B4-BE49-F238E27FC236}">
                <a16:creationId xmlns:a16="http://schemas.microsoft.com/office/drawing/2014/main" id="{F71093BD-BB8F-454C-BC60-EEFB63D33B2E}"/>
              </a:ext>
            </a:extLst>
          </p:cNvPr>
          <p:cNvSpPr txBox="1">
            <a:spLocks/>
          </p:cNvSpPr>
          <p:nvPr/>
        </p:nvSpPr>
        <p:spPr>
          <a:xfrm>
            <a:off x="1517787" y="1651237"/>
            <a:ext cx="7200800" cy="842392"/>
          </a:xfrm>
          <a:prstGeom prst="rect">
            <a:avLst/>
          </a:prstGeom>
          <a:ln>
            <a:miter lim="800000"/>
            <a:headEnd/>
            <a:tailEnd/>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lang="en-US" altLang="zh-CN" sz="2400" b="1" dirty="0">
              <a:ln w="24500" cmpd="dbl">
                <a:solidFill>
                  <a:schemeClr val="accent1">
                    <a:lumMod val="60000"/>
                    <a:lumOff val="40000"/>
                    <a:alpha val="6000"/>
                  </a:schemeClr>
                </a:solidFill>
                <a:prstDash val="solid"/>
                <a:miter lim="800000"/>
              </a:ln>
              <a:solidFill>
                <a:srgbClr val="0033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TextBox 13">
            <a:extLst>
              <a:ext uri="{FF2B5EF4-FFF2-40B4-BE49-F238E27FC236}">
                <a16:creationId xmlns:a16="http://schemas.microsoft.com/office/drawing/2014/main" id="{2774721E-499A-4428-821D-9D8374FE5CF9}"/>
              </a:ext>
            </a:extLst>
          </p:cNvPr>
          <p:cNvSpPr txBox="1"/>
          <p:nvPr/>
        </p:nvSpPr>
        <p:spPr>
          <a:xfrm>
            <a:off x="1097970" y="2355958"/>
            <a:ext cx="7942142" cy="1413464"/>
          </a:xfrm>
          <a:prstGeom prst="rect">
            <a:avLst/>
          </a:prstGeom>
          <a:noFill/>
        </p:spPr>
        <p:txBody>
          <a:bodyPr wrap="square" rtlCol="0">
            <a:spAutoFit/>
          </a:bodyPr>
          <a:lstStyle/>
          <a:p>
            <a:pPr algn="just">
              <a:lnSpc>
                <a:spcPct val="110000"/>
              </a:lnSpc>
              <a:spcBef>
                <a:spcPts val="0"/>
              </a:spcBef>
            </a:pPr>
            <a:r>
              <a:rPr lang="zh-CN" altLang="en-US" sz="1600" b="1" dirty="0">
                <a:solidFill>
                  <a:srgbClr val="FF0000"/>
                </a:solidFill>
                <a:latin typeface="黑体" panose="02010609060101010101" pitchFamily="49" charset="-122"/>
                <a:ea typeface="黑体" panose="02010609060101010101" pitchFamily="49" charset="-122"/>
              </a:rPr>
              <a:t>朱晓雷：</a:t>
            </a:r>
            <a:r>
              <a:rPr lang="zh-CN" altLang="zh-CN" sz="1600" b="1" dirty="0">
                <a:latin typeface="黑体" panose="02010609060101010101" pitchFamily="49" charset="-122"/>
                <a:ea typeface="黑体" panose="02010609060101010101" pitchFamily="49" charset="-122"/>
              </a:rPr>
              <a:t>浙江大学微电子学院讲师，求是青年学者，硕士生导师</a:t>
            </a:r>
            <a:endParaRPr lang="en-US" altLang="zh-CN" sz="1600" b="1" dirty="0">
              <a:latin typeface="黑体" panose="02010609060101010101" pitchFamily="49" charset="-122"/>
              <a:ea typeface="黑体" panose="02010609060101010101" pitchFamily="49" charset="-122"/>
            </a:endParaRPr>
          </a:p>
          <a:p>
            <a:pPr algn="just">
              <a:lnSpc>
                <a:spcPct val="110000"/>
              </a:lnSpc>
              <a:spcBef>
                <a:spcPts val="0"/>
              </a:spcBef>
            </a:pPr>
            <a:r>
              <a:rPr lang="zh-CN" altLang="zh-CN" sz="1600" b="1" dirty="0">
                <a:solidFill>
                  <a:srgbClr val="0000FF"/>
                </a:solidFill>
                <a:latin typeface="黑体" panose="02010609060101010101" pitchFamily="49" charset="-122"/>
                <a:ea typeface="黑体" panose="02010609060101010101" pitchFamily="49" charset="-122"/>
              </a:rPr>
              <a:t>日本庆应义塾大学电气与电子工程系博士，长期从事</a:t>
            </a:r>
            <a:r>
              <a:rPr lang="en-US" altLang="zh-CN" sz="1600" b="1" dirty="0">
                <a:solidFill>
                  <a:srgbClr val="0000FF"/>
                </a:solidFill>
                <a:latin typeface="黑体" panose="02010609060101010101" pitchFamily="49" charset="-122"/>
                <a:ea typeface="黑体" panose="02010609060101010101" pitchFamily="49" charset="-122"/>
              </a:rPr>
              <a:t>CMOS</a:t>
            </a:r>
            <a:r>
              <a:rPr lang="zh-CN" altLang="zh-CN" sz="1600" b="1" dirty="0">
                <a:solidFill>
                  <a:srgbClr val="0000FF"/>
                </a:solidFill>
                <a:latin typeface="黑体" panose="02010609060101010101" pitchFamily="49" charset="-122"/>
                <a:ea typeface="黑体" panose="02010609060101010101" pitchFamily="49" charset="-122"/>
              </a:rPr>
              <a:t>模拟、数模混合信号集成电路设计方面的研究工作，如低功耗小尺寸</a:t>
            </a:r>
            <a:r>
              <a:rPr lang="en-US" altLang="zh-CN" sz="1600" b="1" dirty="0">
                <a:solidFill>
                  <a:srgbClr val="0000FF"/>
                </a:solidFill>
                <a:latin typeface="黑体" panose="02010609060101010101" pitchFamily="49" charset="-122"/>
                <a:ea typeface="黑体" panose="02010609060101010101" pitchFamily="49" charset="-122"/>
              </a:rPr>
              <a:t>SAR ADC </a:t>
            </a:r>
            <a:r>
              <a:rPr lang="zh-CN" altLang="zh-CN" sz="1600" b="1" dirty="0">
                <a:solidFill>
                  <a:srgbClr val="0000FF"/>
                </a:solidFill>
                <a:latin typeface="黑体" panose="02010609060101010101" pitchFamily="49" charset="-122"/>
                <a:ea typeface="黑体" panose="02010609060101010101" pitchFamily="49" charset="-122"/>
              </a:rPr>
              <a:t>模</a:t>
            </a:r>
            <a:r>
              <a:rPr lang="en-US" altLang="zh-CN" sz="1600" b="1" dirty="0">
                <a:solidFill>
                  <a:srgbClr val="0000FF"/>
                </a:solidFill>
                <a:latin typeface="黑体" panose="02010609060101010101" pitchFamily="49" charset="-122"/>
                <a:ea typeface="黑体" panose="02010609060101010101" pitchFamily="49" charset="-122"/>
              </a:rPr>
              <a:t>/</a:t>
            </a:r>
            <a:r>
              <a:rPr lang="zh-CN" altLang="zh-CN" sz="1600" b="1" dirty="0">
                <a:solidFill>
                  <a:srgbClr val="0000FF"/>
                </a:solidFill>
                <a:latin typeface="黑体" panose="02010609060101010101" pitchFamily="49" charset="-122"/>
                <a:ea typeface="黑体" panose="02010609060101010101" pitchFamily="49" charset="-122"/>
              </a:rPr>
              <a:t>数转换器、三维堆叠芯片相关技术、类脑计算芯片设计等研究。主持、参与多项国家自然科学基金、国防军工项目、</a:t>
            </a:r>
            <a:r>
              <a:rPr lang="en-US" altLang="zh-CN" sz="1600" b="1" dirty="0">
                <a:solidFill>
                  <a:srgbClr val="0000FF"/>
                </a:solidFill>
                <a:latin typeface="黑体" panose="02010609060101010101" pitchFamily="49" charset="-122"/>
                <a:ea typeface="黑体" panose="02010609060101010101" pitchFamily="49" charset="-122"/>
              </a:rPr>
              <a:t>973</a:t>
            </a:r>
            <a:r>
              <a:rPr lang="zh-CN" altLang="zh-CN" sz="1600" b="1" dirty="0">
                <a:solidFill>
                  <a:srgbClr val="0000FF"/>
                </a:solidFill>
                <a:latin typeface="黑体" panose="02010609060101010101" pitchFamily="49" charset="-122"/>
                <a:ea typeface="黑体" panose="02010609060101010101" pitchFamily="49" charset="-122"/>
              </a:rPr>
              <a:t>子课题等项目。</a:t>
            </a:r>
            <a:endPar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DA5E0F69-DF0B-4DBE-B539-2687D3CA8C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527" y="933888"/>
            <a:ext cx="969145" cy="1267001"/>
          </a:xfrm>
          <a:prstGeom prst="rect">
            <a:avLst/>
          </a:prstGeom>
        </p:spPr>
      </p:pic>
      <p:pic>
        <p:nvPicPr>
          <p:cNvPr id="9" name="图片 8">
            <a:extLst>
              <a:ext uri="{FF2B5EF4-FFF2-40B4-BE49-F238E27FC236}">
                <a16:creationId xmlns:a16="http://schemas.microsoft.com/office/drawing/2014/main" id="{D8E49B37-F194-442F-AF4E-232759BC21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888" y="2481532"/>
            <a:ext cx="861297" cy="1107383"/>
          </a:xfrm>
          <a:prstGeom prst="rect">
            <a:avLst/>
          </a:prstGeom>
        </p:spPr>
      </p:pic>
      <p:sp>
        <p:nvSpPr>
          <p:cNvPr id="10" name="TextBox 13">
            <a:extLst>
              <a:ext uri="{FF2B5EF4-FFF2-40B4-BE49-F238E27FC236}">
                <a16:creationId xmlns:a16="http://schemas.microsoft.com/office/drawing/2014/main" id="{34C22327-FB7A-4F6D-99BD-5C39BEF83E24}"/>
              </a:ext>
            </a:extLst>
          </p:cNvPr>
          <p:cNvSpPr txBox="1"/>
          <p:nvPr/>
        </p:nvSpPr>
        <p:spPr>
          <a:xfrm>
            <a:off x="1080564" y="3887549"/>
            <a:ext cx="7959547" cy="1142620"/>
          </a:xfrm>
          <a:prstGeom prst="rect">
            <a:avLst/>
          </a:prstGeom>
          <a:noFill/>
        </p:spPr>
        <p:txBody>
          <a:bodyPr wrap="square" rtlCol="0">
            <a:spAutoFit/>
          </a:bodyPr>
          <a:lstStyle/>
          <a:p>
            <a:pPr algn="just">
              <a:lnSpc>
                <a:spcPct val="110000"/>
              </a:lnSpc>
              <a:spcBef>
                <a:spcPts val="0"/>
              </a:spcBef>
            </a:pPr>
            <a:r>
              <a:rPr lang="zh-CN" altLang="en-US" sz="1600" b="1" dirty="0">
                <a:solidFill>
                  <a:srgbClr val="FF0000"/>
                </a:solidFill>
                <a:latin typeface="黑体" panose="02010609060101010101" pitchFamily="49" charset="-122"/>
                <a:ea typeface="黑体" panose="02010609060101010101" pitchFamily="49" charset="-122"/>
              </a:rPr>
              <a:t>黄科杰：</a:t>
            </a:r>
            <a:r>
              <a:rPr lang="zh-CN" altLang="en-US" sz="1600" b="1" dirty="0">
                <a:latin typeface="黑体" panose="02010609060101010101" pitchFamily="49" charset="-122"/>
                <a:ea typeface="黑体" panose="02010609060101010101" pitchFamily="49" charset="-122"/>
              </a:rPr>
              <a:t>浙江大学微电子学院百人计划研究员，博士生导师</a:t>
            </a:r>
            <a:endParaRPr lang="en-US" altLang="zh-CN" sz="1600" b="1" dirty="0">
              <a:latin typeface="黑体" panose="02010609060101010101" pitchFamily="49" charset="-122"/>
              <a:ea typeface="黑体" panose="02010609060101010101" pitchFamily="49" charset="-122"/>
            </a:endParaRPr>
          </a:p>
          <a:p>
            <a:pPr algn="just">
              <a:lnSpc>
                <a:spcPct val="110000"/>
              </a:lnSpc>
              <a:spcBef>
                <a:spcPts val="0"/>
              </a:spcBef>
            </a:pPr>
            <a:r>
              <a:rPr lang="zh-CN" altLang="en-US" sz="1600" b="1" dirty="0">
                <a:solidFill>
                  <a:srgbClr val="0000FF"/>
                </a:solidFill>
                <a:latin typeface="黑体" panose="02010609060101010101" pitchFamily="49" charset="-122"/>
                <a:ea typeface="黑体" panose="02010609060101010101" pitchFamily="49" charset="-122"/>
              </a:rPr>
              <a:t>国立新加坡大学电子工程博士，长期从事存储器、嵌入式系统、类脑计算芯片设计方面的研究工作。在相关领域发表高水平期刊论文</a:t>
            </a:r>
            <a:r>
              <a:rPr lang="en-US" altLang="zh-CN" sz="1600" b="1" dirty="0">
                <a:solidFill>
                  <a:srgbClr val="0000FF"/>
                </a:solidFill>
                <a:latin typeface="黑体" panose="02010609060101010101" pitchFamily="49" charset="-122"/>
                <a:ea typeface="黑体" panose="02010609060101010101" pitchFamily="49" charset="-122"/>
              </a:rPr>
              <a:t>30</a:t>
            </a:r>
            <a:r>
              <a:rPr lang="zh-CN" altLang="en-US" sz="1600" b="1" dirty="0">
                <a:solidFill>
                  <a:srgbClr val="0000FF"/>
                </a:solidFill>
                <a:latin typeface="黑体" panose="02010609060101010101" pitchFamily="49" charset="-122"/>
                <a:ea typeface="黑体" panose="02010609060101010101" pitchFamily="49" charset="-122"/>
              </a:rPr>
              <a:t>余篇。主持、参与多项国家自然科学基金、国际合作基金等项目。</a:t>
            </a:r>
            <a:endPar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1" name="TextBox 13">
            <a:extLst>
              <a:ext uri="{FF2B5EF4-FFF2-40B4-BE49-F238E27FC236}">
                <a16:creationId xmlns:a16="http://schemas.microsoft.com/office/drawing/2014/main" id="{E12589AF-94D5-4A70-9AD6-D23EDD6733CA}"/>
              </a:ext>
            </a:extLst>
          </p:cNvPr>
          <p:cNvSpPr txBox="1"/>
          <p:nvPr/>
        </p:nvSpPr>
        <p:spPr>
          <a:xfrm>
            <a:off x="1036957" y="5103116"/>
            <a:ext cx="8083296" cy="1684307"/>
          </a:xfrm>
          <a:prstGeom prst="rect">
            <a:avLst/>
          </a:prstGeom>
          <a:noFill/>
        </p:spPr>
        <p:txBody>
          <a:bodyPr wrap="square" rtlCol="0">
            <a:spAutoFit/>
          </a:bodyPr>
          <a:lstStyle/>
          <a:p>
            <a:pPr algn="just">
              <a:lnSpc>
                <a:spcPct val="110000"/>
              </a:lnSpc>
              <a:spcBef>
                <a:spcPts val="0"/>
              </a:spcBef>
            </a:pPr>
            <a:r>
              <a:rPr lang="zh-CN" altLang="en-US" sz="1600" b="1" dirty="0">
                <a:solidFill>
                  <a:srgbClr val="FF0000"/>
                </a:solidFill>
                <a:latin typeface="黑体" panose="02010609060101010101" pitchFamily="49" charset="-122"/>
                <a:ea typeface="黑体" panose="02010609060101010101" pitchFamily="49" charset="-122"/>
              </a:rPr>
              <a:t>沈海斌：</a:t>
            </a:r>
            <a:r>
              <a:rPr lang="zh-CN" altLang="en-US" sz="1600" b="1" dirty="0">
                <a:latin typeface="黑体" panose="02010609060101010101" pitchFamily="49" charset="-122"/>
                <a:ea typeface="黑体" panose="02010609060101010101" pitchFamily="49" charset="-122"/>
              </a:rPr>
              <a:t>浙江大学微电子学院教授，博士生导师</a:t>
            </a:r>
            <a:endParaRPr lang="en-US" altLang="zh-CN" sz="1600" b="1" dirty="0">
              <a:latin typeface="黑体" panose="02010609060101010101" pitchFamily="49" charset="-122"/>
              <a:ea typeface="黑体" panose="02010609060101010101" pitchFamily="49" charset="-122"/>
            </a:endParaRPr>
          </a:p>
          <a:p>
            <a:pPr algn="just">
              <a:lnSpc>
                <a:spcPct val="110000"/>
              </a:lnSpc>
              <a:spcBef>
                <a:spcPts val="0"/>
              </a:spcBef>
            </a:pPr>
            <a:r>
              <a:rPr lang="zh-CN" altLang="en-US" sz="1600" b="1" dirty="0">
                <a:solidFill>
                  <a:srgbClr val="0000FF"/>
                </a:solidFill>
                <a:latin typeface="黑体" panose="02010609060101010101" pitchFamily="49" charset="-122"/>
                <a:ea typeface="黑体" panose="02010609060101010101" pitchFamily="49" charset="-122"/>
              </a:rPr>
              <a:t>长期从事智能安全及芯片设计方面的研究，大数据智能算法硬件加速实现，密码算法与安全体系架构、安全处理器与统一计算架构，混合计算电路建模及其高性能低功耗芯片实现。参与制定多项国家标准，为商用密码安全标准组专家、国家空间网络安全重点专项核心专家。获得中国电子学会信息科学技术一等奖一项。列入浙江省新世纪</a:t>
            </a:r>
            <a:r>
              <a:rPr lang="en-US" altLang="zh-CN" sz="1600" b="1" dirty="0">
                <a:solidFill>
                  <a:srgbClr val="0000FF"/>
                </a:solidFill>
                <a:latin typeface="黑体" panose="02010609060101010101" pitchFamily="49" charset="-122"/>
                <a:ea typeface="黑体" panose="02010609060101010101" pitchFamily="49" charset="-122"/>
              </a:rPr>
              <a:t>151</a:t>
            </a:r>
            <a:r>
              <a:rPr lang="zh-CN" altLang="en-US" sz="1600" b="1" dirty="0">
                <a:solidFill>
                  <a:srgbClr val="0000FF"/>
                </a:solidFill>
                <a:latin typeface="黑体" panose="02010609060101010101" pitchFamily="49" charset="-122"/>
                <a:ea typeface="黑体" panose="02010609060101010101" pitchFamily="49" charset="-122"/>
              </a:rPr>
              <a:t>人才工程第二层次、浙江省级重点科技创新团队。</a:t>
            </a:r>
            <a:endPar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12" name="直接连接符 11">
            <a:extLst>
              <a:ext uri="{FF2B5EF4-FFF2-40B4-BE49-F238E27FC236}">
                <a16:creationId xmlns:a16="http://schemas.microsoft.com/office/drawing/2014/main" id="{E9ACC26B-8DE1-4F26-8F0B-5F4AE861659D}"/>
              </a:ext>
            </a:extLst>
          </p:cNvPr>
          <p:cNvCxnSpPr/>
          <p:nvPr/>
        </p:nvCxnSpPr>
        <p:spPr>
          <a:xfrm>
            <a:off x="79527" y="3870159"/>
            <a:ext cx="8874570"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8BB81F2-12AB-4802-B070-36D4444CEE7B}"/>
              </a:ext>
            </a:extLst>
          </p:cNvPr>
          <p:cNvCxnSpPr/>
          <p:nvPr/>
        </p:nvCxnSpPr>
        <p:spPr>
          <a:xfrm>
            <a:off x="79527" y="5103116"/>
            <a:ext cx="8874570"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E9C68B9-9C1F-4362-BD57-C20231D137F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684" y="5279610"/>
            <a:ext cx="969145" cy="1271748"/>
          </a:xfrm>
          <a:prstGeom prst="rect">
            <a:avLst/>
          </a:prstGeom>
        </p:spPr>
      </p:pic>
      <p:pic>
        <p:nvPicPr>
          <p:cNvPr id="15" name="图片 14">
            <a:extLst>
              <a:ext uri="{FF2B5EF4-FFF2-40B4-BE49-F238E27FC236}">
                <a16:creationId xmlns:a16="http://schemas.microsoft.com/office/drawing/2014/main" id="{5FFD25C9-9BFA-4D05-B58D-AB735E2387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441" y="3921973"/>
            <a:ext cx="834897" cy="1129329"/>
          </a:xfrm>
          <a:prstGeom prst="rect">
            <a:avLst/>
          </a:prstGeom>
        </p:spPr>
      </p:pic>
    </p:spTree>
    <p:extLst>
      <p:ext uri="{BB962C8B-B14F-4D97-AF65-F5344CB8AC3E}">
        <p14:creationId xmlns:p14="http://schemas.microsoft.com/office/powerpoint/2010/main" val="37824632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项目团队</a:t>
            </a:r>
            <a:r>
              <a:rPr lang="en-US" altLang="zh-CN" sz="2800" dirty="0"/>
              <a:t>—</a:t>
            </a:r>
            <a:r>
              <a:rPr lang="zh-CN" altLang="en-US" sz="2800" dirty="0"/>
              <a:t>课题</a:t>
            </a:r>
            <a:r>
              <a:rPr lang="en-US" altLang="zh-CN" sz="2800" dirty="0"/>
              <a:t>3</a:t>
            </a:r>
            <a:r>
              <a:rPr lang="zh-CN" altLang="en-US" sz="2800" dirty="0"/>
              <a:t>：团队成员</a:t>
            </a:r>
            <a:endParaRPr lang="zh-CN" altLang="en-US" dirty="0"/>
          </a:p>
        </p:txBody>
      </p:sp>
      <p:sp>
        <p:nvSpPr>
          <p:cNvPr id="2" name="灯片编号占位符 1">
            <a:extLst>
              <a:ext uri="{FF2B5EF4-FFF2-40B4-BE49-F238E27FC236}">
                <a16:creationId xmlns:a16="http://schemas.microsoft.com/office/drawing/2014/main" id="{82D41A29-748A-4AC4-B193-54B79C304F17}"/>
              </a:ext>
            </a:extLst>
          </p:cNvPr>
          <p:cNvSpPr>
            <a:spLocks noGrp="1"/>
          </p:cNvSpPr>
          <p:nvPr>
            <p:ph type="sldNum" sz="quarter" idx="12"/>
          </p:nvPr>
        </p:nvSpPr>
        <p:spPr/>
        <p:txBody>
          <a:bodyPr/>
          <a:lstStyle/>
          <a:p>
            <a:fld id="{17F0B86A-3B10-4477-8AC6-12E7D7B5209B}" type="slidenum">
              <a:rPr lang="zh-CN" altLang="en-US" smtClean="0"/>
              <a:pPr/>
              <a:t>117</a:t>
            </a:fld>
            <a:endParaRPr lang="zh-CN" altLang="en-US"/>
          </a:p>
        </p:txBody>
      </p:sp>
      <p:graphicFrame>
        <p:nvGraphicFramePr>
          <p:cNvPr id="7" name="内容占位符 4">
            <a:extLst>
              <a:ext uri="{FF2B5EF4-FFF2-40B4-BE49-F238E27FC236}">
                <a16:creationId xmlns:a16="http://schemas.microsoft.com/office/drawing/2014/main" id="{19B5B160-963C-4C31-9682-544A90C03E2F}"/>
              </a:ext>
            </a:extLst>
          </p:cNvPr>
          <p:cNvGraphicFramePr>
            <a:graphicFrameLocks noGrp="1"/>
          </p:cNvGraphicFramePr>
          <p:nvPr>
            <p:ph idx="1"/>
            <p:extLst>
              <p:ext uri="{D42A27DB-BD31-4B8C-83A1-F6EECF244321}">
                <p14:modId xmlns:p14="http://schemas.microsoft.com/office/powerpoint/2010/main" val="2076857648"/>
              </p:ext>
            </p:extLst>
          </p:nvPr>
        </p:nvGraphicFramePr>
        <p:xfrm>
          <a:off x="130800" y="1125263"/>
          <a:ext cx="8882400" cy="5125634"/>
        </p:xfrm>
        <a:graphic>
          <a:graphicData uri="http://schemas.openxmlformats.org/drawingml/2006/table">
            <a:tbl>
              <a:tblPr firstRow="1" bandRow="1">
                <a:tableStyleId>{7DF18680-E054-41AD-8BC1-D1AEF772440D}</a:tableStyleId>
              </a:tblPr>
              <a:tblGrid>
                <a:gridCol w="1162841">
                  <a:extLst>
                    <a:ext uri="{9D8B030D-6E8A-4147-A177-3AD203B41FA5}">
                      <a16:colId xmlns:a16="http://schemas.microsoft.com/office/drawing/2014/main" val="2602425836"/>
                    </a:ext>
                  </a:extLst>
                </a:gridCol>
                <a:gridCol w="2686691">
                  <a:extLst>
                    <a:ext uri="{9D8B030D-6E8A-4147-A177-3AD203B41FA5}">
                      <a16:colId xmlns:a16="http://schemas.microsoft.com/office/drawing/2014/main" val="2976028194"/>
                    </a:ext>
                  </a:extLst>
                </a:gridCol>
                <a:gridCol w="1253937">
                  <a:extLst>
                    <a:ext uri="{9D8B030D-6E8A-4147-A177-3AD203B41FA5}">
                      <a16:colId xmlns:a16="http://schemas.microsoft.com/office/drawing/2014/main" val="2029418969"/>
                    </a:ext>
                  </a:extLst>
                </a:gridCol>
                <a:gridCol w="1144309">
                  <a:extLst>
                    <a:ext uri="{9D8B030D-6E8A-4147-A177-3AD203B41FA5}">
                      <a16:colId xmlns:a16="http://schemas.microsoft.com/office/drawing/2014/main" val="412198888"/>
                    </a:ext>
                  </a:extLst>
                </a:gridCol>
                <a:gridCol w="1446491">
                  <a:extLst>
                    <a:ext uri="{9D8B030D-6E8A-4147-A177-3AD203B41FA5}">
                      <a16:colId xmlns:a16="http://schemas.microsoft.com/office/drawing/2014/main" val="1621400367"/>
                    </a:ext>
                  </a:extLst>
                </a:gridCol>
                <a:gridCol w="1188131">
                  <a:extLst>
                    <a:ext uri="{9D8B030D-6E8A-4147-A177-3AD203B41FA5}">
                      <a16:colId xmlns:a16="http://schemas.microsoft.com/office/drawing/2014/main" val="1593747278"/>
                    </a:ext>
                  </a:extLst>
                </a:gridCol>
              </a:tblGrid>
              <a:tr h="609788">
                <a:tc>
                  <a:txBody>
                    <a:bodyPr/>
                    <a:lstStyle/>
                    <a:p>
                      <a:pPr algn="ctr"/>
                      <a:r>
                        <a:rPr lang="zh-CN" altLang="en-US" sz="1600" dirty="0"/>
                        <a:t>姓名</a:t>
                      </a:r>
                      <a:endParaRPr lang="zh-CN" altLang="en-US" sz="1600" dirty="0">
                        <a:latin typeface="+mn-lt"/>
                      </a:endParaRPr>
                    </a:p>
                  </a:txBody>
                  <a:tcPr anchor="ctr"/>
                </a:tc>
                <a:tc>
                  <a:txBody>
                    <a:bodyPr/>
                    <a:lstStyle/>
                    <a:p>
                      <a:pPr algn="ctr"/>
                      <a:r>
                        <a:rPr lang="zh-CN" altLang="en-US" sz="1600" dirty="0"/>
                        <a:t>单位</a:t>
                      </a:r>
                      <a:endParaRPr lang="zh-CN" altLang="en-US" sz="1600" dirty="0">
                        <a:latin typeface="+mn-lt"/>
                      </a:endParaRPr>
                    </a:p>
                  </a:txBody>
                  <a:tcPr anchor="ctr"/>
                </a:tc>
                <a:tc>
                  <a:txBody>
                    <a:bodyPr/>
                    <a:lstStyle/>
                    <a:p>
                      <a:pPr algn="ctr"/>
                      <a:r>
                        <a:rPr lang="zh-CN" altLang="en-US" sz="1600" dirty="0"/>
                        <a:t>职称</a:t>
                      </a:r>
                      <a:endParaRPr lang="zh-CN" altLang="en-US" sz="1600" dirty="0">
                        <a:latin typeface="+mn-lt"/>
                      </a:endParaRPr>
                    </a:p>
                  </a:txBody>
                  <a:tcPr anchor="ctr"/>
                </a:tc>
                <a:tc>
                  <a:txBody>
                    <a:bodyPr/>
                    <a:lstStyle/>
                    <a:p>
                      <a:pPr algn="ctr"/>
                      <a:r>
                        <a:rPr lang="zh-CN" altLang="en-US" sz="1600" dirty="0"/>
                        <a:t>类别</a:t>
                      </a:r>
                      <a:endParaRPr lang="zh-CN" altLang="en-US" sz="1600" dirty="0">
                        <a:latin typeface="+mn-lt"/>
                      </a:endParaRPr>
                    </a:p>
                  </a:txBody>
                  <a:tcPr anchor="ctr"/>
                </a:tc>
                <a:tc>
                  <a:txBody>
                    <a:bodyPr/>
                    <a:lstStyle/>
                    <a:p>
                      <a:pPr algn="ctr"/>
                      <a:r>
                        <a:rPr lang="zh-CN" altLang="en-US" sz="1600" dirty="0"/>
                        <a:t>研究任务</a:t>
                      </a:r>
                      <a:endParaRPr lang="zh-CN" altLang="en-US" sz="1600" dirty="0">
                        <a:latin typeface="+mn-lt"/>
                      </a:endParaRPr>
                    </a:p>
                  </a:txBody>
                  <a:tcPr anchor="ctr"/>
                </a:tc>
                <a:tc>
                  <a:txBody>
                    <a:bodyPr/>
                    <a:lstStyle/>
                    <a:p>
                      <a:pPr algn="ctr"/>
                      <a:r>
                        <a:rPr lang="zh-CN" altLang="en-US" sz="1600" dirty="0"/>
                        <a:t>投入时间</a:t>
                      </a:r>
                      <a:endParaRPr lang="en-US" altLang="zh-CN" sz="1600" dirty="0"/>
                    </a:p>
                    <a:p>
                      <a:pPr algn="ctr"/>
                      <a:r>
                        <a:rPr lang="zh-CN" altLang="en-US" sz="1600" dirty="0"/>
                        <a:t>（月</a:t>
                      </a:r>
                      <a:r>
                        <a:rPr lang="en-US" altLang="zh-CN" sz="1600" dirty="0"/>
                        <a:t>/</a:t>
                      </a:r>
                      <a:r>
                        <a:rPr lang="zh-CN" altLang="en-US" sz="1600" dirty="0"/>
                        <a:t>年）</a:t>
                      </a:r>
                      <a:endParaRPr lang="zh-CN" altLang="en-US" sz="1600" dirty="0">
                        <a:latin typeface="+mn-lt"/>
                      </a:endParaRPr>
                    </a:p>
                  </a:txBody>
                  <a:tcPr anchor="ctr"/>
                </a:tc>
                <a:extLst>
                  <a:ext uri="{0D108BD9-81ED-4DB2-BD59-A6C34878D82A}">
                    <a16:rowId xmlns:a16="http://schemas.microsoft.com/office/drawing/2014/main" val="1545489409"/>
                  </a:ext>
                </a:extLst>
              </a:tr>
              <a:tr h="609788">
                <a:tc>
                  <a:txBody>
                    <a:bodyPr/>
                    <a:lstStyle/>
                    <a:p>
                      <a:pPr algn="ctr"/>
                      <a:r>
                        <a:rPr lang="zh-CN" altLang="en-US" sz="1600" dirty="0"/>
                        <a:t>刘明</a:t>
                      </a:r>
                      <a:endParaRPr lang="zh-CN" altLang="en-US"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研究员（院士）</a:t>
                      </a:r>
                      <a:endParaRPr lang="zh-CN" altLang="en-US" sz="1600" b="0" dirty="0">
                        <a:latin typeface="+mn-lt"/>
                        <a:ea typeface="+mn-ea"/>
                      </a:endParaRPr>
                    </a:p>
                  </a:txBody>
                  <a:tcPr/>
                </a:tc>
                <a:tc>
                  <a:txBody>
                    <a:bodyPr/>
                    <a:lstStyle/>
                    <a:p>
                      <a:pPr algn="ctr"/>
                      <a:r>
                        <a:rPr lang="zh-CN" altLang="en-US" sz="1600" dirty="0"/>
                        <a:t>双聘</a:t>
                      </a:r>
                      <a:endParaRPr lang="zh-CN" altLang="en-US" sz="1600" dirty="0">
                        <a:latin typeface="+mn-lt"/>
                        <a:ea typeface="+mn-ea"/>
                      </a:endParaRPr>
                    </a:p>
                  </a:txBody>
                  <a:tcPr anchor="ctr"/>
                </a:tc>
                <a:tc>
                  <a:txBody>
                    <a:bodyPr/>
                    <a:lstStyle/>
                    <a:p>
                      <a:pPr algn="just">
                        <a:lnSpc>
                          <a:spcPct val="150000"/>
                        </a:lnSpc>
                        <a:spcAft>
                          <a:spcPts val="0"/>
                        </a:spcAft>
                      </a:pPr>
                      <a:r>
                        <a:rPr lang="zh-CN" sz="1600" kern="100"/>
                        <a:t>新型存储技术</a:t>
                      </a:r>
                      <a:endParaRPr lang="zh-CN" sz="1600" kern="100">
                        <a:latin typeface="+mn-lt"/>
                        <a:ea typeface="+mn-ea"/>
                        <a:cs typeface="Times New Roman"/>
                      </a:endParaRPr>
                    </a:p>
                  </a:txBody>
                  <a:tcPr marL="68580" marR="68580" marT="0" marB="0" anchor="ctr"/>
                </a:tc>
                <a:tc>
                  <a:txBody>
                    <a:bodyPr/>
                    <a:lstStyle/>
                    <a:p>
                      <a:pPr algn="ctr"/>
                      <a:r>
                        <a:rPr lang="en-US" altLang="zh-CN" sz="1600" dirty="0"/>
                        <a:t>2</a:t>
                      </a:r>
                      <a:endParaRPr lang="zh-CN" altLang="en-US" sz="1600" dirty="0">
                        <a:latin typeface="+mn-lt"/>
                        <a:ea typeface="+mn-ea"/>
                      </a:endParaRPr>
                    </a:p>
                  </a:txBody>
                  <a:tcPr anchor="ctr"/>
                </a:tc>
                <a:extLst>
                  <a:ext uri="{0D108BD9-81ED-4DB2-BD59-A6C34878D82A}">
                    <a16:rowId xmlns:a16="http://schemas.microsoft.com/office/drawing/2014/main" val="2584005810"/>
                  </a:ext>
                </a:extLst>
              </a:tr>
              <a:tr h="609788">
                <a:tc>
                  <a:txBody>
                    <a:bodyPr/>
                    <a:lstStyle/>
                    <a:p>
                      <a:pPr algn="ctr"/>
                      <a:r>
                        <a:rPr lang="zh-CN" altLang="en-US" sz="1600" dirty="0"/>
                        <a:t>刘琦</a:t>
                      </a:r>
                      <a:endParaRPr lang="zh-CN" altLang="en-US"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研究员（杰青）</a:t>
                      </a:r>
                      <a:endParaRPr lang="zh-CN" altLang="en-US" sz="1600" b="0" dirty="0">
                        <a:latin typeface="+mn-lt"/>
                        <a:ea typeface="+mn-ea"/>
                      </a:endParaRPr>
                    </a:p>
                  </a:txBody>
                  <a:tcPr/>
                </a:tc>
                <a:tc>
                  <a:txBody>
                    <a:bodyPr/>
                    <a:lstStyle/>
                    <a:p>
                      <a:pPr algn="ctr"/>
                      <a:r>
                        <a:rPr lang="zh-CN" altLang="en-US" sz="1600" dirty="0"/>
                        <a:t>双聘</a:t>
                      </a:r>
                      <a:endParaRPr lang="zh-CN" altLang="en-US" sz="1600" dirty="0">
                        <a:latin typeface="+mn-lt"/>
                        <a:ea typeface="+mn-ea"/>
                      </a:endParaRPr>
                    </a:p>
                  </a:txBody>
                  <a:tcPr anchor="ctr"/>
                </a:tc>
                <a:tc>
                  <a:txBody>
                    <a:bodyPr/>
                    <a:lstStyle/>
                    <a:p>
                      <a:pPr algn="just">
                        <a:lnSpc>
                          <a:spcPct val="150000"/>
                        </a:lnSpc>
                        <a:spcAft>
                          <a:spcPts val="0"/>
                        </a:spcAft>
                      </a:pPr>
                      <a:r>
                        <a:rPr lang="zh-CN" sz="1600" kern="100"/>
                        <a:t>课题负责人</a:t>
                      </a:r>
                      <a:endParaRPr lang="zh-CN" sz="1600" kern="100">
                        <a:latin typeface="+mn-lt"/>
                        <a:ea typeface="+mn-ea"/>
                        <a:cs typeface="Times New Roman"/>
                      </a:endParaRPr>
                    </a:p>
                  </a:txBody>
                  <a:tcPr marL="68580" marR="68580" marT="0" marB="0" anchor="ctr"/>
                </a:tc>
                <a:tc>
                  <a:txBody>
                    <a:bodyPr/>
                    <a:lstStyle/>
                    <a:p>
                      <a:pPr algn="ctr"/>
                      <a:r>
                        <a:rPr lang="en-US" altLang="zh-CN" sz="1600" dirty="0"/>
                        <a:t>3</a:t>
                      </a:r>
                      <a:endParaRPr lang="zh-CN" altLang="en-US" sz="1600" dirty="0">
                        <a:latin typeface="+mn-lt"/>
                        <a:ea typeface="+mn-ea"/>
                      </a:endParaRPr>
                    </a:p>
                  </a:txBody>
                  <a:tcPr anchor="ctr"/>
                </a:tc>
                <a:extLst>
                  <a:ext uri="{0D108BD9-81ED-4DB2-BD59-A6C34878D82A}">
                    <a16:rowId xmlns:a16="http://schemas.microsoft.com/office/drawing/2014/main" val="2080849336"/>
                  </a:ext>
                </a:extLst>
              </a:tr>
              <a:tr h="609788">
                <a:tc>
                  <a:txBody>
                    <a:bodyPr/>
                    <a:lstStyle/>
                    <a:p>
                      <a:pPr algn="ctr"/>
                      <a:r>
                        <a:rPr lang="zh-CN" altLang="en-US" sz="1600" dirty="0"/>
                        <a:t>李泠</a:t>
                      </a:r>
                      <a:endParaRPr lang="zh-CN" altLang="en-US"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研究员（杰青）</a:t>
                      </a:r>
                      <a:endParaRPr lang="zh-CN" altLang="en-US" sz="1600" b="0" dirty="0">
                        <a:latin typeface="+mn-lt"/>
                        <a:ea typeface="+mn-ea"/>
                      </a:endParaRPr>
                    </a:p>
                  </a:txBody>
                  <a:tcPr/>
                </a:tc>
                <a:tc>
                  <a:txBody>
                    <a:bodyPr/>
                    <a:lstStyle/>
                    <a:p>
                      <a:pPr algn="ctr"/>
                      <a:r>
                        <a:rPr lang="zh-CN" altLang="en-US" sz="1600" dirty="0"/>
                        <a:t>双聘</a:t>
                      </a:r>
                      <a:endParaRPr lang="zh-CN" altLang="en-US" sz="1600" dirty="0">
                        <a:latin typeface="+mn-lt"/>
                        <a:ea typeface="+mn-ea"/>
                      </a:endParaRPr>
                    </a:p>
                  </a:txBody>
                  <a:tcPr anchor="ctr"/>
                </a:tc>
                <a:tc>
                  <a:txBody>
                    <a:bodyPr/>
                    <a:lstStyle/>
                    <a:p>
                      <a:pPr algn="just">
                        <a:lnSpc>
                          <a:spcPct val="150000"/>
                        </a:lnSpc>
                        <a:spcAft>
                          <a:spcPts val="0"/>
                        </a:spcAft>
                      </a:pPr>
                      <a:r>
                        <a:rPr lang="zh-CN" sz="1600" kern="100" dirty="0"/>
                        <a:t>新型存储技术</a:t>
                      </a:r>
                      <a:endParaRPr lang="zh-CN" sz="1600" kern="100" dirty="0">
                        <a:latin typeface="+mn-lt"/>
                        <a:ea typeface="+mn-ea"/>
                        <a:cs typeface="Times New Roman"/>
                      </a:endParaRPr>
                    </a:p>
                  </a:txBody>
                  <a:tcPr marL="68580" marR="68580" marT="0" marB="0" anchor="ctr"/>
                </a:tc>
                <a:tc>
                  <a:txBody>
                    <a:bodyPr/>
                    <a:lstStyle/>
                    <a:p>
                      <a:pPr algn="ctr"/>
                      <a:r>
                        <a:rPr lang="en-US" altLang="zh-CN" sz="1600" dirty="0"/>
                        <a:t>3</a:t>
                      </a:r>
                      <a:endParaRPr lang="zh-CN" altLang="en-US" sz="1600" dirty="0">
                        <a:latin typeface="+mn-lt"/>
                        <a:ea typeface="+mn-ea"/>
                      </a:endParaRPr>
                    </a:p>
                  </a:txBody>
                  <a:tcPr anchor="ctr"/>
                </a:tc>
                <a:extLst>
                  <a:ext uri="{0D108BD9-81ED-4DB2-BD59-A6C34878D82A}">
                    <a16:rowId xmlns:a16="http://schemas.microsoft.com/office/drawing/2014/main" val="1453973215"/>
                  </a:ext>
                </a:extLst>
              </a:tr>
              <a:tr h="609788">
                <a:tc>
                  <a:txBody>
                    <a:bodyPr/>
                    <a:lstStyle/>
                    <a:p>
                      <a:pPr algn="ctr"/>
                      <a:r>
                        <a:rPr lang="zh-CN" altLang="en-US" sz="1600" dirty="0"/>
                        <a:t>吕杭炳</a:t>
                      </a:r>
                      <a:endParaRPr lang="zh-CN" altLang="en-US"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研究员（优青）</a:t>
                      </a:r>
                      <a:endParaRPr lang="zh-CN" altLang="en-US" sz="1600" b="0" dirty="0">
                        <a:latin typeface="+mn-lt"/>
                        <a:ea typeface="+mn-ea"/>
                      </a:endParaRPr>
                    </a:p>
                  </a:txBody>
                  <a:tcPr/>
                </a:tc>
                <a:tc>
                  <a:txBody>
                    <a:bodyPr/>
                    <a:lstStyle/>
                    <a:p>
                      <a:pPr algn="ctr"/>
                      <a:r>
                        <a:rPr lang="zh-CN" altLang="en-US" sz="1600" dirty="0"/>
                        <a:t>双聘</a:t>
                      </a:r>
                      <a:endParaRPr lang="zh-CN" altLang="en-US" sz="1600" dirty="0">
                        <a:latin typeface="+mn-lt"/>
                        <a:ea typeface="+mn-ea"/>
                      </a:endParaRPr>
                    </a:p>
                  </a:txBody>
                  <a:tcPr anchor="ctr"/>
                </a:tc>
                <a:tc>
                  <a:txBody>
                    <a:bodyPr/>
                    <a:lstStyle/>
                    <a:p>
                      <a:pPr algn="ctr">
                        <a:lnSpc>
                          <a:spcPct val="150000"/>
                        </a:lnSpc>
                        <a:spcAft>
                          <a:spcPts val="0"/>
                        </a:spcAft>
                      </a:pPr>
                      <a:r>
                        <a:rPr lang="zh-CN" sz="1600" kern="100"/>
                        <a:t>集成技术</a:t>
                      </a:r>
                      <a:endParaRPr lang="zh-CN" sz="1600" kern="100">
                        <a:latin typeface="+mn-lt"/>
                        <a:ea typeface="+mn-ea"/>
                        <a:cs typeface="Times New Roman"/>
                      </a:endParaRPr>
                    </a:p>
                  </a:txBody>
                  <a:tcPr marL="68580" marR="68580" marT="0" marB="0" anchor="ctr"/>
                </a:tc>
                <a:tc>
                  <a:txBody>
                    <a:bodyPr/>
                    <a:lstStyle/>
                    <a:p>
                      <a:pPr algn="ctr"/>
                      <a:r>
                        <a:rPr lang="en-US" altLang="zh-CN" sz="1600" dirty="0"/>
                        <a:t>6</a:t>
                      </a:r>
                      <a:endParaRPr lang="zh-CN" altLang="en-US" sz="1600" dirty="0">
                        <a:latin typeface="+mn-lt"/>
                        <a:ea typeface="+mn-ea"/>
                      </a:endParaRPr>
                    </a:p>
                  </a:txBody>
                  <a:tcPr anchor="ctr"/>
                </a:tc>
                <a:extLst>
                  <a:ext uri="{0D108BD9-81ED-4DB2-BD59-A6C34878D82A}">
                    <a16:rowId xmlns:a16="http://schemas.microsoft.com/office/drawing/2014/main" val="1291209068"/>
                  </a:ext>
                </a:extLst>
              </a:tr>
              <a:tr h="609788">
                <a:tc>
                  <a:txBody>
                    <a:bodyPr/>
                    <a:lstStyle/>
                    <a:p>
                      <a:pPr algn="ctr"/>
                      <a:r>
                        <a:rPr lang="zh-CN" altLang="en-US" sz="1600" dirty="0"/>
                        <a:t>毕冲</a:t>
                      </a:r>
                      <a:endParaRPr lang="zh-CN" altLang="en-US"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研究员（青千）</a:t>
                      </a:r>
                      <a:endParaRPr lang="zh-CN" altLang="en-US" sz="1600" b="0" dirty="0">
                        <a:latin typeface="+mn-lt"/>
                        <a:ea typeface="+mn-ea"/>
                      </a:endParaRPr>
                    </a:p>
                  </a:txBody>
                  <a:tcPr/>
                </a:tc>
                <a:tc>
                  <a:txBody>
                    <a:bodyPr/>
                    <a:lstStyle/>
                    <a:p>
                      <a:pPr algn="ctr"/>
                      <a:r>
                        <a:rPr lang="zh-CN" altLang="en-US" sz="1600" dirty="0"/>
                        <a:t>双聘</a:t>
                      </a:r>
                      <a:endParaRPr lang="zh-CN" altLang="en-US" sz="1600" dirty="0">
                        <a:latin typeface="+mn-lt"/>
                        <a:ea typeface="+mn-ea"/>
                      </a:endParaRPr>
                    </a:p>
                  </a:txBody>
                  <a:tcPr anchor="ctr"/>
                </a:tc>
                <a:tc>
                  <a:txBody>
                    <a:bodyPr/>
                    <a:lstStyle/>
                    <a:p>
                      <a:pPr algn="ctr">
                        <a:lnSpc>
                          <a:spcPct val="150000"/>
                        </a:lnSpc>
                        <a:spcAft>
                          <a:spcPts val="0"/>
                        </a:spcAft>
                      </a:pPr>
                      <a:r>
                        <a:rPr lang="zh-CN" sz="1600" kern="100"/>
                        <a:t>新型存储技术</a:t>
                      </a:r>
                      <a:endParaRPr lang="zh-CN" sz="1600" kern="100">
                        <a:latin typeface="+mn-lt"/>
                        <a:ea typeface="+mn-ea"/>
                        <a:cs typeface="Times New Roman"/>
                      </a:endParaRPr>
                    </a:p>
                  </a:txBody>
                  <a:tcPr marL="68580" marR="68580" marT="0" marB="0" anchor="ctr"/>
                </a:tc>
                <a:tc>
                  <a:txBody>
                    <a:bodyPr/>
                    <a:lstStyle/>
                    <a:p>
                      <a:pPr algn="ctr"/>
                      <a:r>
                        <a:rPr lang="en-US" altLang="zh-CN" sz="1600" dirty="0"/>
                        <a:t>6</a:t>
                      </a:r>
                      <a:endParaRPr lang="zh-CN" altLang="en-US" sz="1600" dirty="0">
                        <a:latin typeface="+mn-lt"/>
                        <a:ea typeface="+mn-ea"/>
                      </a:endParaRPr>
                    </a:p>
                  </a:txBody>
                  <a:tcPr anchor="ctr"/>
                </a:tc>
                <a:extLst>
                  <a:ext uri="{0D108BD9-81ED-4DB2-BD59-A6C34878D82A}">
                    <a16:rowId xmlns:a16="http://schemas.microsoft.com/office/drawing/2014/main" val="259419311"/>
                  </a:ext>
                </a:extLst>
              </a:tr>
              <a:tr h="609788">
                <a:tc>
                  <a:txBody>
                    <a:bodyPr/>
                    <a:lstStyle/>
                    <a:p>
                      <a:pPr algn="ctr"/>
                      <a:r>
                        <a:rPr lang="zh-CN" altLang="en-US" sz="1600" dirty="0"/>
                        <a:t>窦春萌</a:t>
                      </a:r>
                      <a:endParaRPr lang="en-US" altLang="zh-CN"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研究员（百人）</a:t>
                      </a:r>
                      <a:endParaRPr lang="zh-CN" altLang="en-US" sz="1600" b="0" dirty="0">
                        <a:latin typeface="+mn-lt"/>
                        <a:ea typeface="+mn-ea"/>
                      </a:endParaRPr>
                    </a:p>
                  </a:txBody>
                  <a:tcPr/>
                </a:tc>
                <a:tc>
                  <a:txBody>
                    <a:bodyPr/>
                    <a:lstStyle/>
                    <a:p>
                      <a:pPr algn="ctr"/>
                      <a:r>
                        <a:rPr lang="zh-CN" altLang="en-US" sz="1600" dirty="0"/>
                        <a:t>双聘</a:t>
                      </a:r>
                      <a:endParaRPr lang="zh-CN" altLang="en-US" sz="1600" dirty="0">
                        <a:latin typeface="+mn-lt"/>
                        <a:ea typeface="+mn-ea"/>
                      </a:endParaRPr>
                    </a:p>
                  </a:txBody>
                  <a:tcPr anchor="ctr"/>
                </a:tc>
                <a:tc>
                  <a:txBody>
                    <a:bodyPr/>
                    <a:lstStyle/>
                    <a:p>
                      <a:pPr algn="ctr">
                        <a:lnSpc>
                          <a:spcPct val="150000"/>
                        </a:lnSpc>
                        <a:spcAft>
                          <a:spcPts val="0"/>
                        </a:spcAft>
                      </a:pPr>
                      <a:r>
                        <a:rPr lang="zh-CN" sz="1600" kern="100" dirty="0"/>
                        <a:t>芯片设计</a:t>
                      </a:r>
                      <a:endParaRPr lang="zh-CN" sz="1600" kern="100" dirty="0">
                        <a:latin typeface="+mn-lt"/>
                        <a:ea typeface="+mn-ea"/>
                        <a:cs typeface="Times New Roman"/>
                      </a:endParaRPr>
                    </a:p>
                  </a:txBody>
                  <a:tcPr marL="68580" marR="68580" marT="0" marB="0" anchor="ctr"/>
                </a:tc>
                <a:tc>
                  <a:txBody>
                    <a:bodyPr/>
                    <a:lstStyle/>
                    <a:p>
                      <a:pPr algn="ctr"/>
                      <a:r>
                        <a:rPr lang="en-US" altLang="zh-CN" sz="1600" dirty="0"/>
                        <a:t>6</a:t>
                      </a:r>
                      <a:endParaRPr lang="zh-CN" altLang="en-US" sz="1600" dirty="0">
                        <a:latin typeface="+mn-lt"/>
                        <a:ea typeface="+mn-ea"/>
                      </a:endParaRPr>
                    </a:p>
                  </a:txBody>
                  <a:tcPr anchor="ctr"/>
                </a:tc>
                <a:extLst>
                  <a:ext uri="{0D108BD9-81ED-4DB2-BD59-A6C34878D82A}">
                    <a16:rowId xmlns:a16="http://schemas.microsoft.com/office/drawing/2014/main" val="3751026271"/>
                  </a:ext>
                </a:extLst>
              </a:tr>
              <a:tr h="428559">
                <a:tc>
                  <a:txBody>
                    <a:bodyPr/>
                    <a:lstStyle/>
                    <a:p>
                      <a:pPr algn="ctr"/>
                      <a:r>
                        <a:rPr lang="zh-CN" altLang="en-US" sz="1600" dirty="0"/>
                        <a:t>尚大山</a:t>
                      </a:r>
                      <a:endParaRPr lang="en-US" altLang="zh-CN"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研究员</a:t>
                      </a:r>
                      <a:endParaRPr lang="zh-CN" altLang="en-US" sz="1600" b="0" dirty="0">
                        <a:latin typeface="+mn-lt"/>
                        <a:ea typeface="+mn-ea"/>
                      </a:endParaRPr>
                    </a:p>
                  </a:txBody>
                  <a:tcPr/>
                </a:tc>
                <a:tc>
                  <a:txBody>
                    <a:bodyPr/>
                    <a:lstStyle/>
                    <a:p>
                      <a:pPr algn="ctr"/>
                      <a:r>
                        <a:rPr lang="zh-CN" altLang="en-US" sz="1600" dirty="0"/>
                        <a:t>双聘</a:t>
                      </a:r>
                      <a:endParaRPr lang="zh-CN" altLang="en-US" sz="1600" dirty="0">
                        <a:latin typeface="+mn-lt"/>
                        <a:ea typeface="+mn-ea"/>
                      </a:endParaRPr>
                    </a:p>
                  </a:txBody>
                  <a:tcPr anchor="ctr"/>
                </a:tc>
                <a:tc>
                  <a:txBody>
                    <a:bodyPr/>
                    <a:lstStyle/>
                    <a:p>
                      <a:pPr algn="ctr">
                        <a:lnSpc>
                          <a:spcPct val="150000"/>
                        </a:lnSpc>
                        <a:spcAft>
                          <a:spcPts val="0"/>
                        </a:spcAft>
                      </a:pPr>
                      <a:r>
                        <a:rPr lang="zh-CN" sz="1600" kern="100" dirty="0"/>
                        <a:t>新型存储技术</a:t>
                      </a:r>
                      <a:endParaRPr lang="zh-CN" sz="1600" kern="100" dirty="0">
                        <a:latin typeface="+mn-lt"/>
                        <a:ea typeface="+mn-ea"/>
                        <a:cs typeface="Times New Roman"/>
                      </a:endParaRPr>
                    </a:p>
                  </a:txBody>
                  <a:tcPr marL="68580" marR="68580" marT="0" marB="0" anchor="ctr"/>
                </a:tc>
                <a:tc>
                  <a:txBody>
                    <a:bodyPr/>
                    <a:lstStyle/>
                    <a:p>
                      <a:pPr algn="ctr"/>
                      <a:r>
                        <a:rPr lang="en-US" altLang="zh-CN" sz="1600" dirty="0"/>
                        <a:t>6</a:t>
                      </a:r>
                      <a:endParaRPr lang="zh-CN" altLang="en-US" sz="1600" dirty="0">
                        <a:latin typeface="+mn-lt"/>
                        <a:ea typeface="+mn-ea"/>
                      </a:endParaRPr>
                    </a:p>
                  </a:txBody>
                  <a:tcPr anchor="ctr"/>
                </a:tc>
                <a:extLst>
                  <a:ext uri="{0D108BD9-81ED-4DB2-BD59-A6C34878D82A}">
                    <a16:rowId xmlns:a16="http://schemas.microsoft.com/office/drawing/2014/main" val="10007"/>
                  </a:ext>
                </a:extLst>
              </a:tr>
              <a:tr h="428559">
                <a:tc>
                  <a:txBody>
                    <a:bodyPr/>
                    <a:lstStyle/>
                    <a:p>
                      <a:pPr algn="ctr"/>
                      <a:r>
                        <a:rPr lang="zh-CN" altLang="en-US" sz="1600" dirty="0"/>
                        <a:t>毕津顺</a:t>
                      </a:r>
                      <a:endParaRPr lang="en-US" altLang="zh-CN"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研究员</a:t>
                      </a:r>
                      <a:endParaRPr lang="zh-CN" altLang="en-US" sz="1600" b="0" dirty="0">
                        <a:latin typeface="+mn-lt"/>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t>双聘</a:t>
                      </a:r>
                      <a:endParaRPr lang="zh-CN" altLang="en-US" sz="1600" dirty="0">
                        <a:latin typeface="+mn-lt"/>
                        <a:ea typeface="+mn-ea"/>
                      </a:endParaRPr>
                    </a:p>
                  </a:txBody>
                  <a:tcPr anchor="ctr"/>
                </a:tc>
                <a:tc>
                  <a:txBody>
                    <a:bodyPr/>
                    <a:lstStyle/>
                    <a:p>
                      <a:pPr algn="ctr">
                        <a:lnSpc>
                          <a:spcPct val="150000"/>
                        </a:lnSpc>
                        <a:spcAft>
                          <a:spcPts val="0"/>
                        </a:spcAft>
                      </a:pPr>
                      <a:r>
                        <a:rPr lang="zh-CN" sz="1600" kern="100" dirty="0"/>
                        <a:t>芯片设计</a:t>
                      </a:r>
                      <a:endParaRPr lang="zh-CN" sz="1600" kern="100" dirty="0">
                        <a:latin typeface="+mn-lt"/>
                        <a:ea typeface="+mn-ea"/>
                        <a:cs typeface="Times New Roman"/>
                      </a:endParaRPr>
                    </a:p>
                  </a:txBody>
                  <a:tcPr marL="68580" marR="68580" marT="0" marB="0" anchor="ctr"/>
                </a:tc>
                <a:tc>
                  <a:txBody>
                    <a:bodyPr/>
                    <a:lstStyle/>
                    <a:p>
                      <a:pPr algn="ctr"/>
                      <a:r>
                        <a:rPr lang="en-US" altLang="zh-CN" sz="1600" dirty="0"/>
                        <a:t>6</a:t>
                      </a:r>
                      <a:endParaRPr lang="zh-CN" altLang="en-US" sz="1600" dirty="0">
                        <a:latin typeface="+mn-lt"/>
                        <a:ea typeface="+mn-ea"/>
                      </a:endParaRP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492379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项目团队</a:t>
            </a:r>
            <a:r>
              <a:rPr lang="en-US" altLang="zh-CN" sz="2800" dirty="0"/>
              <a:t>—</a:t>
            </a:r>
            <a:r>
              <a:rPr lang="zh-CN" altLang="en-US" sz="2800" dirty="0"/>
              <a:t>课题</a:t>
            </a:r>
            <a:r>
              <a:rPr lang="en-US" altLang="zh-CN" sz="2800" dirty="0"/>
              <a:t>3</a:t>
            </a:r>
            <a:r>
              <a:rPr lang="zh-CN" altLang="en-US" sz="2800" dirty="0"/>
              <a:t>：团队成员</a:t>
            </a:r>
            <a:endParaRPr lang="zh-CN" altLang="en-US" dirty="0"/>
          </a:p>
        </p:txBody>
      </p:sp>
      <p:sp>
        <p:nvSpPr>
          <p:cNvPr id="2" name="灯片编号占位符 1">
            <a:extLst>
              <a:ext uri="{FF2B5EF4-FFF2-40B4-BE49-F238E27FC236}">
                <a16:creationId xmlns:a16="http://schemas.microsoft.com/office/drawing/2014/main" id="{82D41A29-748A-4AC4-B193-54B79C304F17}"/>
              </a:ext>
            </a:extLst>
          </p:cNvPr>
          <p:cNvSpPr>
            <a:spLocks noGrp="1"/>
          </p:cNvSpPr>
          <p:nvPr>
            <p:ph type="sldNum" sz="quarter" idx="12"/>
          </p:nvPr>
        </p:nvSpPr>
        <p:spPr/>
        <p:txBody>
          <a:bodyPr/>
          <a:lstStyle/>
          <a:p>
            <a:fld id="{17F0B86A-3B10-4477-8AC6-12E7D7B5209B}" type="slidenum">
              <a:rPr lang="zh-CN" altLang="en-US" smtClean="0"/>
              <a:pPr/>
              <a:t>118</a:t>
            </a:fld>
            <a:endParaRPr lang="zh-CN" altLang="en-US"/>
          </a:p>
        </p:txBody>
      </p:sp>
      <p:graphicFrame>
        <p:nvGraphicFramePr>
          <p:cNvPr id="7" name="内容占位符 4">
            <a:extLst>
              <a:ext uri="{FF2B5EF4-FFF2-40B4-BE49-F238E27FC236}">
                <a16:creationId xmlns:a16="http://schemas.microsoft.com/office/drawing/2014/main" id="{BA76E576-1128-4DFD-9904-5A4D65980406}"/>
              </a:ext>
            </a:extLst>
          </p:cNvPr>
          <p:cNvGraphicFramePr>
            <a:graphicFrameLocks noGrp="1"/>
          </p:cNvGraphicFramePr>
          <p:nvPr>
            <p:ph idx="1"/>
            <p:extLst>
              <p:ext uri="{D42A27DB-BD31-4B8C-83A1-F6EECF244321}">
                <p14:modId xmlns:p14="http://schemas.microsoft.com/office/powerpoint/2010/main" val="3046571178"/>
              </p:ext>
            </p:extLst>
          </p:nvPr>
        </p:nvGraphicFramePr>
        <p:xfrm>
          <a:off x="206993" y="1108367"/>
          <a:ext cx="8715389" cy="5424392"/>
        </p:xfrm>
        <a:graphic>
          <a:graphicData uri="http://schemas.openxmlformats.org/drawingml/2006/table">
            <a:tbl>
              <a:tblPr firstRow="1" bandRow="1">
                <a:tableStyleId>{7DF18680-E054-41AD-8BC1-D1AEF772440D}</a:tableStyleId>
              </a:tblPr>
              <a:tblGrid>
                <a:gridCol w="1162841">
                  <a:extLst>
                    <a:ext uri="{9D8B030D-6E8A-4147-A177-3AD203B41FA5}">
                      <a16:colId xmlns:a16="http://schemas.microsoft.com/office/drawing/2014/main" val="2602425836"/>
                    </a:ext>
                  </a:extLst>
                </a:gridCol>
                <a:gridCol w="2519680">
                  <a:extLst>
                    <a:ext uri="{9D8B030D-6E8A-4147-A177-3AD203B41FA5}">
                      <a16:colId xmlns:a16="http://schemas.microsoft.com/office/drawing/2014/main" val="2976028194"/>
                    </a:ext>
                  </a:extLst>
                </a:gridCol>
                <a:gridCol w="1253937">
                  <a:extLst>
                    <a:ext uri="{9D8B030D-6E8A-4147-A177-3AD203B41FA5}">
                      <a16:colId xmlns:a16="http://schemas.microsoft.com/office/drawing/2014/main" val="2029418969"/>
                    </a:ext>
                  </a:extLst>
                </a:gridCol>
                <a:gridCol w="1144309">
                  <a:extLst>
                    <a:ext uri="{9D8B030D-6E8A-4147-A177-3AD203B41FA5}">
                      <a16:colId xmlns:a16="http://schemas.microsoft.com/office/drawing/2014/main" val="412198888"/>
                    </a:ext>
                  </a:extLst>
                </a:gridCol>
                <a:gridCol w="1446491">
                  <a:extLst>
                    <a:ext uri="{9D8B030D-6E8A-4147-A177-3AD203B41FA5}">
                      <a16:colId xmlns:a16="http://schemas.microsoft.com/office/drawing/2014/main" val="1621400367"/>
                    </a:ext>
                  </a:extLst>
                </a:gridCol>
                <a:gridCol w="1188131">
                  <a:extLst>
                    <a:ext uri="{9D8B030D-6E8A-4147-A177-3AD203B41FA5}">
                      <a16:colId xmlns:a16="http://schemas.microsoft.com/office/drawing/2014/main" val="1593747278"/>
                    </a:ext>
                  </a:extLst>
                </a:gridCol>
              </a:tblGrid>
              <a:tr h="368024">
                <a:tc>
                  <a:txBody>
                    <a:bodyPr/>
                    <a:lstStyle/>
                    <a:p>
                      <a:pPr algn="ctr"/>
                      <a:r>
                        <a:rPr lang="zh-CN" altLang="en-US" dirty="0"/>
                        <a:t>姓名</a:t>
                      </a:r>
                      <a:endParaRPr lang="zh-CN" altLang="en-US" dirty="0">
                        <a:latin typeface="+mn-lt"/>
                      </a:endParaRPr>
                    </a:p>
                  </a:txBody>
                  <a:tcPr anchor="ctr"/>
                </a:tc>
                <a:tc>
                  <a:txBody>
                    <a:bodyPr/>
                    <a:lstStyle/>
                    <a:p>
                      <a:pPr algn="ctr"/>
                      <a:r>
                        <a:rPr lang="zh-CN" altLang="en-US" dirty="0"/>
                        <a:t>单位</a:t>
                      </a:r>
                      <a:endParaRPr lang="zh-CN" altLang="en-US" dirty="0">
                        <a:latin typeface="+mn-lt"/>
                      </a:endParaRPr>
                    </a:p>
                  </a:txBody>
                  <a:tcPr anchor="ctr"/>
                </a:tc>
                <a:tc>
                  <a:txBody>
                    <a:bodyPr/>
                    <a:lstStyle/>
                    <a:p>
                      <a:pPr algn="ctr"/>
                      <a:r>
                        <a:rPr lang="zh-CN" altLang="en-US" dirty="0"/>
                        <a:t>职称</a:t>
                      </a:r>
                      <a:endParaRPr lang="zh-CN" altLang="en-US" dirty="0">
                        <a:latin typeface="+mn-lt"/>
                      </a:endParaRPr>
                    </a:p>
                  </a:txBody>
                  <a:tcPr anchor="ctr"/>
                </a:tc>
                <a:tc>
                  <a:txBody>
                    <a:bodyPr/>
                    <a:lstStyle/>
                    <a:p>
                      <a:pPr algn="ctr"/>
                      <a:r>
                        <a:rPr lang="zh-CN" altLang="en-US" dirty="0"/>
                        <a:t>类别</a:t>
                      </a:r>
                      <a:endParaRPr lang="zh-CN" altLang="en-US" dirty="0">
                        <a:latin typeface="+mn-lt"/>
                      </a:endParaRPr>
                    </a:p>
                  </a:txBody>
                  <a:tcPr anchor="ctr"/>
                </a:tc>
                <a:tc>
                  <a:txBody>
                    <a:bodyPr/>
                    <a:lstStyle/>
                    <a:p>
                      <a:pPr algn="ctr"/>
                      <a:r>
                        <a:rPr lang="zh-CN" altLang="en-US" dirty="0"/>
                        <a:t>研究任务</a:t>
                      </a:r>
                      <a:endParaRPr lang="zh-CN" altLang="en-US" dirty="0">
                        <a:latin typeface="+mn-lt"/>
                      </a:endParaRPr>
                    </a:p>
                  </a:txBody>
                  <a:tcPr anchor="ctr"/>
                </a:tc>
                <a:tc>
                  <a:txBody>
                    <a:bodyPr/>
                    <a:lstStyle/>
                    <a:p>
                      <a:pPr algn="ctr"/>
                      <a:r>
                        <a:rPr lang="zh-CN" altLang="en-US" dirty="0"/>
                        <a:t>投入时间</a:t>
                      </a:r>
                      <a:endParaRPr lang="en-US" altLang="zh-CN" dirty="0"/>
                    </a:p>
                    <a:p>
                      <a:pPr algn="ctr"/>
                      <a:r>
                        <a:rPr lang="zh-CN" altLang="en-US" dirty="0"/>
                        <a:t>（月</a:t>
                      </a:r>
                      <a:r>
                        <a:rPr lang="en-US" altLang="zh-CN" dirty="0"/>
                        <a:t>/</a:t>
                      </a:r>
                      <a:r>
                        <a:rPr lang="zh-CN" altLang="en-US" dirty="0"/>
                        <a:t>年）</a:t>
                      </a:r>
                      <a:endParaRPr lang="zh-CN" altLang="en-US" dirty="0">
                        <a:latin typeface="+mn-lt"/>
                      </a:endParaRPr>
                    </a:p>
                  </a:txBody>
                  <a:tcPr anchor="ctr"/>
                </a:tc>
                <a:extLst>
                  <a:ext uri="{0D108BD9-81ED-4DB2-BD59-A6C34878D82A}">
                    <a16:rowId xmlns:a16="http://schemas.microsoft.com/office/drawing/2014/main" val="1545489409"/>
                  </a:ext>
                </a:extLst>
              </a:tr>
              <a:tr h="368024">
                <a:tc>
                  <a:txBody>
                    <a:bodyPr/>
                    <a:lstStyle/>
                    <a:p>
                      <a:pPr algn="ctr"/>
                      <a:r>
                        <a:rPr lang="zh-CN" altLang="en-US" sz="1600" dirty="0"/>
                        <a:t>张锋</a:t>
                      </a:r>
                      <a:endParaRPr lang="en-US" altLang="zh-CN" sz="1600" b="0" dirty="0">
                        <a:latin typeface="+mn-lt"/>
                        <a:ea typeface="+mn-ea"/>
                      </a:endParaRPr>
                    </a:p>
                  </a:txBody>
                  <a:tcPr anchor="ct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研究员</a:t>
                      </a:r>
                      <a:endParaRPr lang="zh-CN" altLang="en-US" sz="1600" b="0" dirty="0">
                        <a:latin typeface="+mn-lt"/>
                        <a:ea typeface="+mn-ea"/>
                      </a:endParaRPr>
                    </a:p>
                  </a:txBody>
                  <a:tcPr/>
                </a:tc>
                <a:tc>
                  <a:txBody>
                    <a:bodyPr/>
                    <a:lstStyle/>
                    <a:p>
                      <a:pPr algn="ctr"/>
                      <a:r>
                        <a:rPr lang="zh-CN" altLang="en-US" sz="1600" dirty="0"/>
                        <a:t>双聘</a:t>
                      </a:r>
                      <a:endParaRPr lang="zh-CN" altLang="en-US" sz="1600" b="0" dirty="0">
                        <a:latin typeface="+mn-lt"/>
                        <a:ea typeface="+mn-ea"/>
                      </a:endParaRPr>
                    </a:p>
                  </a:txBody>
                  <a:tcPr anchor="ctr"/>
                </a:tc>
                <a:tc>
                  <a:txBody>
                    <a:bodyPr/>
                    <a:lstStyle/>
                    <a:p>
                      <a:pPr algn="ctr">
                        <a:lnSpc>
                          <a:spcPct val="150000"/>
                        </a:lnSpc>
                        <a:spcAft>
                          <a:spcPts val="0"/>
                        </a:spcAft>
                      </a:pPr>
                      <a:r>
                        <a:rPr lang="zh-CN" altLang="en-US" sz="1600" kern="100" dirty="0"/>
                        <a:t>芯片设计</a:t>
                      </a:r>
                      <a:endParaRPr lang="zh-CN" sz="1600" b="0" kern="100" dirty="0">
                        <a:latin typeface="+mn-lt"/>
                        <a:ea typeface="+mn-ea"/>
                        <a:cs typeface="Times New Roman"/>
                      </a:endParaRPr>
                    </a:p>
                  </a:txBody>
                  <a:tcPr marL="68580" marR="68580" marT="0" marB="0" anchor="ctr"/>
                </a:tc>
                <a:tc>
                  <a:txBody>
                    <a:bodyPr/>
                    <a:lstStyle/>
                    <a:p>
                      <a:pPr algn="ctr"/>
                      <a:r>
                        <a:rPr lang="en-US" altLang="zh-CN" sz="1600" dirty="0"/>
                        <a:t>6</a:t>
                      </a:r>
                      <a:endParaRPr lang="zh-CN" altLang="en-US" sz="1600" b="0" dirty="0">
                        <a:latin typeface="+mn-lt"/>
                        <a:ea typeface="+mn-ea"/>
                      </a:endParaRPr>
                    </a:p>
                  </a:txBody>
                  <a:tcPr anchor="ctr"/>
                </a:tc>
                <a:extLst>
                  <a:ext uri="{0D108BD9-81ED-4DB2-BD59-A6C34878D82A}">
                    <a16:rowId xmlns:a16="http://schemas.microsoft.com/office/drawing/2014/main" val="10001"/>
                  </a:ext>
                </a:extLst>
              </a:tr>
              <a:tr h="368024">
                <a:tc>
                  <a:txBody>
                    <a:bodyPr/>
                    <a:lstStyle/>
                    <a:p>
                      <a:pPr algn="ctr"/>
                      <a:r>
                        <a:rPr lang="zh-CN" altLang="en-US" sz="1600" dirty="0"/>
                        <a:t>杨建国</a:t>
                      </a:r>
                      <a:endParaRPr lang="en-US" altLang="zh-CN"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副研究员</a:t>
                      </a:r>
                      <a:endParaRPr lang="zh-CN" altLang="en-US" sz="1600" b="0" dirty="0">
                        <a:latin typeface="+mn-lt"/>
                        <a:ea typeface="+mn-ea"/>
                      </a:endParaRPr>
                    </a:p>
                  </a:txBody>
                  <a:tcPr/>
                </a:tc>
                <a:tc>
                  <a:txBody>
                    <a:bodyPr/>
                    <a:lstStyle/>
                    <a:p>
                      <a:pPr algn="ctr"/>
                      <a:r>
                        <a:rPr lang="zh-CN" altLang="en-US" sz="1600" dirty="0"/>
                        <a:t>双聘</a:t>
                      </a:r>
                      <a:endParaRPr lang="zh-CN" altLang="en-US" sz="1600" b="0" dirty="0">
                        <a:latin typeface="+mn-lt"/>
                        <a:ea typeface="+mn-ea"/>
                      </a:endParaRPr>
                    </a:p>
                  </a:txBody>
                  <a:tcPr anchor="ctr"/>
                </a:tc>
                <a:tc>
                  <a:txBody>
                    <a:bodyPr/>
                    <a:lstStyle/>
                    <a:p>
                      <a:pPr algn="ctr">
                        <a:lnSpc>
                          <a:spcPct val="150000"/>
                        </a:lnSpc>
                        <a:spcAft>
                          <a:spcPts val="0"/>
                        </a:spcAft>
                      </a:pPr>
                      <a:r>
                        <a:rPr lang="zh-CN" altLang="en-US" sz="1600" kern="100" dirty="0"/>
                        <a:t>算法</a:t>
                      </a:r>
                      <a:r>
                        <a:rPr lang="zh-CN" sz="1600" kern="100" dirty="0"/>
                        <a:t>架构</a:t>
                      </a:r>
                      <a:endParaRPr lang="zh-CN" sz="1600" b="0" kern="100" dirty="0">
                        <a:latin typeface="+mn-lt"/>
                        <a:ea typeface="+mn-ea"/>
                        <a:cs typeface="Times New Roman"/>
                      </a:endParaRPr>
                    </a:p>
                  </a:txBody>
                  <a:tcPr marL="68580" marR="68580" marT="0" marB="0" anchor="ctr"/>
                </a:tc>
                <a:tc>
                  <a:txBody>
                    <a:bodyPr/>
                    <a:lstStyle/>
                    <a:p>
                      <a:pPr algn="ctr"/>
                      <a:r>
                        <a:rPr lang="en-US" altLang="zh-CN" sz="1600" dirty="0"/>
                        <a:t>6</a:t>
                      </a:r>
                      <a:endParaRPr lang="zh-CN" altLang="en-US" sz="1600" b="0" dirty="0">
                        <a:latin typeface="+mn-lt"/>
                        <a:ea typeface="+mn-ea"/>
                      </a:endParaRPr>
                    </a:p>
                  </a:txBody>
                  <a:tcPr anchor="ctr"/>
                </a:tc>
                <a:extLst>
                  <a:ext uri="{0D108BD9-81ED-4DB2-BD59-A6C34878D82A}">
                    <a16:rowId xmlns:a16="http://schemas.microsoft.com/office/drawing/2014/main" val="10002"/>
                  </a:ext>
                </a:extLst>
              </a:tr>
              <a:tr h="368024">
                <a:tc>
                  <a:txBody>
                    <a:bodyPr/>
                    <a:lstStyle/>
                    <a:p>
                      <a:pPr algn="ctr"/>
                      <a:r>
                        <a:rPr lang="zh-CN" altLang="en-US" sz="1600" dirty="0"/>
                        <a:t>刘璟</a:t>
                      </a:r>
                      <a:endParaRPr lang="en-US" altLang="zh-CN"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副研究员</a:t>
                      </a:r>
                      <a:endParaRPr lang="zh-CN" altLang="en-US" sz="1600" b="0" dirty="0">
                        <a:latin typeface="+mn-lt"/>
                        <a:ea typeface="+mn-ea"/>
                      </a:endParaRPr>
                    </a:p>
                  </a:txBody>
                  <a:tcPr/>
                </a:tc>
                <a:tc>
                  <a:txBody>
                    <a:bodyPr/>
                    <a:lstStyle/>
                    <a:p>
                      <a:pPr algn="ctr"/>
                      <a:r>
                        <a:rPr lang="zh-CN" altLang="en-US" sz="1600" dirty="0"/>
                        <a:t>双聘</a:t>
                      </a:r>
                      <a:endParaRPr lang="zh-CN" altLang="en-US" sz="1600" b="0" dirty="0">
                        <a:latin typeface="+mn-lt"/>
                        <a:ea typeface="+mn-ea"/>
                      </a:endParaRPr>
                    </a:p>
                  </a:txBody>
                  <a:tcPr anchor="ctr"/>
                </a:tc>
                <a:tc>
                  <a:txBody>
                    <a:bodyPr/>
                    <a:lstStyle/>
                    <a:p>
                      <a:pPr algn="ctr">
                        <a:lnSpc>
                          <a:spcPct val="150000"/>
                        </a:lnSpc>
                        <a:spcAft>
                          <a:spcPts val="0"/>
                        </a:spcAft>
                      </a:pPr>
                      <a:r>
                        <a:rPr lang="en-US" sz="1600" kern="100" dirty="0"/>
                        <a:t> </a:t>
                      </a:r>
                      <a:r>
                        <a:rPr lang="zh-CN" altLang="en-US" sz="1600" kern="100" dirty="0"/>
                        <a:t>算法</a:t>
                      </a:r>
                      <a:r>
                        <a:rPr lang="zh-CN" sz="1600" kern="100" dirty="0"/>
                        <a:t>架构</a:t>
                      </a:r>
                      <a:endParaRPr lang="zh-CN" sz="1600" b="0" kern="100" dirty="0">
                        <a:latin typeface="+mn-lt"/>
                        <a:ea typeface="+mn-ea"/>
                        <a:cs typeface="Times New Roman"/>
                      </a:endParaRPr>
                    </a:p>
                  </a:txBody>
                  <a:tcPr marL="68580" marR="68580" marT="0" marB="0" anchor="ctr"/>
                </a:tc>
                <a:tc>
                  <a:txBody>
                    <a:bodyPr/>
                    <a:lstStyle/>
                    <a:p>
                      <a:pPr algn="ctr"/>
                      <a:r>
                        <a:rPr lang="en-US" altLang="zh-CN" sz="1600" dirty="0"/>
                        <a:t>6</a:t>
                      </a:r>
                      <a:endParaRPr lang="zh-CN" altLang="en-US" sz="1600" b="0" dirty="0">
                        <a:latin typeface="+mn-lt"/>
                        <a:ea typeface="+mn-ea"/>
                      </a:endParaRPr>
                    </a:p>
                  </a:txBody>
                  <a:tcPr anchor="ctr"/>
                </a:tc>
                <a:extLst>
                  <a:ext uri="{0D108BD9-81ED-4DB2-BD59-A6C34878D82A}">
                    <a16:rowId xmlns:a16="http://schemas.microsoft.com/office/drawing/2014/main" val="10003"/>
                  </a:ext>
                </a:extLst>
              </a:tr>
              <a:tr h="368024">
                <a:tc>
                  <a:txBody>
                    <a:bodyPr/>
                    <a:lstStyle/>
                    <a:p>
                      <a:pPr algn="ctr"/>
                      <a:r>
                        <a:rPr lang="zh-CN" altLang="en-US" sz="1600" dirty="0"/>
                        <a:t>罗庆</a:t>
                      </a:r>
                      <a:endParaRPr lang="en-US" altLang="zh-CN"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助理研究员</a:t>
                      </a:r>
                      <a:endParaRPr lang="zh-CN" altLang="en-US" sz="1600" b="0" dirty="0">
                        <a:latin typeface="+mn-lt"/>
                        <a:ea typeface="+mn-ea"/>
                      </a:endParaRPr>
                    </a:p>
                  </a:txBody>
                  <a:tcPr/>
                </a:tc>
                <a:tc>
                  <a:txBody>
                    <a:bodyPr/>
                    <a:lstStyle/>
                    <a:p>
                      <a:pPr algn="ctr"/>
                      <a:r>
                        <a:rPr lang="zh-CN" altLang="en-US" sz="1600" dirty="0"/>
                        <a:t>双聘</a:t>
                      </a:r>
                      <a:endParaRPr lang="zh-CN" altLang="en-US" sz="1600" b="0" dirty="0">
                        <a:latin typeface="+mn-lt"/>
                        <a:ea typeface="+mn-ea"/>
                      </a:endParaRPr>
                    </a:p>
                  </a:txBody>
                  <a:tcPr anchor="ctr"/>
                </a:tc>
                <a:tc>
                  <a:txBody>
                    <a:bodyPr/>
                    <a:lstStyle/>
                    <a:p>
                      <a:pPr algn="ctr">
                        <a:lnSpc>
                          <a:spcPct val="150000"/>
                        </a:lnSpc>
                        <a:spcAft>
                          <a:spcPts val="0"/>
                        </a:spcAft>
                      </a:pPr>
                      <a:r>
                        <a:rPr lang="zh-CN" sz="1600" kern="100"/>
                        <a:t>集成技术</a:t>
                      </a:r>
                      <a:endParaRPr lang="zh-CN" sz="1600" b="0" kern="100">
                        <a:latin typeface="+mn-lt"/>
                        <a:ea typeface="+mn-ea"/>
                        <a:cs typeface="Times New Roman"/>
                      </a:endParaRPr>
                    </a:p>
                  </a:txBody>
                  <a:tcPr marL="68580" marR="68580" marT="0" marB="0" anchor="ctr"/>
                </a:tc>
                <a:tc>
                  <a:txBody>
                    <a:bodyPr/>
                    <a:lstStyle/>
                    <a:p>
                      <a:pPr algn="ctr"/>
                      <a:r>
                        <a:rPr lang="en-US" altLang="zh-CN" sz="1600" dirty="0"/>
                        <a:t>6</a:t>
                      </a:r>
                      <a:endParaRPr lang="zh-CN" altLang="en-US" sz="1600" b="0" dirty="0">
                        <a:latin typeface="+mn-lt"/>
                        <a:ea typeface="+mn-ea"/>
                      </a:endParaRPr>
                    </a:p>
                  </a:txBody>
                  <a:tcPr anchor="ctr"/>
                </a:tc>
                <a:extLst>
                  <a:ext uri="{0D108BD9-81ED-4DB2-BD59-A6C34878D82A}">
                    <a16:rowId xmlns:a16="http://schemas.microsoft.com/office/drawing/2014/main" val="2584005810"/>
                  </a:ext>
                </a:extLst>
              </a:tr>
              <a:tr h="368024">
                <a:tc>
                  <a:txBody>
                    <a:bodyPr/>
                    <a:lstStyle/>
                    <a:p>
                      <a:pPr algn="ctr"/>
                      <a:r>
                        <a:rPr lang="zh-CN" altLang="en-US" sz="1600" dirty="0"/>
                        <a:t>许晓欣</a:t>
                      </a:r>
                      <a:endParaRPr lang="en-US" altLang="zh-CN"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助理研究员</a:t>
                      </a:r>
                      <a:endParaRPr lang="zh-CN" altLang="en-US" sz="1600" b="0" dirty="0">
                        <a:latin typeface="+mn-lt"/>
                        <a:ea typeface="+mn-ea"/>
                      </a:endParaRPr>
                    </a:p>
                  </a:txBody>
                  <a:tcPr/>
                </a:tc>
                <a:tc>
                  <a:txBody>
                    <a:bodyPr/>
                    <a:lstStyle/>
                    <a:p>
                      <a:pPr algn="ctr"/>
                      <a:r>
                        <a:rPr lang="zh-CN" altLang="en-US" sz="1600" dirty="0"/>
                        <a:t>双聘</a:t>
                      </a:r>
                      <a:endParaRPr lang="zh-CN" altLang="en-US" sz="1600" b="0" dirty="0">
                        <a:latin typeface="+mn-lt"/>
                        <a:ea typeface="+mn-ea"/>
                      </a:endParaRPr>
                    </a:p>
                  </a:txBody>
                  <a:tcPr anchor="ctr"/>
                </a:tc>
                <a:tc>
                  <a:txBody>
                    <a:bodyPr/>
                    <a:lstStyle/>
                    <a:p>
                      <a:pPr algn="ctr">
                        <a:lnSpc>
                          <a:spcPct val="150000"/>
                        </a:lnSpc>
                        <a:spcAft>
                          <a:spcPts val="0"/>
                        </a:spcAft>
                      </a:pPr>
                      <a:r>
                        <a:rPr lang="zh-CN" sz="1600" kern="100"/>
                        <a:t>集成技术</a:t>
                      </a:r>
                      <a:endParaRPr lang="zh-CN" sz="1600" b="0" kern="100">
                        <a:latin typeface="+mn-lt"/>
                        <a:ea typeface="+mn-ea"/>
                        <a:cs typeface="Times New Roman"/>
                      </a:endParaRPr>
                    </a:p>
                  </a:txBody>
                  <a:tcPr marL="68580" marR="68580" marT="0" marB="0" anchor="ctr"/>
                </a:tc>
                <a:tc>
                  <a:txBody>
                    <a:bodyPr/>
                    <a:lstStyle/>
                    <a:p>
                      <a:pPr algn="ctr"/>
                      <a:r>
                        <a:rPr lang="en-US" altLang="zh-CN" sz="1600" dirty="0"/>
                        <a:t>6</a:t>
                      </a:r>
                      <a:endParaRPr lang="zh-CN" altLang="en-US" sz="1600" b="0" dirty="0">
                        <a:latin typeface="+mn-lt"/>
                        <a:ea typeface="+mn-ea"/>
                      </a:endParaRPr>
                    </a:p>
                  </a:txBody>
                  <a:tcPr anchor="ctr"/>
                </a:tc>
                <a:extLst>
                  <a:ext uri="{0D108BD9-81ED-4DB2-BD59-A6C34878D82A}">
                    <a16:rowId xmlns:a16="http://schemas.microsoft.com/office/drawing/2014/main" val="2080849336"/>
                  </a:ext>
                </a:extLst>
              </a:tr>
              <a:tr h="368024">
                <a:tc>
                  <a:txBody>
                    <a:bodyPr/>
                    <a:lstStyle/>
                    <a:p>
                      <a:pPr algn="ctr"/>
                      <a:r>
                        <a:rPr lang="zh-CN" altLang="en-US" sz="1600" dirty="0"/>
                        <a:t>时拓</a:t>
                      </a:r>
                      <a:endParaRPr lang="en-US" altLang="zh-CN" sz="1600" b="0" dirty="0">
                        <a:latin typeface="+mn-lt"/>
                        <a:ea typeface="+mn-ea"/>
                      </a:endParaRPr>
                    </a:p>
                  </a:txBody>
                  <a:tcPr/>
                </a:tc>
                <a:tc>
                  <a:txBody>
                    <a:bodyPr/>
                    <a:lstStyle/>
                    <a:p>
                      <a:pPr algn="ctr"/>
                      <a:r>
                        <a:rPr lang="zh-CN" altLang="en-US" sz="1600" dirty="0"/>
                        <a:t>中国科学院微电子研究所</a:t>
                      </a:r>
                      <a:endParaRPr lang="zh-CN" altLang="en-US" sz="1600" b="0" dirty="0">
                        <a:latin typeface="+mn-lt"/>
                        <a:ea typeface="+mn-ea"/>
                      </a:endParaRPr>
                    </a:p>
                  </a:txBody>
                  <a:tcPr/>
                </a:tc>
                <a:tc>
                  <a:txBody>
                    <a:bodyPr/>
                    <a:lstStyle/>
                    <a:p>
                      <a:pPr algn="ctr"/>
                      <a:r>
                        <a:rPr lang="zh-CN" altLang="en-US" sz="1600" dirty="0"/>
                        <a:t>博士后</a:t>
                      </a:r>
                      <a:endParaRPr lang="zh-CN" altLang="en-US" sz="1600" b="0" dirty="0">
                        <a:latin typeface="+mn-lt"/>
                        <a:ea typeface="+mn-ea"/>
                      </a:endParaRPr>
                    </a:p>
                  </a:txBody>
                  <a:tcPr/>
                </a:tc>
                <a:tc>
                  <a:txBody>
                    <a:bodyPr/>
                    <a:lstStyle/>
                    <a:p>
                      <a:pPr algn="ctr"/>
                      <a:r>
                        <a:rPr lang="zh-CN" altLang="en-US" sz="1600" dirty="0"/>
                        <a:t>双聘</a:t>
                      </a:r>
                      <a:endParaRPr lang="zh-CN" altLang="en-US" sz="1600" b="0" dirty="0">
                        <a:latin typeface="+mn-lt"/>
                        <a:ea typeface="+mn-ea"/>
                      </a:endParaRPr>
                    </a:p>
                  </a:txBody>
                  <a:tcPr anchor="ctr"/>
                </a:tc>
                <a:tc>
                  <a:txBody>
                    <a:bodyPr/>
                    <a:lstStyle/>
                    <a:p>
                      <a:pPr algn="ctr">
                        <a:lnSpc>
                          <a:spcPct val="150000"/>
                        </a:lnSpc>
                        <a:spcAft>
                          <a:spcPts val="0"/>
                        </a:spcAft>
                      </a:pPr>
                      <a:r>
                        <a:rPr lang="zh-CN" altLang="en-US" sz="1600" kern="100" dirty="0"/>
                        <a:t>算法架构</a:t>
                      </a:r>
                      <a:endParaRPr lang="zh-CN" sz="1600" b="0" kern="100" dirty="0">
                        <a:latin typeface="+mn-lt"/>
                        <a:ea typeface="+mn-ea"/>
                        <a:cs typeface="Times New Roman"/>
                      </a:endParaRPr>
                    </a:p>
                  </a:txBody>
                  <a:tcPr marL="68580" marR="68580" marT="0" marB="0" anchor="ctr"/>
                </a:tc>
                <a:tc>
                  <a:txBody>
                    <a:bodyPr/>
                    <a:lstStyle/>
                    <a:p>
                      <a:pPr algn="ctr"/>
                      <a:r>
                        <a:rPr lang="en-US" altLang="zh-CN" sz="1600" dirty="0"/>
                        <a:t>6</a:t>
                      </a:r>
                      <a:endParaRPr lang="zh-CN" altLang="en-US" sz="1600" b="0" dirty="0">
                        <a:latin typeface="+mn-lt"/>
                        <a:ea typeface="+mn-ea"/>
                      </a:endParaRPr>
                    </a:p>
                  </a:txBody>
                  <a:tcPr anchor="ctr"/>
                </a:tc>
                <a:extLst>
                  <a:ext uri="{0D108BD9-81ED-4DB2-BD59-A6C34878D82A}">
                    <a16:rowId xmlns:a16="http://schemas.microsoft.com/office/drawing/2014/main" val="1453973215"/>
                  </a:ext>
                </a:extLst>
              </a:tr>
              <a:tr h="368024">
                <a:tc>
                  <a:txBody>
                    <a:bodyPr/>
                    <a:lstStyle/>
                    <a:p>
                      <a:pPr algn="ctr"/>
                      <a:r>
                        <a:rPr lang="zh-CN" altLang="en-US" dirty="0"/>
                        <a:t>马德</a:t>
                      </a:r>
                      <a:endParaRPr lang="zh-CN" altLang="en-US" dirty="0">
                        <a:latin typeface="+mn-lt"/>
                      </a:endParaRPr>
                    </a:p>
                  </a:txBody>
                  <a:tcPr anchor="ctr"/>
                </a:tc>
                <a:tc>
                  <a:txBody>
                    <a:bodyPr/>
                    <a:lstStyle/>
                    <a:p>
                      <a:pPr algn="ctr"/>
                      <a:r>
                        <a:rPr lang="zh-CN" altLang="en-US" dirty="0"/>
                        <a:t>浙江大学</a:t>
                      </a:r>
                      <a:endParaRPr lang="zh-CN" altLang="en-US" dirty="0">
                        <a:latin typeface="+mn-lt"/>
                      </a:endParaRPr>
                    </a:p>
                  </a:txBody>
                  <a:tcPr anchor="ctr"/>
                </a:tc>
                <a:tc>
                  <a:txBody>
                    <a:bodyPr/>
                    <a:lstStyle/>
                    <a:p>
                      <a:pPr algn="ctr"/>
                      <a:r>
                        <a:rPr lang="zh-CN" altLang="en-US" dirty="0"/>
                        <a:t>副教授</a:t>
                      </a:r>
                      <a:endParaRPr lang="zh-CN" altLang="en-US" dirty="0">
                        <a:latin typeface="+mn-lt"/>
                      </a:endParaRPr>
                    </a:p>
                  </a:txBody>
                  <a:tcPr anchor="ctr"/>
                </a:tc>
                <a:tc>
                  <a:txBody>
                    <a:bodyPr/>
                    <a:lstStyle/>
                    <a:p>
                      <a:pPr algn="ctr"/>
                      <a:r>
                        <a:rPr lang="zh-CN" altLang="en-US" dirty="0"/>
                        <a:t>双聘</a:t>
                      </a:r>
                      <a:endParaRPr lang="zh-CN" altLang="en-US" dirty="0">
                        <a:latin typeface="+mn-lt"/>
                      </a:endParaRPr>
                    </a:p>
                  </a:txBody>
                  <a:tcPr anchor="ctr"/>
                </a:tc>
                <a:tc>
                  <a:txBody>
                    <a:bodyPr/>
                    <a:lstStyle/>
                    <a:p>
                      <a:pPr algn="ctr"/>
                      <a:r>
                        <a:rPr lang="zh-CN" altLang="en-US" dirty="0"/>
                        <a:t>总体设计</a:t>
                      </a:r>
                      <a:endParaRPr lang="zh-CN" altLang="en-US" dirty="0">
                        <a:latin typeface="+mn-lt"/>
                      </a:endParaRPr>
                    </a:p>
                  </a:txBody>
                  <a:tcPr anchor="ctr"/>
                </a:tc>
                <a:tc>
                  <a:txBody>
                    <a:bodyPr/>
                    <a:lstStyle/>
                    <a:p>
                      <a:pPr algn="ctr"/>
                      <a:r>
                        <a:rPr lang="en-US" altLang="zh-CN" dirty="0"/>
                        <a:t>6</a:t>
                      </a:r>
                      <a:endParaRPr lang="zh-CN" altLang="en-US" dirty="0">
                        <a:latin typeface="+mn-lt"/>
                      </a:endParaRPr>
                    </a:p>
                  </a:txBody>
                  <a:tcPr anchor="ctr"/>
                </a:tc>
                <a:extLst>
                  <a:ext uri="{0D108BD9-81ED-4DB2-BD59-A6C34878D82A}">
                    <a16:rowId xmlns:a16="http://schemas.microsoft.com/office/drawing/2014/main" val="2096119066"/>
                  </a:ext>
                </a:extLst>
              </a:tr>
              <a:tr h="368024">
                <a:tc>
                  <a:txBody>
                    <a:bodyPr/>
                    <a:lstStyle/>
                    <a:p>
                      <a:pPr algn="ctr"/>
                      <a:r>
                        <a:rPr lang="zh-CN" altLang="en-US" dirty="0"/>
                        <a:t>朱晓雷</a:t>
                      </a:r>
                      <a:endParaRPr lang="zh-CN" altLang="en-US" dirty="0">
                        <a:latin typeface="+mn-lt"/>
                      </a:endParaRPr>
                    </a:p>
                  </a:txBody>
                  <a:tcPr anchor="ctr"/>
                </a:tc>
                <a:tc>
                  <a:txBody>
                    <a:bodyPr/>
                    <a:lstStyle/>
                    <a:p>
                      <a:pPr algn="ctr"/>
                      <a:r>
                        <a:rPr lang="zh-CN" altLang="en-US" dirty="0"/>
                        <a:t>浙江大学</a:t>
                      </a:r>
                      <a:endParaRPr lang="zh-CN" altLang="en-US" dirty="0">
                        <a:latin typeface="+mn-lt"/>
                      </a:endParaRPr>
                    </a:p>
                  </a:txBody>
                  <a:tcPr anchor="ctr"/>
                </a:tc>
                <a:tc>
                  <a:txBody>
                    <a:bodyPr/>
                    <a:lstStyle/>
                    <a:p>
                      <a:pPr algn="ctr"/>
                      <a:r>
                        <a:rPr lang="zh-CN" altLang="en-US" dirty="0"/>
                        <a:t>讲师</a:t>
                      </a:r>
                      <a:endParaRPr lang="zh-CN" altLang="en-US" dirty="0">
                        <a:latin typeface="+mn-lt"/>
                      </a:endParaRPr>
                    </a:p>
                  </a:txBody>
                  <a:tcPr anchor="ctr"/>
                </a:tc>
                <a:tc>
                  <a:txBody>
                    <a:bodyPr/>
                    <a:lstStyle/>
                    <a:p>
                      <a:pPr algn="ctr"/>
                      <a:r>
                        <a:rPr lang="zh-CN" altLang="en-US" dirty="0"/>
                        <a:t>全职双聘</a:t>
                      </a:r>
                      <a:endParaRPr lang="zh-CN" altLang="en-US" dirty="0">
                        <a:latin typeface="+mn-lt"/>
                      </a:endParaRPr>
                    </a:p>
                  </a:txBody>
                  <a:tcPr anchor="ctr"/>
                </a:tc>
                <a:tc>
                  <a:txBody>
                    <a:bodyPr/>
                    <a:lstStyle/>
                    <a:p>
                      <a:pPr algn="ctr"/>
                      <a:r>
                        <a:rPr lang="zh-CN" altLang="en-US" dirty="0"/>
                        <a:t>芯片设计</a:t>
                      </a:r>
                      <a:endParaRPr lang="zh-CN" altLang="en-US" dirty="0">
                        <a:latin typeface="+mn-lt"/>
                      </a:endParaRPr>
                    </a:p>
                  </a:txBody>
                  <a:tcPr anchor="ctr"/>
                </a:tc>
                <a:tc>
                  <a:txBody>
                    <a:bodyPr/>
                    <a:lstStyle/>
                    <a:p>
                      <a:pPr algn="ctr"/>
                      <a:r>
                        <a:rPr lang="en-US" altLang="zh-CN" dirty="0"/>
                        <a:t>10</a:t>
                      </a:r>
                      <a:endParaRPr lang="zh-CN" altLang="en-US" dirty="0">
                        <a:latin typeface="+mn-lt"/>
                      </a:endParaRPr>
                    </a:p>
                  </a:txBody>
                  <a:tcPr anchor="ctr"/>
                </a:tc>
                <a:extLst>
                  <a:ext uri="{0D108BD9-81ED-4DB2-BD59-A6C34878D82A}">
                    <a16:rowId xmlns:a16="http://schemas.microsoft.com/office/drawing/2014/main" val="354038751"/>
                  </a:ext>
                </a:extLst>
              </a:tr>
              <a:tr h="368024">
                <a:tc>
                  <a:txBody>
                    <a:bodyPr/>
                    <a:lstStyle/>
                    <a:p>
                      <a:pPr algn="ctr"/>
                      <a:r>
                        <a:rPr lang="zh-CN" altLang="en-US" dirty="0"/>
                        <a:t>黄科杰</a:t>
                      </a:r>
                      <a:endParaRPr lang="zh-CN" altLang="en-US" dirty="0">
                        <a:latin typeface="+mn-lt"/>
                      </a:endParaRPr>
                    </a:p>
                  </a:txBody>
                  <a:tcPr anchor="ctr"/>
                </a:tc>
                <a:tc>
                  <a:txBody>
                    <a:bodyPr/>
                    <a:lstStyle/>
                    <a:p>
                      <a:pPr algn="ctr"/>
                      <a:r>
                        <a:rPr lang="zh-CN" altLang="en-US" dirty="0"/>
                        <a:t>浙江大学</a:t>
                      </a:r>
                      <a:endParaRPr lang="zh-CN" altLang="en-US" dirty="0">
                        <a:latin typeface="+mn-lt"/>
                      </a:endParaRPr>
                    </a:p>
                  </a:txBody>
                  <a:tcPr anchor="ctr"/>
                </a:tc>
                <a:tc>
                  <a:txBody>
                    <a:bodyPr/>
                    <a:lstStyle/>
                    <a:p>
                      <a:pPr algn="ctr"/>
                      <a:r>
                        <a:rPr lang="zh-CN" altLang="en-US" dirty="0"/>
                        <a:t>研究员</a:t>
                      </a:r>
                      <a:endParaRPr lang="zh-CN" altLang="en-US" dirty="0">
                        <a:latin typeface="+mn-lt"/>
                      </a:endParaRPr>
                    </a:p>
                  </a:txBody>
                  <a:tcPr anchor="ctr"/>
                </a:tc>
                <a:tc>
                  <a:txBody>
                    <a:bodyPr/>
                    <a:lstStyle/>
                    <a:p>
                      <a:pPr algn="ctr"/>
                      <a:r>
                        <a:rPr lang="zh-CN" altLang="en-US" dirty="0"/>
                        <a:t>双聘</a:t>
                      </a:r>
                      <a:endParaRPr lang="zh-CN" altLang="en-US" dirty="0">
                        <a:latin typeface="+mn-lt"/>
                      </a:endParaRPr>
                    </a:p>
                  </a:txBody>
                  <a:tcPr anchor="ctr"/>
                </a:tc>
                <a:tc>
                  <a:txBody>
                    <a:bodyPr/>
                    <a:lstStyle/>
                    <a:p>
                      <a:pPr algn="ctr"/>
                      <a:r>
                        <a:rPr lang="zh-CN" altLang="en-US" dirty="0"/>
                        <a:t>芯片设计</a:t>
                      </a:r>
                      <a:endParaRPr lang="zh-CN" altLang="en-US" dirty="0">
                        <a:latin typeface="+mn-lt"/>
                      </a:endParaRPr>
                    </a:p>
                  </a:txBody>
                  <a:tcPr anchor="ctr"/>
                </a:tc>
                <a:tc>
                  <a:txBody>
                    <a:bodyPr/>
                    <a:lstStyle/>
                    <a:p>
                      <a:pPr algn="ctr"/>
                      <a:r>
                        <a:rPr lang="en-US" altLang="zh-CN" dirty="0"/>
                        <a:t>6</a:t>
                      </a:r>
                      <a:endParaRPr lang="zh-CN" altLang="en-US" dirty="0">
                        <a:latin typeface="+mn-lt"/>
                      </a:endParaRPr>
                    </a:p>
                  </a:txBody>
                  <a:tcPr anchor="ctr"/>
                </a:tc>
                <a:extLst>
                  <a:ext uri="{0D108BD9-81ED-4DB2-BD59-A6C34878D82A}">
                    <a16:rowId xmlns:a16="http://schemas.microsoft.com/office/drawing/2014/main" val="1747777371"/>
                  </a:ext>
                </a:extLst>
              </a:tr>
              <a:tr h="368024">
                <a:tc>
                  <a:txBody>
                    <a:bodyPr/>
                    <a:lstStyle/>
                    <a:p>
                      <a:pPr algn="ctr"/>
                      <a:r>
                        <a:rPr lang="zh-CN" altLang="en-US" dirty="0"/>
                        <a:t>沈海斌</a:t>
                      </a:r>
                      <a:endParaRPr lang="zh-CN" altLang="en-US" dirty="0">
                        <a:latin typeface="+mn-lt"/>
                      </a:endParaRPr>
                    </a:p>
                  </a:txBody>
                  <a:tcPr anchor="ctr"/>
                </a:tc>
                <a:tc>
                  <a:txBody>
                    <a:bodyPr/>
                    <a:lstStyle/>
                    <a:p>
                      <a:pPr algn="ctr"/>
                      <a:r>
                        <a:rPr lang="zh-CN" altLang="en-US" dirty="0"/>
                        <a:t>浙江大学</a:t>
                      </a:r>
                      <a:endParaRPr lang="zh-CN" altLang="en-US" dirty="0">
                        <a:latin typeface="+mn-lt"/>
                      </a:endParaRPr>
                    </a:p>
                  </a:txBody>
                  <a:tcPr anchor="ctr"/>
                </a:tc>
                <a:tc>
                  <a:txBody>
                    <a:bodyPr/>
                    <a:lstStyle/>
                    <a:p>
                      <a:pPr algn="ctr"/>
                      <a:r>
                        <a:rPr lang="zh-CN" altLang="en-US" dirty="0"/>
                        <a:t>教授</a:t>
                      </a:r>
                      <a:endParaRPr lang="zh-CN" altLang="en-US" dirty="0">
                        <a:latin typeface="+mn-lt"/>
                      </a:endParaRPr>
                    </a:p>
                  </a:txBody>
                  <a:tcPr anchor="ctr"/>
                </a:tc>
                <a:tc>
                  <a:txBody>
                    <a:bodyPr/>
                    <a:lstStyle/>
                    <a:p>
                      <a:pPr algn="ctr"/>
                      <a:r>
                        <a:rPr lang="zh-CN" altLang="en-US" dirty="0"/>
                        <a:t>双聘</a:t>
                      </a:r>
                      <a:endParaRPr lang="zh-CN" altLang="en-US" dirty="0">
                        <a:latin typeface="+mn-lt"/>
                      </a:endParaRPr>
                    </a:p>
                  </a:txBody>
                  <a:tcPr anchor="ctr"/>
                </a:tc>
                <a:tc>
                  <a:txBody>
                    <a:bodyPr/>
                    <a:lstStyle/>
                    <a:p>
                      <a:pPr algn="ctr"/>
                      <a:r>
                        <a:rPr lang="zh-CN" altLang="en-US" dirty="0"/>
                        <a:t>芯片设计</a:t>
                      </a:r>
                      <a:endParaRPr lang="zh-CN" altLang="en-US" dirty="0">
                        <a:latin typeface="+mn-lt"/>
                      </a:endParaRPr>
                    </a:p>
                  </a:txBody>
                  <a:tcPr anchor="ctr"/>
                </a:tc>
                <a:tc>
                  <a:txBody>
                    <a:bodyPr/>
                    <a:lstStyle/>
                    <a:p>
                      <a:pPr algn="ctr"/>
                      <a:r>
                        <a:rPr lang="en-US" altLang="zh-CN" dirty="0"/>
                        <a:t>4</a:t>
                      </a:r>
                      <a:endParaRPr lang="zh-CN" altLang="en-US" dirty="0">
                        <a:latin typeface="+mn-lt"/>
                      </a:endParaRPr>
                    </a:p>
                  </a:txBody>
                  <a:tcPr anchor="ctr"/>
                </a:tc>
                <a:extLst>
                  <a:ext uri="{0D108BD9-81ED-4DB2-BD59-A6C34878D82A}">
                    <a16:rowId xmlns:a16="http://schemas.microsoft.com/office/drawing/2014/main" val="2530241656"/>
                  </a:ext>
                </a:extLst>
              </a:tr>
              <a:tr h="368024">
                <a:tc rowSpan="2">
                  <a:txBody>
                    <a:bodyPr/>
                    <a:lstStyle/>
                    <a:p>
                      <a:pPr algn="ctr"/>
                      <a:r>
                        <a:rPr lang="zh-CN" altLang="en-US" sz="1600" dirty="0"/>
                        <a:t>招聘人员</a:t>
                      </a:r>
                      <a:endParaRPr lang="zh-CN" altLang="en-US" sz="1600" b="0" dirty="0">
                        <a:latin typeface="+mn-lt"/>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t>研究员，</a:t>
                      </a:r>
                      <a:r>
                        <a:rPr lang="en-US" altLang="zh-CN" sz="1600" dirty="0"/>
                        <a:t>28</a:t>
                      </a:r>
                      <a:r>
                        <a:rPr lang="zh-CN" altLang="en-US" sz="1600" dirty="0"/>
                        <a:t>人</a:t>
                      </a:r>
                      <a:endParaRPr lang="zh-CN" altLang="en-US" sz="1600" b="0" dirty="0">
                        <a:latin typeface="+mn-lt"/>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b="0" dirty="0">
                        <a:latin typeface="+mn-lt"/>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b="0" dirty="0">
                        <a:latin typeface="+mn-lt"/>
                        <a:ea typeface="+mn-ea"/>
                      </a:endParaRPr>
                    </a:p>
                  </a:txBody>
                  <a:tcPr anchor="ctr"/>
                </a:tc>
                <a:tc>
                  <a:txBody>
                    <a:bodyPr/>
                    <a:lstStyle/>
                    <a:p>
                      <a:pPr algn="ctr"/>
                      <a:endParaRPr lang="zh-CN" altLang="en-US" sz="1600" b="0" dirty="0">
                        <a:latin typeface="+mn-lt"/>
                        <a:ea typeface="+mn-ea"/>
                      </a:endParaRPr>
                    </a:p>
                  </a:txBody>
                  <a:tcPr anchor="ctr"/>
                </a:tc>
                <a:tc>
                  <a:txBody>
                    <a:bodyPr/>
                    <a:lstStyle/>
                    <a:p>
                      <a:pPr algn="ctr"/>
                      <a:r>
                        <a:rPr lang="en-US" altLang="zh-CN" sz="1600" dirty="0"/>
                        <a:t>12</a:t>
                      </a:r>
                      <a:endParaRPr lang="zh-CN" altLang="en-US" sz="1600" b="0" dirty="0">
                        <a:latin typeface="+mn-lt"/>
                        <a:ea typeface="+mn-ea"/>
                      </a:endParaRPr>
                    </a:p>
                  </a:txBody>
                  <a:tcPr anchor="ctr"/>
                </a:tc>
                <a:extLst>
                  <a:ext uri="{0D108BD9-81ED-4DB2-BD59-A6C34878D82A}">
                    <a16:rowId xmlns:a16="http://schemas.microsoft.com/office/drawing/2014/main" val="1064478186"/>
                  </a:ext>
                </a:extLst>
              </a:tr>
              <a:tr h="368024">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t>工程师，</a:t>
                      </a:r>
                      <a:r>
                        <a:rPr lang="en-US" altLang="zh-CN" sz="1600" dirty="0"/>
                        <a:t>30</a:t>
                      </a:r>
                      <a:r>
                        <a:rPr lang="zh-CN" altLang="en-US" sz="1600" dirty="0"/>
                        <a:t>人</a:t>
                      </a:r>
                      <a:endParaRPr lang="zh-CN" altLang="en-US" sz="1600" b="0" dirty="0">
                        <a:latin typeface="+mn-lt"/>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b="0" dirty="0">
                        <a:latin typeface="+mn-lt"/>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b="0" dirty="0">
                        <a:latin typeface="+mn-lt"/>
                        <a:ea typeface="+mn-ea"/>
                      </a:endParaRPr>
                    </a:p>
                  </a:txBody>
                  <a:tcPr anchor="ctr"/>
                </a:tc>
                <a:tc>
                  <a:txBody>
                    <a:bodyPr/>
                    <a:lstStyle/>
                    <a:p>
                      <a:pPr algn="ctr"/>
                      <a:endParaRPr lang="zh-CN" altLang="en-US" sz="1600" b="0" dirty="0">
                        <a:latin typeface="+mn-lt"/>
                        <a:ea typeface="+mn-ea"/>
                      </a:endParaRPr>
                    </a:p>
                  </a:txBody>
                  <a:tcPr anchor="ctr"/>
                </a:tc>
                <a:tc>
                  <a:txBody>
                    <a:bodyPr/>
                    <a:lstStyle/>
                    <a:p>
                      <a:pPr algn="ctr"/>
                      <a:r>
                        <a:rPr lang="en-US" altLang="zh-CN" sz="1600" dirty="0"/>
                        <a:t>12</a:t>
                      </a:r>
                      <a:endParaRPr lang="zh-CN" altLang="en-US" sz="1600" b="0" dirty="0">
                        <a:latin typeface="+mn-lt"/>
                        <a:ea typeface="+mn-ea"/>
                      </a:endParaRPr>
                    </a:p>
                  </a:txBody>
                  <a:tcPr anchor="ctr"/>
                </a:tc>
                <a:extLst>
                  <a:ext uri="{0D108BD9-81ED-4DB2-BD59-A6C34878D82A}">
                    <a16:rowId xmlns:a16="http://schemas.microsoft.com/office/drawing/2014/main" val="1742888366"/>
                  </a:ext>
                </a:extLst>
              </a:tr>
              <a:tr h="368024">
                <a:tc>
                  <a:txBody>
                    <a:bodyPr/>
                    <a:lstStyle/>
                    <a:p>
                      <a:pPr algn="ctr"/>
                      <a:r>
                        <a:rPr lang="zh-CN" altLang="en-US" sz="1600" dirty="0"/>
                        <a:t>研究生</a:t>
                      </a:r>
                      <a:endParaRPr lang="zh-CN" altLang="en-US" sz="1600" b="0" dirty="0">
                        <a:latin typeface="+mn-lt"/>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t>硕士生</a:t>
                      </a:r>
                      <a:r>
                        <a:rPr lang="en-US" altLang="zh-CN" sz="1600" dirty="0"/>
                        <a:t>/</a:t>
                      </a:r>
                      <a:r>
                        <a:rPr lang="zh-CN" altLang="en-US" sz="1600" dirty="0"/>
                        <a:t>博士生，</a:t>
                      </a:r>
                      <a:r>
                        <a:rPr lang="en-US" altLang="zh-CN" sz="1600" dirty="0"/>
                        <a:t>80</a:t>
                      </a:r>
                      <a:r>
                        <a:rPr lang="zh-CN" altLang="en-US" sz="1600" dirty="0"/>
                        <a:t>人</a:t>
                      </a:r>
                      <a:endParaRPr lang="zh-CN" altLang="en-US" sz="1600" b="0" dirty="0">
                        <a:latin typeface="+mn-lt"/>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b="0" dirty="0">
                        <a:latin typeface="+mn-lt"/>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b="0" dirty="0">
                        <a:latin typeface="+mn-lt"/>
                        <a:ea typeface="+mn-ea"/>
                      </a:endParaRPr>
                    </a:p>
                  </a:txBody>
                  <a:tcPr anchor="ctr"/>
                </a:tc>
                <a:tc>
                  <a:txBody>
                    <a:bodyPr/>
                    <a:lstStyle/>
                    <a:p>
                      <a:pPr algn="ctr"/>
                      <a:endParaRPr lang="zh-CN" altLang="en-US" sz="1600" b="0" dirty="0">
                        <a:latin typeface="+mn-lt"/>
                        <a:ea typeface="+mn-ea"/>
                      </a:endParaRPr>
                    </a:p>
                  </a:txBody>
                  <a:tcPr anchor="ctr"/>
                </a:tc>
                <a:tc>
                  <a:txBody>
                    <a:bodyPr/>
                    <a:lstStyle/>
                    <a:p>
                      <a:pPr algn="ctr"/>
                      <a:r>
                        <a:rPr lang="en-US" altLang="zh-CN" sz="1600" dirty="0"/>
                        <a:t>10</a:t>
                      </a:r>
                      <a:endParaRPr lang="zh-CN" altLang="en-US" sz="1600" b="0" dirty="0">
                        <a:latin typeface="+mn-lt"/>
                        <a:ea typeface="+mn-ea"/>
                      </a:endParaRPr>
                    </a:p>
                  </a:txBody>
                  <a:tcPr anchor="ctr"/>
                </a:tc>
                <a:extLst>
                  <a:ext uri="{0D108BD9-81ED-4DB2-BD59-A6C34878D82A}">
                    <a16:rowId xmlns:a16="http://schemas.microsoft.com/office/drawing/2014/main" val="225068573"/>
                  </a:ext>
                </a:extLst>
              </a:tr>
            </a:tbl>
          </a:graphicData>
        </a:graphic>
      </p:graphicFrame>
    </p:spTree>
    <p:extLst>
      <p:ext uri="{BB962C8B-B14F-4D97-AF65-F5344CB8AC3E}">
        <p14:creationId xmlns:p14="http://schemas.microsoft.com/office/powerpoint/2010/main" val="3278177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9991F-EEF6-4D95-844F-CC2B270E5F9A}"/>
              </a:ext>
            </a:extLst>
          </p:cNvPr>
          <p:cNvSpPr>
            <a:spLocks noGrp="1"/>
          </p:cNvSpPr>
          <p:nvPr>
            <p:ph type="title"/>
          </p:nvPr>
        </p:nvSpPr>
        <p:spPr/>
        <p:txBody>
          <a:bodyPr/>
          <a:lstStyle/>
          <a:p>
            <a:r>
              <a:rPr lang="zh-CN" altLang="en-US" dirty="0"/>
              <a:t>研究基础</a:t>
            </a:r>
            <a:r>
              <a:rPr lang="en-US" altLang="zh-CN" sz="2800" dirty="0"/>
              <a:t>—</a:t>
            </a:r>
            <a:r>
              <a:rPr lang="zh-CN" altLang="en-US" sz="2800" dirty="0"/>
              <a:t>类脑芯片</a:t>
            </a:r>
            <a:endParaRPr lang="zh-CN" altLang="en-US" dirty="0"/>
          </a:p>
        </p:txBody>
      </p:sp>
      <p:sp>
        <p:nvSpPr>
          <p:cNvPr id="4" name="灯片编号占位符 3">
            <a:extLst>
              <a:ext uri="{FF2B5EF4-FFF2-40B4-BE49-F238E27FC236}">
                <a16:creationId xmlns:a16="http://schemas.microsoft.com/office/drawing/2014/main" id="{AE91047E-41C5-48E8-9C30-CEA7098544CE}"/>
              </a:ext>
            </a:extLst>
          </p:cNvPr>
          <p:cNvSpPr>
            <a:spLocks noGrp="1"/>
          </p:cNvSpPr>
          <p:nvPr>
            <p:ph type="sldNum" sz="quarter" idx="12"/>
          </p:nvPr>
        </p:nvSpPr>
        <p:spPr/>
        <p:txBody>
          <a:bodyPr/>
          <a:lstStyle/>
          <a:p>
            <a:fld id="{17F0B86A-3B10-4477-8AC6-12E7D7B5209B}" type="slidenum">
              <a:rPr lang="zh-CN" altLang="en-US" smtClean="0"/>
              <a:t>119</a:t>
            </a:fld>
            <a:endParaRPr lang="zh-CN" altLang="en-US"/>
          </a:p>
        </p:txBody>
      </p:sp>
      <p:sp>
        <p:nvSpPr>
          <p:cNvPr id="5" name="TextBox 4">
            <a:extLst>
              <a:ext uri="{FF2B5EF4-FFF2-40B4-BE49-F238E27FC236}">
                <a16:creationId xmlns:a16="http://schemas.microsoft.com/office/drawing/2014/main" id="{0E022531-EC6D-4C49-B3BE-42711E7E9B8A}"/>
              </a:ext>
            </a:extLst>
          </p:cNvPr>
          <p:cNvSpPr txBox="1"/>
          <p:nvPr/>
        </p:nvSpPr>
        <p:spPr>
          <a:xfrm>
            <a:off x="189837" y="1073070"/>
            <a:ext cx="5174251" cy="3077766"/>
          </a:xfrm>
          <a:prstGeom prst="rect">
            <a:avLst/>
          </a:prstGeom>
          <a:noFill/>
        </p:spPr>
        <p:txBody>
          <a:bodyPr wrap="square" rtlCol="0">
            <a:spAutoFit/>
          </a:bodyPr>
          <a:lstStyle/>
          <a:p>
            <a:pPr marL="285750" indent="-285750">
              <a:spcBef>
                <a:spcPts val="600"/>
              </a:spcBef>
              <a:spcAft>
                <a:spcPts val="600"/>
              </a:spcAft>
              <a:buClr>
                <a:srgbClr val="C00000"/>
              </a:buClr>
              <a:buFont typeface="Wingdings" panose="05000000000000000000" pitchFamily="2" charset="2"/>
              <a:buChar char="u"/>
            </a:pP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国内首款脉冲神经网络“达尔文”类脑计算芯片；</a:t>
            </a:r>
            <a:endPar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spcBef>
                <a:spcPts val="600"/>
              </a:spcBef>
              <a:spcAft>
                <a:spcPts val="600"/>
              </a:spcAft>
              <a:buClr>
                <a:srgbClr val="C00000"/>
              </a:buClr>
              <a:buFont typeface="Wingdings" panose="05000000000000000000" pitchFamily="2" charset="2"/>
              <a:buChar char="u"/>
            </a:pP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“达尔文”</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II</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代芯片，国内已知规模最大的类脑计算芯片；</a:t>
            </a:r>
            <a:endPar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spcBef>
                <a:spcPts val="600"/>
              </a:spcBef>
              <a:spcAft>
                <a:spcPts val="600"/>
              </a:spcAft>
              <a:buClr>
                <a:srgbClr val="C00000"/>
              </a:buClr>
              <a:buFont typeface="Wingdings" panose="05000000000000000000" pitchFamily="2" charset="2"/>
              <a:buChar char="u"/>
            </a:pP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首次提出基于单精度阻值存储器的高精度神经网络处理器；</a:t>
            </a:r>
            <a:endPar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spcBef>
                <a:spcPts val="600"/>
              </a:spcBef>
              <a:spcAft>
                <a:spcPts val="600"/>
              </a:spcAft>
              <a:buClr>
                <a:srgbClr val="C00000"/>
              </a:buClr>
              <a:buFont typeface="Wingdings" panose="05000000000000000000" pitchFamily="2" charset="2"/>
              <a:buChar char="u"/>
            </a:pP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最早支持灵活双域密码算法的安全处理器、异步可重构计算，获得省部级一等奖一项；</a:t>
            </a:r>
            <a:endPar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spcBef>
                <a:spcPts val="600"/>
              </a:spcBef>
              <a:spcAft>
                <a:spcPts val="600"/>
              </a:spcAft>
              <a:buClr>
                <a:srgbClr val="C00000"/>
              </a:buClr>
              <a:buFont typeface="Wingdings" panose="05000000000000000000" pitchFamily="2" charset="2"/>
              <a:buChar char="u"/>
            </a:pP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领先的无线三维叠层芯片设计；</a:t>
            </a:r>
            <a:endPar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spcBef>
                <a:spcPts val="600"/>
              </a:spcBef>
              <a:spcAft>
                <a:spcPts val="600"/>
              </a:spcAft>
              <a:buClr>
                <a:srgbClr val="C00000"/>
              </a:buClr>
              <a:buFont typeface="Wingdings" panose="05000000000000000000" pitchFamily="2" charset="2"/>
              <a:buChar char="u"/>
            </a:pP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研发世界上最小的</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Radio</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芯片。</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(ISSCC 2018</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发表</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6" name="图片 5">
            <a:extLst>
              <a:ext uri="{FF2B5EF4-FFF2-40B4-BE49-F238E27FC236}">
                <a16:creationId xmlns:a16="http://schemas.microsoft.com/office/drawing/2014/main" id="{95999AE0-AA0F-4177-8126-348F7CC714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98017" y="737422"/>
            <a:ext cx="3055297" cy="1672626"/>
          </a:xfrm>
          <a:prstGeom prst="rect">
            <a:avLst/>
          </a:prstGeom>
        </p:spPr>
      </p:pic>
      <p:sp>
        <p:nvSpPr>
          <p:cNvPr id="7" name="文本框 6">
            <a:extLst>
              <a:ext uri="{FF2B5EF4-FFF2-40B4-BE49-F238E27FC236}">
                <a16:creationId xmlns:a16="http://schemas.microsoft.com/office/drawing/2014/main" id="{C34CC51B-C7DD-4C2C-8488-99A8DEAC6AAA}"/>
              </a:ext>
            </a:extLst>
          </p:cNvPr>
          <p:cNvSpPr txBox="1"/>
          <p:nvPr/>
        </p:nvSpPr>
        <p:spPr>
          <a:xfrm>
            <a:off x="5858035" y="1536163"/>
            <a:ext cx="2695072" cy="369332"/>
          </a:xfrm>
          <a:prstGeom prst="rect">
            <a:avLst/>
          </a:prstGeom>
          <a:noFill/>
        </p:spPr>
        <p:txBody>
          <a:bodyPr wrap="square" rtlCol="0">
            <a:spAutoFit/>
          </a:bodyPr>
          <a:lstStyle/>
          <a:p>
            <a:r>
              <a:rPr lang="zh-CN" altLang="en-US" b="1" dirty="0">
                <a:solidFill>
                  <a:srgbClr val="FF0000"/>
                </a:solidFill>
              </a:rPr>
              <a:t>达尔文</a:t>
            </a:r>
            <a:r>
              <a:rPr lang="en-US" altLang="zh-CN" b="1" dirty="0">
                <a:solidFill>
                  <a:srgbClr val="FF0000"/>
                </a:solidFill>
              </a:rPr>
              <a:t>II </a:t>
            </a:r>
            <a:r>
              <a:rPr lang="zh-CN" altLang="en-US" b="1" dirty="0">
                <a:solidFill>
                  <a:srgbClr val="FF0000"/>
                </a:solidFill>
              </a:rPr>
              <a:t>单芯片演示板</a:t>
            </a:r>
          </a:p>
        </p:txBody>
      </p:sp>
      <p:pic>
        <p:nvPicPr>
          <p:cNvPr id="8" name="Picture 4">
            <a:extLst>
              <a:ext uri="{FF2B5EF4-FFF2-40B4-BE49-F238E27FC236}">
                <a16:creationId xmlns:a16="http://schemas.microsoft.com/office/drawing/2014/main" id="{19722FF4-3317-4603-B436-E78037047AE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851" y="4187435"/>
            <a:ext cx="4120970" cy="2002326"/>
          </a:xfrm>
          <a:prstGeom prst="rect">
            <a:avLst/>
          </a:prstGeom>
        </p:spPr>
      </p:pic>
      <p:sp>
        <p:nvSpPr>
          <p:cNvPr id="9" name="文本框 8">
            <a:extLst>
              <a:ext uri="{FF2B5EF4-FFF2-40B4-BE49-F238E27FC236}">
                <a16:creationId xmlns:a16="http://schemas.microsoft.com/office/drawing/2014/main" id="{16455337-4105-42B5-A195-C856009864B7}"/>
              </a:ext>
            </a:extLst>
          </p:cNvPr>
          <p:cNvSpPr txBox="1"/>
          <p:nvPr/>
        </p:nvSpPr>
        <p:spPr>
          <a:xfrm>
            <a:off x="1043608" y="6243554"/>
            <a:ext cx="2695072" cy="369332"/>
          </a:xfrm>
          <a:prstGeom prst="rect">
            <a:avLst/>
          </a:prstGeom>
          <a:noFill/>
        </p:spPr>
        <p:txBody>
          <a:bodyPr wrap="square" rtlCol="0">
            <a:spAutoFit/>
          </a:bodyPr>
          <a:lstStyle/>
          <a:p>
            <a:r>
              <a:rPr lang="zh-CN" altLang="en-US" b="1" dirty="0">
                <a:solidFill>
                  <a:srgbClr val="FF0000"/>
                </a:solidFill>
              </a:rPr>
              <a:t>世界最小的</a:t>
            </a:r>
            <a:r>
              <a:rPr lang="en-US" altLang="zh-CN" b="1" dirty="0">
                <a:solidFill>
                  <a:srgbClr val="FF0000"/>
                </a:solidFill>
              </a:rPr>
              <a:t>Radio</a:t>
            </a:r>
            <a:r>
              <a:rPr lang="zh-CN" altLang="en-US" b="1" dirty="0">
                <a:solidFill>
                  <a:srgbClr val="FF0000"/>
                </a:solidFill>
              </a:rPr>
              <a:t>芯片</a:t>
            </a:r>
          </a:p>
        </p:txBody>
      </p:sp>
      <p:pic>
        <p:nvPicPr>
          <p:cNvPr id="10" name="图片 9">
            <a:extLst>
              <a:ext uri="{FF2B5EF4-FFF2-40B4-BE49-F238E27FC236}">
                <a16:creationId xmlns:a16="http://schemas.microsoft.com/office/drawing/2014/main" id="{D13B358F-07A9-40C2-A153-0EAEE1771E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94728" y="2433993"/>
            <a:ext cx="2214576" cy="2214576"/>
          </a:xfrm>
          <a:prstGeom prst="rect">
            <a:avLst/>
          </a:prstGeom>
        </p:spPr>
      </p:pic>
      <p:sp>
        <p:nvSpPr>
          <p:cNvPr id="11" name="文本框 10">
            <a:extLst>
              <a:ext uri="{FF2B5EF4-FFF2-40B4-BE49-F238E27FC236}">
                <a16:creationId xmlns:a16="http://schemas.microsoft.com/office/drawing/2014/main" id="{E13D60A9-625D-477F-9F03-9D90A9247B42}"/>
              </a:ext>
            </a:extLst>
          </p:cNvPr>
          <p:cNvSpPr txBox="1"/>
          <p:nvPr/>
        </p:nvSpPr>
        <p:spPr>
          <a:xfrm>
            <a:off x="5833299" y="4703892"/>
            <a:ext cx="2405001" cy="369332"/>
          </a:xfrm>
          <a:prstGeom prst="rect">
            <a:avLst/>
          </a:prstGeom>
          <a:noFill/>
        </p:spPr>
        <p:txBody>
          <a:bodyPr wrap="square" rtlCol="0">
            <a:spAutoFit/>
          </a:bodyPr>
          <a:lstStyle/>
          <a:p>
            <a:r>
              <a:rPr lang="zh-CN" altLang="en-US" b="1" dirty="0">
                <a:solidFill>
                  <a:srgbClr val="FF0000"/>
                </a:solidFill>
              </a:rPr>
              <a:t>三维叠层芯片设计</a:t>
            </a:r>
          </a:p>
        </p:txBody>
      </p:sp>
      <p:pic>
        <p:nvPicPr>
          <p:cNvPr id="12" name="Picture 9">
            <a:extLst>
              <a:ext uri="{FF2B5EF4-FFF2-40B4-BE49-F238E27FC236}">
                <a16:creationId xmlns:a16="http://schemas.microsoft.com/office/drawing/2014/main" id="{46FA38BE-22B5-496E-BDC9-0581E2142F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48277" y="5187126"/>
            <a:ext cx="2205037" cy="1486215"/>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05A2FCD8-1637-4BEA-9DEE-D4ABD4551F9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30341" y="5074601"/>
            <a:ext cx="1622954" cy="1711267"/>
          </a:xfrm>
          <a:prstGeom prst="rect">
            <a:avLst/>
          </a:prstGeom>
        </p:spPr>
      </p:pic>
    </p:spTree>
    <p:extLst>
      <p:ext uri="{BB962C8B-B14F-4D97-AF65-F5344CB8AC3E}">
        <p14:creationId xmlns:p14="http://schemas.microsoft.com/office/powerpoint/2010/main" val="2849850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DD317-78D1-4FA5-89C0-D995C1CA4BBD}"/>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A12CF3CA-AF63-49A8-986C-B882AB36F169}"/>
              </a:ext>
            </a:extLst>
          </p:cNvPr>
          <p:cNvSpPr>
            <a:spLocks noGrp="1"/>
          </p:cNvSpPr>
          <p:nvPr>
            <p:ph idx="1"/>
          </p:nvPr>
        </p:nvSpPr>
        <p:spPr/>
        <p:txBody>
          <a:bodyPr/>
          <a:lstStyle/>
          <a:p>
            <a:pPr>
              <a:lnSpc>
                <a:spcPct val="120000"/>
              </a:lnSpc>
            </a:pPr>
            <a:r>
              <a:rPr lang="zh-CN" altLang="en-US" sz="2000" dirty="0"/>
              <a:t>类脑计算：新一代人工智能技术</a:t>
            </a:r>
          </a:p>
          <a:p>
            <a:pPr lvl="1">
              <a:lnSpc>
                <a:spcPct val="120000"/>
              </a:lnSpc>
            </a:pPr>
            <a:r>
              <a:rPr lang="zh-CN" altLang="en-US" sz="1800" dirty="0"/>
              <a:t>小样本学习核心问题：如何在学习样本数少的情况下，依然能学习到最优分布？</a:t>
            </a:r>
          </a:p>
          <a:p>
            <a:pPr lvl="1">
              <a:lnSpc>
                <a:spcPct val="120000"/>
              </a:lnSpc>
            </a:pPr>
            <a:r>
              <a:rPr lang="zh-CN" altLang="en-US" sz="1800" dirty="0"/>
              <a:t>脉冲驱动的突触可塑性（例如</a:t>
            </a:r>
            <a:r>
              <a:rPr lang="en-US" altLang="zh-CN" sz="1800" dirty="0"/>
              <a:t>Short Term Plasticity</a:t>
            </a:r>
            <a:r>
              <a:rPr lang="zh-CN" altLang="en-US" sz="1800" dirty="0"/>
              <a:t>）能够驱动神经元在高维数据空间里更加平衡地学习（调整权值），其局部学习机制能动态调整代价函数的能量分布从而学习全局最优</a:t>
            </a:r>
          </a:p>
          <a:p>
            <a:pPr lvl="1">
              <a:lnSpc>
                <a:spcPct val="120000"/>
              </a:lnSpc>
            </a:pPr>
            <a:r>
              <a:rPr lang="zh-CN" altLang="en-US" sz="1800" dirty="0"/>
              <a:t>深度学习依赖误差反传这一全局学习规则来逐层调整权值，神经元不具备全局寻优的能力</a:t>
            </a:r>
          </a:p>
          <a:p>
            <a:pPr>
              <a:lnSpc>
                <a:spcPct val="120000"/>
              </a:lnSpc>
            </a:pPr>
            <a:endParaRPr lang="zh-CN" altLang="en-US" sz="2000" dirty="0"/>
          </a:p>
        </p:txBody>
      </p:sp>
      <p:sp>
        <p:nvSpPr>
          <p:cNvPr id="4" name="灯片编号占位符 3">
            <a:extLst>
              <a:ext uri="{FF2B5EF4-FFF2-40B4-BE49-F238E27FC236}">
                <a16:creationId xmlns:a16="http://schemas.microsoft.com/office/drawing/2014/main" id="{3A437D33-9624-4D2B-B687-3BB8144BFABB}"/>
              </a:ext>
            </a:extLst>
          </p:cNvPr>
          <p:cNvSpPr>
            <a:spLocks noGrp="1"/>
          </p:cNvSpPr>
          <p:nvPr>
            <p:ph type="sldNum" sz="quarter" idx="12"/>
          </p:nvPr>
        </p:nvSpPr>
        <p:spPr/>
        <p:txBody>
          <a:bodyPr/>
          <a:lstStyle/>
          <a:p>
            <a:fld id="{17F0B86A-3B10-4477-8AC6-12E7D7B5209B}" type="slidenum">
              <a:rPr lang="zh-CN" altLang="en-US" smtClean="0"/>
              <a:t>12</a:t>
            </a:fld>
            <a:endParaRPr lang="zh-CN" altLang="en-US"/>
          </a:p>
        </p:txBody>
      </p:sp>
      <p:pic>
        <p:nvPicPr>
          <p:cNvPr id="17" name="图片 16">
            <a:extLst>
              <a:ext uri="{FF2B5EF4-FFF2-40B4-BE49-F238E27FC236}">
                <a16:creationId xmlns:a16="http://schemas.microsoft.com/office/drawing/2014/main" id="{66AF386F-8173-4CD4-BFD7-241E51AF159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0138"/>
          <a:stretch/>
        </p:blipFill>
        <p:spPr>
          <a:xfrm>
            <a:off x="5759430" y="3455829"/>
            <a:ext cx="2500008" cy="1221432"/>
          </a:xfrm>
          <a:prstGeom prst="rect">
            <a:avLst/>
          </a:prstGeom>
        </p:spPr>
      </p:pic>
      <p:pic>
        <p:nvPicPr>
          <p:cNvPr id="18" name="图片 17">
            <a:extLst>
              <a:ext uri="{FF2B5EF4-FFF2-40B4-BE49-F238E27FC236}">
                <a16:creationId xmlns:a16="http://schemas.microsoft.com/office/drawing/2014/main" id="{786949A3-AE1E-4469-9F4E-8864A37565C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2261" y="3564055"/>
            <a:ext cx="1417225" cy="1218583"/>
          </a:xfrm>
          <a:prstGeom prst="rect">
            <a:avLst/>
          </a:prstGeom>
        </p:spPr>
      </p:pic>
      <p:sp>
        <p:nvSpPr>
          <p:cNvPr id="19" name="文本框 18">
            <a:extLst>
              <a:ext uri="{FF2B5EF4-FFF2-40B4-BE49-F238E27FC236}">
                <a16:creationId xmlns:a16="http://schemas.microsoft.com/office/drawing/2014/main" id="{61839DA7-89E1-4D16-B3BD-987AB4F90044}"/>
              </a:ext>
            </a:extLst>
          </p:cNvPr>
          <p:cNvSpPr txBox="1"/>
          <p:nvPr/>
        </p:nvSpPr>
        <p:spPr>
          <a:xfrm>
            <a:off x="452513" y="3425409"/>
            <a:ext cx="492443" cy="1314430"/>
          </a:xfrm>
          <a:prstGeom prst="rect">
            <a:avLst/>
          </a:prstGeom>
          <a:noFill/>
        </p:spPr>
        <p:txBody>
          <a:bodyPr vert="eaVert" wrap="square" rtlCol="0">
            <a:spAutoFit/>
          </a:bodyPr>
          <a:lstStyle/>
          <a:p>
            <a:pPr algn="ctr"/>
            <a:r>
              <a:rPr lang="zh-CN" altLang="en-US" sz="2000" dirty="0"/>
              <a:t>传统模型</a:t>
            </a:r>
          </a:p>
        </p:txBody>
      </p:sp>
      <p:pic>
        <p:nvPicPr>
          <p:cNvPr id="20" name="图片 19">
            <a:extLst>
              <a:ext uri="{FF2B5EF4-FFF2-40B4-BE49-F238E27FC236}">
                <a16:creationId xmlns:a16="http://schemas.microsoft.com/office/drawing/2014/main" id="{962B2D7E-7B01-4018-AF9A-EFAB67683D3E}"/>
              </a:ext>
            </a:extLst>
          </p:cNvPr>
          <p:cNvPicPr>
            <a:picLocks noChangeAspect="1"/>
          </p:cNvPicPr>
          <p:nvPr/>
        </p:nvPicPr>
        <p:blipFill>
          <a:blip r:embed="rId5"/>
          <a:stretch>
            <a:fillRect/>
          </a:stretch>
        </p:blipFill>
        <p:spPr>
          <a:xfrm>
            <a:off x="2660778" y="4834211"/>
            <a:ext cx="2157557" cy="1305748"/>
          </a:xfrm>
          <a:prstGeom prst="rect">
            <a:avLst/>
          </a:prstGeom>
        </p:spPr>
      </p:pic>
      <p:pic>
        <p:nvPicPr>
          <p:cNvPr id="21" name="图片 20">
            <a:extLst>
              <a:ext uri="{FF2B5EF4-FFF2-40B4-BE49-F238E27FC236}">
                <a16:creationId xmlns:a16="http://schemas.microsoft.com/office/drawing/2014/main" id="{861A698B-7706-4AFC-9775-B66DB1DDB8F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03470" y="3475057"/>
            <a:ext cx="1734512" cy="1314430"/>
          </a:xfrm>
          <a:prstGeom prst="rect">
            <a:avLst/>
          </a:prstGeom>
        </p:spPr>
      </p:pic>
      <p:pic>
        <p:nvPicPr>
          <p:cNvPr id="22" name="图片 21">
            <a:extLst>
              <a:ext uri="{FF2B5EF4-FFF2-40B4-BE49-F238E27FC236}">
                <a16:creationId xmlns:a16="http://schemas.microsoft.com/office/drawing/2014/main" id="{112262C6-C33F-48C6-9FFF-21DBAFBBEE9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2789" y="4850610"/>
            <a:ext cx="1417224" cy="1391470"/>
          </a:xfrm>
          <a:prstGeom prst="rect">
            <a:avLst/>
          </a:prstGeom>
        </p:spPr>
      </p:pic>
      <p:sp>
        <p:nvSpPr>
          <p:cNvPr id="23" name="文本框 22">
            <a:extLst>
              <a:ext uri="{FF2B5EF4-FFF2-40B4-BE49-F238E27FC236}">
                <a16:creationId xmlns:a16="http://schemas.microsoft.com/office/drawing/2014/main" id="{6D1C8709-85F2-4403-8590-BE47E5752656}"/>
              </a:ext>
            </a:extLst>
          </p:cNvPr>
          <p:cNvSpPr txBox="1"/>
          <p:nvPr/>
        </p:nvSpPr>
        <p:spPr>
          <a:xfrm>
            <a:off x="452511" y="4956076"/>
            <a:ext cx="492443" cy="1160471"/>
          </a:xfrm>
          <a:prstGeom prst="rect">
            <a:avLst/>
          </a:prstGeom>
          <a:noFill/>
        </p:spPr>
        <p:txBody>
          <a:bodyPr vert="eaVert" wrap="square" rtlCol="0">
            <a:spAutoFit/>
          </a:bodyPr>
          <a:lstStyle/>
          <a:p>
            <a:r>
              <a:rPr lang="zh-CN" altLang="en-US" sz="2000" dirty="0"/>
              <a:t>类脑模型</a:t>
            </a:r>
          </a:p>
        </p:txBody>
      </p:sp>
      <p:pic>
        <p:nvPicPr>
          <p:cNvPr id="24" name="图片 23">
            <a:extLst>
              <a:ext uri="{FF2B5EF4-FFF2-40B4-BE49-F238E27FC236}">
                <a16:creationId xmlns:a16="http://schemas.microsoft.com/office/drawing/2014/main" id="{1F6B7331-EB35-4F1D-83CC-070982CDD46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39758" y="4903423"/>
            <a:ext cx="2390068" cy="1236536"/>
          </a:xfrm>
          <a:prstGeom prst="rect">
            <a:avLst/>
          </a:prstGeom>
        </p:spPr>
      </p:pic>
      <p:sp>
        <p:nvSpPr>
          <p:cNvPr id="25" name="文本框 24">
            <a:extLst>
              <a:ext uri="{FF2B5EF4-FFF2-40B4-BE49-F238E27FC236}">
                <a16:creationId xmlns:a16="http://schemas.microsoft.com/office/drawing/2014/main" id="{422837B6-EF48-42C0-8582-9C6FBCA419DC}"/>
              </a:ext>
            </a:extLst>
          </p:cNvPr>
          <p:cNvSpPr txBox="1"/>
          <p:nvPr/>
        </p:nvSpPr>
        <p:spPr>
          <a:xfrm>
            <a:off x="5759430" y="4878127"/>
            <a:ext cx="853119" cy="369332"/>
          </a:xfrm>
          <a:prstGeom prst="rect">
            <a:avLst/>
          </a:prstGeom>
          <a:noFill/>
        </p:spPr>
        <p:txBody>
          <a:bodyPr wrap="none" rtlCol="0">
            <a:spAutoFit/>
          </a:bodyPr>
          <a:lstStyle/>
          <a:p>
            <a:r>
              <a:rPr lang="en-US" altLang="zh-CN"/>
              <a:t>Spiking</a:t>
            </a:r>
            <a:endParaRPr lang="zh-CN" altLang="en-US"/>
          </a:p>
        </p:txBody>
      </p:sp>
      <p:sp>
        <p:nvSpPr>
          <p:cNvPr id="26" name="下箭头 10">
            <a:extLst>
              <a:ext uri="{FF2B5EF4-FFF2-40B4-BE49-F238E27FC236}">
                <a16:creationId xmlns:a16="http://schemas.microsoft.com/office/drawing/2014/main" id="{F089614F-266A-4058-B9EF-9E3EE15F0C82}"/>
              </a:ext>
            </a:extLst>
          </p:cNvPr>
          <p:cNvSpPr/>
          <p:nvPr/>
        </p:nvSpPr>
        <p:spPr>
          <a:xfrm>
            <a:off x="7146609" y="4541834"/>
            <a:ext cx="275595" cy="705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225966B-6640-414D-8A72-13673F30C31F}"/>
              </a:ext>
            </a:extLst>
          </p:cNvPr>
          <p:cNvSpPr txBox="1"/>
          <p:nvPr/>
        </p:nvSpPr>
        <p:spPr>
          <a:xfrm>
            <a:off x="6770211" y="4659678"/>
            <a:ext cx="1620957" cy="338554"/>
          </a:xfrm>
          <a:prstGeom prst="rect">
            <a:avLst/>
          </a:prstGeom>
          <a:solidFill>
            <a:schemeClr val="accent6">
              <a:lumMod val="40000"/>
              <a:lumOff val="60000"/>
            </a:schemeClr>
          </a:solidFill>
        </p:spPr>
        <p:txBody>
          <a:bodyPr wrap="none" rtlCol="0">
            <a:spAutoFit/>
          </a:bodyPr>
          <a:lstStyle/>
          <a:p>
            <a:r>
              <a:rPr lang="zh-CN" altLang="en-US" sz="1600" dirty="0"/>
              <a:t>样本数显著减少</a:t>
            </a:r>
          </a:p>
        </p:txBody>
      </p:sp>
      <p:sp>
        <p:nvSpPr>
          <p:cNvPr id="28" name="矩形 27">
            <a:extLst>
              <a:ext uri="{FF2B5EF4-FFF2-40B4-BE49-F238E27FC236}">
                <a16:creationId xmlns:a16="http://schemas.microsoft.com/office/drawing/2014/main" id="{2F5CE279-BC61-4814-94CD-CCDDC7FE1D9A}"/>
              </a:ext>
            </a:extLst>
          </p:cNvPr>
          <p:cNvSpPr/>
          <p:nvPr/>
        </p:nvSpPr>
        <p:spPr>
          <a:xfrm>
            <a:off x="352014" y="6287767"/>
            <a:ext cx="841437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a:solidFill>
                  <a:srgbClr val="002060"/>
                </a:solidFill>
              </a:rPr>
              <a:t>脉冲神经网络相对于采用误差反传学习的传统</a:t>
            </a:r>
            <a:r>
              <a:rPr lang="en-US" altLang="zh-CN" dirty="0">
                <a:solidFill>
                  <a:srgbClr val="002060"/>
                </a:solidFill>
              </a:rPr>
              <a:t>AI</a:t>
            </a:r>
            <a:r>
              <a:rPr lang="zh-CN" altLang="en-US" dirty="0">
                <a:solidFill>
                  <a:srgbClr val="002060"/>
                </a:solidFill>
              </a:rPr>
              <a:t>模型，在小样本学习上更具优势。</a:t>
            </a:r>
            <a:endParaRPr lang="en-US" altLang="zh-CN" dirty="0">
              <a:solidFill>
                <a:srgbClr val="002060"/>
              </a:solidFill>
            </a:endParaRPr>
          </a:p>
        </p:txBody>
      </p:sp>
    </p:spTree>
    <p:extLst>
      <p:ext uri="{BB962C8B-B14F-4D97-AF65-F5344CB8AC3E}">
        <p14:creationId xmlns:p14="http://schemas.microsoft.com/office/powerpoint/2010/main" val="2772200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9991F-EEF6-4D95-844F-CC2B270E5F9A}"/>
              </a:ext>
            </a:extLst>
          </p:cNvPr>
          <p:cNvSpPr>
            <a:spLocks noGrp="1"/>
          </p:cNvSpPr>
          <p:nvPr>
            <p:ph type="title"/>
          </p:nvPr>
        </p:nvSpPr>
        <p:spPr/>
        <p:txBody>
          <a:bodyPr/>
          <a:lstStyle/>
          <a:p>
            <a:r>
              <a:rPr lang="zh-CN" altLang="en-US" dirty="0"/>
              <a:t>研究基础</a:t>
            </a:r>
            <a:r>
              <a:rPr lang="en-US" altLang="zh-CN" sz="2800" dirty="0"/>
              <a:t>—</a:t>
            </a:r>
            <a:r>
              <a:rPr lang="zh-CN" altLang="en-US" sz="2800" dirty="0"/>
              <a:t>阻变存储材料与器件</a:t>
            </a:r>
            <a:endParaRPr lang="zh-CN" altLang="en-US" dirty="0"/>
          </a:p>
        </p:txBody>
      </p:sp>
      <p:sp>
        <p:nvSpPr>
          <p:cNvPr id="4" name="灯片编号占位符 3">
            <a:extLst>
              <a:ext uri="{FF2B5EF4-FFF2-40B4-BE49-F238E27FC236}">
                <a16:creationId xmlns:a16="http://schemas.microsoft.com/office/drawing/2014/main" id="{AE91047E-41C5-48E8-9C30-CEA7098544CE}"/>
              </a:ext>
            </a:extLst>
          </p:cNvPr>
          <p:cNvSpPr>
            <a:spLocks noGrp="1"/>
          </p:cNvSpPr>
          <p:nvPr>
            <p:ph type="sldNum" sz="quarter" idx="12"/>
          </p:nvPr>
        </p:nvSpPr>
        <p:spPr/>
        <p:txBody>
          <a:bodyPr/>
          <a:lstStyle/>
          <a:p>
            <a:fld id="{17F0B86A-3B10-4477-8AC6-12E7D7B5209B}" type="slidenum">
              <a:rPr lang="zh-CN" altLang="en-US" smtClean="0"/>
              <a:t>120</a:t>
            </a:fld>
            <a:endParaRPr lang="zh-CN" altLang="en-US"/>
          </a:p>
        </p:txBody>
      </p:sp>
      <p:sp>
        <p:nvSpPr>
          <p:cNvPr id="15" name="文本框 2">
            <a:extLst>
              <a:ext uri="{FF2B5EF4-FFF2-40B4-BE49-F238E27FC236}">
                <a16:creationId xmlns:a16="http://schemas.microsoft.com/office/drawing/2014/main" id="{DFEF285B-5727-41AC-B16F-A00468C837B1}"/>
              </a:ext>
            </a:extLst>
          </p:cNvPr>
          <p:cNvSpPr txBox="1">
            <a:spLocks noChangeArrowheads="1"/>
          </p:cNvSpPr>
          <p:nvPr/>
        </p:nvSpPr>
        <p:spPr bwMode="auto">
          <a:xfrm>
            <a:off x="478730" y="1401246"/>
            <a:ext cx="3943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2407B"/>
              </a:buClr>
              <a:buSzPct val="75000"/>
              <a:buFont typeface="Wingdings" pitchFamily="2" charset="2"/>
              <a:buChar char="n"/>
              <a:defRPr sz="3200">
                <a:solidFill>
                  <a:schemeClr val="tx1"/>
                </a:solidFill>
                <a:latin typeface="Arial" pitchFamily="34" charset="0"/>
                <a:ea typeface="黑体" pitchFamily="49" charset="-122"/>
              </a:defRPr>
            </a:lvl1pPr>
            <a:lvl2pPr marL="742950" indent="-285750">
              <a:spcBef>
                <a:spcPct val="20000"/>
              </a:spcBef>
              <a:buClr>
                <a:srgbClr val="004D94"/>
              </a:buClr>
              <a:buSzPct val="80000"/>
              <a:buFont typeface="Wingdings" pitchFamily="2" charset="2"/>
              <a:buChar char="¨"/>
              <a:defRPr sz="2800">
                <a:solidFill>
                  <a:schemeClr val="tx1"/>
                </a:solidFill>
                <a:latin typeface="Arial" pitchFamily="34" charset="0"/>
                <a:ea typeface="黑体" pitchFamily="49"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a:spcBef>
                <a:spcPct val="0"/>
              </a:spcBef>
              <a:buClrTx/>
              <a:buSzTx/>
              <a:buFontTx/>
              <a:buNone/>
            </a:pPr>
            <a:r>
              <a:rPr lang="zh-CN" altLang="en-US" sz="1800" b="1" dirty="0">
                <a:solidFill>
                  <a:srgbClr val="002060"/>
                </a:solidFill>
                <a:latin typeface="Times New Roman" panose="02020603050405020304" pitchFamily="18" charset="0"/>
                <a:cs typeface="Times New Roman" panose="02020603050405020304" pitchFamily="18" charset="0"/>
                <a:sym typeface="宋体" pitchFamily="2" charset="-122"/>
              </a:rPr>
              <a:t>发展纳米器件原位表征方法，阐明阻变微观机制，澄清了学术界长期争议</a:t>
            </a:r>
            <a:endParaRPr lang="zh-CN" altLang="en-US" sz="1800" b="1" dirty="0">
              <a:solidFill>
                <a:srgbClr val="002060"/>
              </a:solidFill>
              <a:latin typeface="Times New Roman" panose="02020603050405020304" pitchFamily="18" charset="0"/>
              <a:cs typeface="Times New Roman" panose="02020603050405020304" pitchFamily="18" charset="0"/>
            </a:endParaRPr>
          </a:p>
        </p:txBody>
      </p:sp>
      <p:sp>
        <p:nvSpPr>
          <p:cNvPr id="27" name="文本框 3">
            <a:extLst>
              <a:ext uri="{FF2B5EF4-FFF2-40B4-BE49-F238E27FC236}">
                <a16:creationId xmlns:a16="http://schemas.microsoft.com/office/drawing/2014/main" id="{68715BD2-394A-404C-8F73-B186CE3F5766}"/>
              </a:ext>
            </a:extLst>
          </p:cNvPr>
          <p:cNvSpPr txBox="1">
            <a:spLocks noChangeArrowheads="1"/>
          </p:cNvSpPr>
          <p:nvPr/>
        </p:nvSpPr>
        <p:spPr bwMode="auto">
          <a:xfrm>
            <a:off x="4829299" y="3257817"/>
            <a:ext cx="4206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2407B"/>
              </a:buClr>
              <a:buSzPct val="75000"/>
              <a:buFont typeface="Wingdings" pitchFamily="2" charset="2"/>
              <a:buChar char="n"/>
              <a:defRPr sz="3200">
                <a:solidFill>
                  <a:schemeClr val="tx1"/>
                </a:solidFill>
                <a:latin typeface="Arial" pitchFamily="34" charset="0"/>
                <a:ea typeface="黑体" pitchFamily="49" charset="-122"/>
              </a:defRPr>
            </a:lvl1pPr>
            <a:lvl2pPr marL="742950" indent="-285750">
              <a:spcBef>
                <a:spcPct val="20000"/>
              </a:spcBef>
              <a:buClr>
                <a:srgbClr val="004D94"/>
              </a:buClr>
              <a:buSzPct val="80000"/>
              <a:buFont typeface="Wingdings" pitchFamily="2" charset="2"/>
              <a:buChar char="¨"/>
              <a:defRPr sz="2800">
                <a:solidFill>
                  <a:schemeClr val="tx1"/>
                </a:solidFill>
                <a:latin typeface="Arial" pitchFamily="34" charset="0"/>
                <a:ea typeface="黑体" pitchFamily="49"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a:spcBef>
                <a:spcPct val="0"/>
              </a:spcBef>
              <a:buClrTx/>
              <a:buSzTx/>
              <a:buFontTx/>
              <a:buNone/>
            </a:pPr>
            <a:r>
              <a:rPr lang="zh-CN" altLang="en-US" sz="1800" b="1" dirty="0">
                <a:solidFill>
                  <a:srgbClr val="002060"/>
                </a:solidFill>
                <a:latin typeface="Times New Roman" panose="02020603050405020304" pitchFamily="18" charset="0"/>
                <a:cs typeface="Times New Roman" panose="02020603050405020304" pitchFamily="18" charset="0"/>
              </a:rPr>
              <a:t>提出阻变层掺杂改性的材料优化策略，提高了器件的良率和综合性能</a:t>
            </a:r>
          </a:p>
        </p:txBody>
      </p:sp>
      <p:sp>
        <p:nvSpPr>
          <p:cNvPr id="28" name="文本框 8">
            <a:extLst>
              <a:ext uri="{FF2B5EF4-FFF2-40B4-BE49-F238E27FC236}">
                <a16:creationId xmlns:a16="http://schemas.microsoft.com/office/drawing/2014/main" id="{E785CD7B-4C43-407A-957F-441768D03A2D}"/>
              </a:ext>
            </a:extLst>
          </p:cNvPr>
          <p:cNvSpPr txBox="1">
            <a:spLocks noChangeArrowheads="1"/>
          </p:cNvSpPr>
          <p:nvPr/>
        </p:nvSpPr>
        <p:spPr bwMode="auto">
          <a:xfrm>
            <a:off x="4830068" y="1394896"/>
            <a:ext cx="4005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2407B"/>
              </a:buClr>
              <a:buSzPct val="75000"/>
              <a:buFont typeface="Wingdings" pitchFamily="2" charset="2"/>
              <a:buChar char="n"/>
              <a:defRPr sz="3200">
                <a:solidFill>
                  <a:schemeClr val="tx1"/>
                </a:solidFill>
                <a:latin typeface="Arial" pitchFamily="34" charset="0"/>
                <a:ea typeface="黑体" pitchFamily="49" charset="-122"/>
              </a:defRPr>
            </a:lvl1pPr>
            <a:lvl2pPr marL="742950" indent="-285750">
              <a:spcBef>
                <a:spcPct val="20000"/>
              </a:spcBef>
              <a:buClr>
                <a:srgbClr val="004D94"/>
              </a:buClr>
              <a:buSzPct val="80000"/>
              <a:buFont typeface="Wingdings" pitchFamily="2" charset="2"/>
              <a:buChar char="¨"/>
              <a:defRPr sz="2800">
                <a:solidFill>
                  <a:schemeClr val="tx1"/>
                </a:solidFill>
                <a:latin typeface="Arial" pitchFamily="34" charset="0"/>
                <a:ea typeface="黑体" pitchFamily="49"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itchFamily="34" charset="0"/>
                <a:ea typeface="黑体" pitchFamily="49"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itchFamily="34" charset="0"/>
                <a:ea typeface="黑体" pitchFamily="49" charset="-122"/>
              </a:defRPr>
            </a:lvl4pPr>
            <a:lvl5pPr marL="2057400" indent="-228600">
              <a:spcBef>
                <a:spcPct val="20000"/>
              </a:spcBef>
              <a:buClr>
                <a:schemeClr val="bg2"/>
              </a:buClr>
              <a:buFont typeface="Wingdings" pitchFamily="2" charset="2"/>
              <a:buChar char="§"/>
              <a:defRPr sz="2000">
                <a:solidFill>
                  <a:schemeClr val="tx1"/>
                </a:solidFill>
                <a:latin typeface="Arial" pitchFamily="34" charset="0"/>
                <a:ea typeface="黑体" pitchFamily="49"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黑体" pitchFamily="49" charset="-122"/>
              </a:defRPr>
            </a:lvl9pPr>
          </a:lstStyle>
          <a:p>
            <a:pPr algn="ctr">
              <a:spcBef>
                <a:spcPct val="0"/>
              </a:spcBef>
              <a:buClrTx/>
              <a:buSzTx/>
              <a:buFontTx/>
              <a:buNone/>
            </a:pPr>
            <a:r>
              <a:rPr lang="zh-CN" altLang="en-US" sz="1800" b="1" dirty="0">
                <a:solidFill>
                  <a:srgbClr val="002060"/>
                </a:solidFill>
                <a:latin typeface="Times New Roman" panose="02020603050405020304" pitchFamily="18" charset="0"/>
                <a:cs typeface="Times New Roman" panose="02020603050405020304" pitchFamily="18" charset="0"/>
                <a:sym typeface="宋体" pitchFamily="2" charset="-122"/>
              </a:rPr>
              <a:t>国际首次提出局域电场增强的</a:t>
            </a:r>
            <a:br>
              <a:rPr lang="en-US" altLang="zh-CN" sz="1800" b="1" dirty="0">
                <a:solidFill>
                  <a:srgbClr val="002060"/>
                </a:solidFill>
                <a:latin typeface="Times New Roman" panose="02020603050405020304" pitchFamily="18" charset="0"/>
                <a:cs typeface="Times New Roman" panose="02020603050405020304" pitchFamily="18" charset="0"/>
                <a:sym typeface="宋体" pitchFamily="2" charset="-122"/>
              </a:rPr>
            </a:br>
            <a:r>
              <a:rPr lang="zh-CN" altLang="en-US" sz="1800" b="1" dirty="0">
                <a:solidFill>
                  <a:srgbClr val="002060"/>
                </a:solidFill>
                <a:latin typeface="Times New Roman" panose="02020603050405020304" pitchFamily="18" charset="0"/>
                <a:cs typeface="Times New Roman" panose="02020603050405020304" pitchFamily="18" charset="0"/>
                <a:sym typeface="宋体" pitchFamily="2" charset="-122"/>
              </a:rPr>
              <a:t>诱导生长技术，提高器件参数一致性</a:t>
            </a:r>
          </a:p>
        </p:txBody>
      </p:sp>
      <p:sp>
        <p:nvSpPr>
          <p:cNvPr id="29" name="Content Placeholder 2">
            <a:extLst>
              <a:ext uri="{FF2B5EF4-FFF2-40B4-BE49-F238E27FC236}">
                <a16:creationId xmlns:a16="http://schemas.microsoft.com/office/drawing/2014/main" id="{2D660DCA-8CC6-4E0F-9D92-86D29B0C0836}"/>
              </a:ext>
            </a:extLst>
          </p:cNvPr>
          <p:cNvSpPr txBox="1">
            <a:spLocks noChangeArrowheads="1"/>
          </p:cNvSpPr>
          <p:nvPr/>
        </p:nvSpPr>
        <p:spPr>
          <a:xfrm>
            <a:off x="323850" y="881553"/>
            <a:ext cx="8688388" cy="4921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10000"/>
              </a:lnSpc>
            </a:pP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宋体" pitchFamily="2" charset="-122"/>
              </a:rPr>
              <a:t>项目团队在阻变存储器方面取得了</a:t>
            </a:r>
            <a:r>
              <a:rPr lang="zh-CN" altLang="en-US" sz="2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宋体" pitchFamily="2" charset="-122"/>
              </a:rPr>
              <a:t>一系列有重大国际影响的成果</a:t>
            </a:r>
            <a:endParaRPr lang="zh-CN" altLang="en-US" sz="22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TextBox 11">
            <a:extLst>
              <a:ext uri="{FF2B5EF4-FFF2-40B4-BE49-F238E27FC236}">
                <a16:creationId xmlns:a16="http://schemas.microsoft.com/office/drawing/2014/main" id="{250881D5-016C-45B8-ADD2-8E6B4E912705}"/>
              </a:ext>
            </a:extLst>
          </p:cNvPr>
          <p:cNvSpPr txBox="1">
            <a:spLocks noChangeArrowheads="1"/>
          </p:cNvSpPr>
          <p:nvPr/>
        </p:nvSpPr>
        <p:spPr bwMode="auto">
          <a:xfrm>
            <a:off x="179512" y="5401265"/>
            <a:ext cx="8560818"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indent="0" algn="ctr" eaLnBrk="1" hangingPunct="1">
              <a:lnSpc>
                <a:spcPct val="130000"/>
              </a:lnSpc>
              <a:spcBef>
                <a:spcPts val="600"/>
              </a:spcBef>
            </a:pP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相关成果获得了</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2016</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年国家自然科学二等奖</a:t>
            </a:r>
            <a:endPar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1" name="Picture 3">
            <a:extLst>
              <a:ext uri="{FF2B5EF4-FFF2-40B4-BE49-F238E27FC236}">
                <a16:creationId xmlns:a16="http://schemas.microsoft.com/office/drawing/2014/main" id="{E200CBC7-BFD3-448E-A907-6BF4CBA021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57441" y="4222481"/>
            <a:ext cx="1249017"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2" name="Picture 2" descr="C:\Users\liuqi\Desktop\21.tiff">
            <a:extLst>
              <a:ext uri="{FF2B5EF4-FFF2-40B4-BE49-F238E27FC236}">
                <a16:creationId xmlns:a16="http://schemas.microsoft.com/office/drawing/2014/main" id="{92DEAFEC-F47B-4BE2-9552-F4A0963B97F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02783" y="4222481"/>
            <a:ext cx="1315095" cy="10515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9" descr="F:\fig 3.jpg">
            <a:extLst>
              <a:ext uri="{FF2B5EF4-FFF2-40B4-BE49-F238E27FC236}">
                <a16:creationId xmlns:a16="http://schemas.microsoft.com/office/drawing/2014/main" id="{DD51537D-2EA5-4464-AF6E-2E7F7D7E153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45281" y="4230948"/>
            <a:ext cx="1275191"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14">
            <a:extLst>
              <a:ext uri="{FF2B5EF4-FFF2-40B4-BE49-F238E27FC236}">
                <a16:creationId xmlns:a16="http://schemas.microsoft.com/office/drawing/2014/main" id="{6A47DFD8-0EDF-4696-B4AB-C43D27E1412A}"/>
              </a:ext>
            </a:extLst>
          </p:cNvPr>
          <p:cNvSpPr>
            <a:spLocks noChangeArrowheads="1"/>
          </p:cNvSpPr>
          <p:nvPr/>
        </p:nvSpPr>
        <p:spPr bwMode="auto">
          <a:xfrm>
            <a:off x="179512" y="5923854"/>
            <a:ext cx="885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Nat. </a:t>
            </a:r>
            <a:r>
              <a:rPr lang="en-US" altLang="zh-CN" sz="1200" b="1" dirty="0" err="1">
                <a:latin typeface="Times New Roman" panose="02020603050405020304" pitchFamily="18" charset="0"/>
                <a:ea typeface="黑体" panose="02010609060101010101" pitchFamily="49" charset="-122"/>
                <a:cs typeface="Times New Roman" panose="02020603050405020304" pitchFamily="18" charset="0"/>
              </a:rPr>
              <a:t>Commun</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2014, 5, 4598; Adv. Mater., 2012, 24, 1844, </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ESI</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高引</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Nano Lett., 2009, 9, 1636, </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ESI</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高引</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a:t>
            </a:r>
            <a:r>
              <a:rPr lang="fr-FR" altLang="zh-CN" sz="1200" b="1" dirty="0">
                <a:latin typeface="Times New Roman" panose="02020603050405020304" pitchFamily="18" charset="0"/>
                <a:ea typeface="黑体" panose="02010609060101010101" pitchFamily="49" charset="-122"/>
                <a:cs typeface="Times New Roman" panose="02020603050405020304" pitchFamily="18" charset="0"/>
              </a:rPr>
              <a:t>ACS Nano, 2010, 4, 6162, </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ESI</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高引</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a:t>
            </a:r>
            <a:r>
              <a:rPr lang="fr-FR" altLang="zh-CN" sz="1200" b="1" dirty="0">
                <a:latin typeface="Times New Roman" panose="02020603050405020304" pitchFamily="18" charset="0"/>
                <a:ea typeface="黑体" panose="02010609060101010101" pitchFamily="49" charset="-122"/>
                <a:cs typeface="Times New Roman" panose="02020603050405020304" pitchFamily="18" charset="0"/>
              </a:rPr>
              <a:t>IEEE EDL, 2008, 29, 434, </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ESI</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高引</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a:t>
            </a:r>
            <a:r>
              <a:rPr lang="fr-FR" altLang="zh-CN" sz="1200" b="1" dirty="0">
                <a:latin typeface="Times New Roman" panose="02020603050405020304" pitchFamily="18" charset="0"/>
                <a:ea typeface="黑体" panose="02010609060101010101" pitchFamily="49" charset="-122"/>
                <a:cs typeface="Times New Roman" panose="02020603050405020304" pitchFamily="18" charset="0"/>
              </a:rPr>
              <a:t>IEEE EDL, 2009, 30, 1335, </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ESI</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高引</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a:t>
            </a:r>
            <a:r>
              <a:rPr lang="fr-FR" altLang="zh-CN" sz="1200" b="1" dirty="0">
                <a:latin typeface="Times New Roman" panose="02020603050405020304" pitchFamily="18" charset="0"/>
                <a:ea typeface="黑体" panose="02010609060101010101" pitchFamily="49" charset="-122"/>
                <a:cs typeface="Times New Roman" panose="02020603050405020304" pitchFamily="18" charset="0"/>
              </a:rPr>
              <a:t>Appl. Phys. Lett., 2007, 91, 062111; Appl. Phys. Lett., 2008, 92, 012117; Nanotechnol., 2010, 21, 045202.</a:t>
            </a:r>
            <a:endParaRPr lang="zh-CN" altLang="en-US" sz="12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5" name="Picture 4" descr="C:\Users\liuqi\Desktop\图片3.png">
            <a:extLst>
              <a:ext uri="{FF2B5EF4-FFF2-40B4-BE49-F238E27FC236}">
                <a16:creationId xmlns:a16="http://schemas.microsoft.com/office/drawing/2014/main" id="{0DAB7520-513F-4E9E-B86D-26DDE2EFE0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5536" y="2372515"/>
            <a:ext cx="4026544" cy="11383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liuqi\Desktop\图片1.tif">
            <a:extLst>
              <a:ext uri="{FF2B5EF4-FFF2-40B4-BE49-F238E27FC236}">
                <a16:creationId xmlns:a16="http://schemas.microsoft.com/office/drawing/2014/main" id="{210B53A4-119F-4034-8B57-3326AFB35A3F}"/>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48929" y="3717396"/>
            <a:ext cx="4054731" cy="1558174"/>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a:extLst>
              <a:ext uri="{FF2B5EF4-FFF2-40B4-BE49-F238E27FC236}">
                <a16:creationId xmlns:a16="http://schemas.microsoft.com/office/drawing/2014/main" id="{B633DFD5-380A-4301-8559-4BC237C6D652}"/>
              </a:ext>
            </a:extLst>
          </p:cNvPr>
          <p:cNvSpPr/>
          <p:nvPr/>
        </p:nvSpPr>
        <p:spPr>
          <a:xfrm>
            <a:off x="323850" y="2249705"/>
            <a:ext cx="4136071" cy="30633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Picture 2" descr="C:\Users\liuqi\Desktop\图片1.tif">
            <a:extLst>
              <a:ext uri="{FF2B5EF4-FFF2-40B4-BE49-F238E27FC236}">
                <a16:creationId xmlns:a16="http://schemas.microsoft.com/office/drawing/2014/main" id="{AACA45BC-357D-401C-9AC0-0388F3E55F9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10241" y="2330180"/>
            <a:ext cx="3918475" cy="902610"/>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a:extLst>
              <a:ext uri="{FF2B5EF4-FFF2-40B4-BE49-F238E27FC236}">
                <a16:creationId xmlns:a16="http://schemas.microsoft.com/office/drawing/2014/main" id="{0A5E049C-E4DD-41B1-9842-CC8C23D3FB65}"/>
              </a:ext>
            </a:extLst>
          </p:cNvPr>
          <p:cNvSpPr/>
          <p:nvPr/>
        </p:nvSpPr>
        <p:spPr>
          <a:xfrm>
            <a:off x="4860032" y="2249705"/>
            <a:ext cx="4023360" cy="100811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EBF17670-D376-40C6-98DA-EB62E373BB3E}"/>
              </a:ext>
            </a:extLst>
          </p:cNvPr>
          <p:cNvSpPr/>
          <p:nvPr/>
        </p:nvSpPr>
        <p:spPr>
          <a:xfrm>
            <a:off x="4860032" y="4121912"/>
            <a:ext cx="4023360" cy="119117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46963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9991F-EEF6-4D95-844F-CC2B270E5F9A}"/>
              </a:ext>
            </a:extLst>
          </p:cNvPr>
          <p:cNvSpPr>
            <a:spLocks noGrp="1"/>
          </p:cNvSpPr>
          <p:nvPr>
            <p:ph type="title"/>
          </p:nvPr>
        </p:nvSpPr>
        <p:spPr/>
        <p:txBody>
          <a:bodyPr/>
          <a:lstStyle/>
          <a:p>
            <a:r>
              <a:rPr lang="zh-CN" altLang="en-US" dirty="0"/>
              <a:t>研究基础</a:t>
            </a:r>
            <a:r>
              <a:rPr lang="en-US" altLang="zh-CN" sz="2800" dirty="0"/>
              <a:t>—</a:t>
            </a:r>
            <a:r>
              <a:rPr lang="zh-CN" altLang="en-US" sz="2800" dirty="0"/>
              <a:t>新原理存储器集成</a:t>
            </a:r>
            <a:endParaRPr lang="zh-CN" altLang="en-US" dirty="0"/>
          </a:p>
        </p:txBody>
      </p:sp>
      <p:sp>
        <p:nvSpPr>
          <p:cNvPr id="4" name="灯片编号占位符 3">
            <a:extLst>
              <a:ext uri="{FF2B5EF4-FFF2-40B4-BE49-F238E27FC236}">
                <a16:creationId xmlns:a16="http://schemas.microsoft.com/office/drawing/2014/main" id="{AE91047E-41C5-48E8-9C30-CEA7098544CE}"/>
              </a:ext>
            </a:extLst>
          </p:cNvPr>
          <p:cNvSpPr>
            <a:spLocks noGrp="1"/>
          </p:cNvSpPr>
          <p:nvPr>
            <p:ph type="sldNum" sz="quarter" idx="12"/>
          </p:nvPr>
        </p:nvSpPr>
        <p:spPr/>
        <p:txBody>
          <a:bodyPr/>
          <a:lstStyle/>
          <a:p>
            <a:fld id="{17F0B86A-3B10-4477-8AC6-12E7D7B5209B}" type="slidenum">
              <a:rPr lang="zh-CN" altLang="en-US" smtClean="0"/>
              <a:t>121</a:t>
            </a:fld>
            <a:endParaRPr lang="zh-CN" altLang="en-US"/>
          </a:p>
        </p:txBody>
      </p:sp>
      <p:sp>
        <p:nvSpPr>
          <p:cNvPr id="5" name="圆角矩形 22">
            <a:extLst>
              <a:ext uri="{FF2B5EF4-FFF2-40B4-BE49-F238E27FC236}">
                <a16:creationId xmlns:a16="http://schemas.microsoft.com/office/drawing/2014/main" id="{89045116-4296-46DC-B386-1E8A74006355}"/>
              </a:ext>
            </a:extLst>
          </p:cNvPr>
          <p:cNvSpPr/>
          <p:nvPr/>
        </p:nvSpPr>
        <p:spPr>
          <a:xfrm>
            <a:off x="251520" y="1070292"/>
            <a:ext cx="8685504" cy="1008112"/>
          </a:xfrm>
          <a:prstGeom prst="roundRect">
            <a:avLst>
              <a:gd name="adj" fmla="val 817"/>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20000"/>
              </a:lnSpc>
              <a:spcBef>
                <a:spcPts val="300"/>
              </a:spcBef>
              <a:buClr>
                <a:schemeClr val="tx1"/>
              </a:buClr>
            </a:pP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与中芯国际合作，联合开发了</a:t>
            </a: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28nm </a:t>
            </a: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的阻变存储器成套工艺，研制了</a:t>
            </a: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1Mb</a:t>
            </a: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的测试芯片，并开展了</a:t>
            </a: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RRAM</a:t>
            </a: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三维集成架构和工艺的研究探索</a:t>
            </a:r>
            <a:endPar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39">
            <a:extLst>
              <a:ext uri="{FF2B5EF4-FFF2-40B4-BE49-F238E27FC236}">
                <a16:creationId xmlns:a16="http://schemas.microsoft.com/office/drawing/2014/main" id="{FA24FA2B-AF41-4B4F-A709-9D7DC4FA562D}"/>
              </a:ext>
            </a:extLst>
          </p:cNvPr>
          <p:cNvSpPr>
            <a:spLocks noChangeArrowheads="1"/>
          </p:cNvSpPr>
          <p:nvPr/>
        </p:nvSpPr>
        <p:spPr bwMode="auto">
          <a:xfrm>
            <a:off x="242552" y="5929786"/>
            <a:ext cx="8663880" cy="535531"/>
          </a:xfrm>
          <a:prstGeom prst="rect">
            <a:avLst/>
          </a:prstGeom>
          <a:noFill/>
          <a:ln w="9525">
            <a:noFill/>
            <a:miter lim="800000"/>
            <a:headEnd/>
            <a:tailEnd/>
          </a:ln>
        </p:spPr>
        <p:txBody>
          <a:bodyPr wrap="square">
            <a:spAutoFit/>
          </a:bodyPr>
          <a:lstStyle/>
          <a:p>
            <a:pPr algn="just">
              <a:lnSpc>
                <a:spcPct val="120000"/>
              </a:lnSpc>
            </a:pP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IEDM </a:t>
            </a:r>
            <a:r>
              <a:rPr lang="en-US" altLang="zh-CN" sz="1200" b="1" i="1" dirty="0">
                <a:latin typeface="Times New Roman" panose="02020603050405020304" pitchFamily="18" charset="0"/>
                <a:ea typeface="黑体" panose="02010609060101010101" pitchFamily="49" charset="-122"/>
                <a:cs typeface="Times New Roman" panose="02020603050405020304" pitchFamily="18" charset="0"/>
              </a:rPr>
              <a:t>2015</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253; IEDM 2015, 245; IEDM </a:t>
            </a:r>
            <a:r>
              <a:rPr lang="en-US" altLang="zh-CN" sz="1200" b="1" i="1" dirty="0">
                <a:latin typeface="Times New Roman" panose="02020603050405020304" pitchFamily="18" charset="0"/>
                <a:ea typeface="黑体" panose="02010609060101010101" pitchFamily="49" charset="-122"/>
                <a:cs typeface="Times New Roman" panose="02020603050405020304" pitchFamily="18" charset="0"/>
              </a:rPr>
              <a:t>2016</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306; IEDM </a:t>
            </a:r>
            <a:r>
              <a:rPr lang="en-US" altLang="zh-CN" sz="1200" b="1" i="1" dirty="0">
                <a:latin typeface="Times New Roman" panose="02020603050405020304" pitchFamily="18" charset="0"/>
                <a:ea typeface="黑体" panose="02010609060101010101" pitchFamily="49" charset="-122"/>
                <a:cs typeface="Times New Roman" panose="02020603050405020304" pitchFamily="18" charset="0"/>
              </a:rPr>
              <a:t>2017</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36; VLSI, 2016, 84; IEEE EDL 2015, 36, 555; Sci. Rep. 2015, 7764; </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美国发明专利：</a:t>
            </a:r>
            <a:r>
              <a:rPr lang="en-GB" altLang="zh-CN" sz="1200" b="1" dirty="0">
                <a:latin typeface="Times New Roman" panose="02020603050405020304" pitchFamily="18" charset="0"/>
                <a:ea typeface="黑体" panose="02010609060101010101" pitchFamily="49" charset="-122"/>
                <a:cs typeface="Times New Roman" panose="02020603050405020304" pitchFamily="18" charset="0"/>
              </a:rPr>
              <a:t>US 9508776 B2</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中国发明专利：</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ZL201210311109.8</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ZL201210284760.0</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ZL201410557993.2</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等</a:t>
            </a:r>
          </a:p>
        </p:txBody>
      </p:sp>
      <p:sp>
        <p:nvSpPr>
          <p:cNvPr id="7" name="圆角矩形 24">
            <a:extLst>
              <a:ext uri="{FF2B5EF4-FFF2-40B4-BE49-F238E27FC236}">
                <a16:creationId xmlns:a16="http://schemas.microsoft.com/office/drawing/2014/main" id="{8BD0AD8D-36EC-493A-8BB0-36837B0E4ED9}"/>
              </a:ext>
            </a:extLst>
          </p:cNvPr>
          <p:cNvSpPr/>
          <p:nvPr/>
        </p:nvSpPr>
        <p:spPr>
          <a:xfrm>
            <a:off x="4613736" y="2100446"/>
            <a:ext cx="3999253" cy="3722373"/>
          </a:xfrm>
          <a:prstGeom prst="round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 name="图片 41">
            <a:extLst>
              <a:ext uri="{FF2B5EF4-FFF2-40B4-BE49-F238E27FC236}">
                <a16:creationId xmlns:a16="http://schemas.microsoft.com/office/drawing/2014/main" id="{1B1CD191-8D67-400E-AE9B-E3DD6CBD167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257" r="1" b="8675"/>
          <a:stretch/>
        </p:blipFill>
        <p:spPr bwMode="auto">
          <a:xfrm>
            <a:off x="5087845" y="4205104"/>
            <a:ext cx="3116999" cy="15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TextBox 26">
            <a:extLst>
              <a:ext uri="{FF2B5EF4-FFF2-40B4-BE49-F238E27FC236}">
                <a16:creationId xmlns:a16="http://schemas.microsoft.com/office/drawing/2014/main" id="{DD7B44F2-FCD1-4E3C-95FC-30DAA0A85E06}"/>
              </a:ext>
            </a:extLst>
          </p:cNvPr>
          <p:cNvSpPr txBox="1"/>
          <p:nvPr/>
        </p:nvSpPr>
        <p:spPr>
          <a:xfrm>
            <a:off x="5508051" y="3816882"/>
            <a:ext cx="2276585" cy="369332"/>
          </a:xfrm>
          <a:prstGeom prst="rect">
            <a:avLst/>
          </a:prstGeom>
          <a:noFill/>
        </p:spPr>
        <p:txBody>
          <a:bodyPr wrap="none" rtlCol="0">
            <a:spAutoFit/>
          </a:bodyPr>
          <a:lstStyle/>
          <a:p>
            <a:r>
              <a:rPr lang="zh-CN" altLang="en-US" b="1" dirty="0">
                <a:solidFill>
                  <a:srgbClr val="FF0000"/>
                </a:solidFill>
                <a:latin typeface="Times New Roman" panose="02020603050405020304" pitchFamily="18" charset="0"/>
                <a:ea typeface="黑体" pitchFamily="49" charset="-122"/>
                <a:cs typeface="Times New Roman" panose="02020603050405020304" pitchFamily="18" charset="0"/>
              </a:rPr>
              <a:t>忆阻器三维集成工艺</a:t>
            </a:r>
            <a:endParaRPr lang="en-US" altLang="zh-CN" b="1" dirty="0">
              <a:solidFill>
                <a:srgbClr val="FF0000"/>
              </a:solidFill>
              <a:latin typeface="Times New Roman" panose="02020603050405020304" pitchFamily="18" charset="0"/>
              <a:ea typeface="黑体" pitchFamily="49" charset="-122"/>
              <a:cs typeface="Times New Roman" panose="02020603050405020304" pitchFamily="18" charset="0"/>
            </a:endParaRPr>
          </a:p>
        </p:txBody>
      </p:sp>
      <p:sp>
        <p:nvSpPr>
          <p:cNvPr id="10" name="TextBox 27">
            <a:extLst>
              <a:ext uri="{FF2B5EF4-FFF2-40B4-BE49-F238E27FC236}">
                <a16:creationId xmlns:a16="http://schemas.microsoft.com/office/drawing/2014/main" id="{34CEDBB2-B093-4434-BA72-249B6E3E5DCB}"/>
              </a:ext>
            </a:extLst>
          </p:cNvPr>
          <p:cNvSpPr txBox="1"/>
          <p:nvPr/>
        </p:nvSpPr>
        <p:spPr>
          <a:xfrm>
            <a:off x="908133" y="4012845"/>
            <a:ext cx="3096344" cy="369332"/>
          </a:xfrm>
          <a:prstGeom prst="rect">
            <a:avLst/>
          </a:prstGeom>
          <a:noFill/>
        </p:spPr>
        <p:txBody>
          <a:bodyPr wrap="square" rtlCol="0">
            <a:spAutoFit/>
          </a:bodyPr>
          <a:lstStyle/>
          <a:p>
            <a:r>
              <a:rPr lang="en-US" altLang="zh-CN" b="1" dirty="0">
                <a:solidFill>
                  <a:srgbClr val="FF0000"/>
                </a:solidFill>
                <a:latin typeface="Times New Roman" panose="02020603050405020304" pitchFamily="18" charset="0"/>
                <a:ea typeface="黑体" pitchFamily="49" charset="-122"/>
                <a:cs typeface="Times New Roman" panose="02020603050405020304" pitchFamily="18" charset="0"/>
              </a:rPr>
              <a:t>28nm 1Mb </a:t>
            </a:r>
            <a:r>
              <a:rPr lang="zh-CN" altLang="en-US" b="1" dirty="0">
                <a:solidFill>
                  <a:srgbClr val="FF0000"/>
                </a:solidFill>
                <a:latin typeface="Times New Roman" panose="02020603050405020304" pitchFamily="18" charset="0"/>
                <a:ea typeface="黑体" pitchFamily="49" charset="-122"/>
                <a:cs typeface="Times New Roman" panose="02020603050405020304" pitchFamily="18" charset="0"/>
              </a:rPr>
              <a:t>忆阻器测试芯片</a:t>
            </a:r>
            <a:endParaRPr lang="en-US" altLang="zh-CN" b="1" dirty="0">
              <a:solidFill>
                <a:srgbClr val="FF0000"/>
              </a:solidFill>
              <a:latin typeface="Times New Roman" panose="02020603050405020304" pitchFamily="18" charset="0"/>
              <a:ea typeface="黑体" pitchFamily="49" charset="-122"/>
              <a:cs typeface="Times New Roman" panose="02020603050405020304" pitchFamily="18" charset="0"/>
            </a:endParaRPr>
          </a:p>
        </p:txBody>
      </p:sp>
      <p:pic>
        <p:nvPicPr>
          <p:cNvPr id="11" name="Picture 2">
            <a:extLst>
              <a:ext uri="{FF2B5EF4-FFF2-40B4-BE49-F238E27FC236}">
                <a16:creationId xmlns:a16="http://schemas.microsoft.com/office/drawing/2014/main" id="{A4413EAE-A449-425B-8422-5FE15749CE5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7627" y="2582460"/>
            <a:ext cx="1657072" cy="1292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a:extLst>
              <a:ext uri="{FF2B5EF4-FFF2-40B4-BE49-F238E27FC236}">
                <a16:creationId xmlns:a16="http://schemas.microsoft.com/office/drawing/2014/main" id="{0480912E-F9F0-4898-A7CC-199ECD7E8D9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25759" y="2582460"/>
            <a:ext cx="1930189" cy="1409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a:extLst>
              <a:ext uri="{FF2B5EF4-FFF2-40B4-BE49-F238E27FC236}">
                <a16:creationId xmlns:a16="http://schemas.microsoft.com/office/drawing/2014/main" id="{AD5CF65C-573D-47E4-992A-23730D964316}"/>
              </a:ext>
            </a:extLst>
          </p:cNvPr>
          <p:cNvSpPr>
            <a:spLocks noChangeArrowheads="1"/>
          </p:cNvSpPr>
          <p:nvPr/>
        </p:nvSpPr>
        <p:spPr bwMode="auto">
          <a:xfrm>
            <a:off x="1484197" y="2150412"/>
            <a:ext cx="2016224" cy="369332"/>
          </a:xfrm>
          <a:prstGeom prst="rect">
            <a:avLst/>
          </a:prstGeom>
          <a:noFill/>
          <a:ln>
            <a:noFill/>
          </a:ln>
          <a:effectLst>
            <a:prstShdw prst="shdw17" dist="17961" dir="13500000">
              <a:srgbClr val="7A5C99">
                <a:alpha val="50000"/>
              </a:srgbClr>
            </a:prstShdw>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1T1R</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集成工艺</a:t>
            </a:r>
          </a:p>
        </p:txBody>
      </p:sp>
      <p:sp>
        <p:nvSpPr>
          <p:cNvPr id="14" name="矩形 13">
            <a:extLst>
              <a:ext uri="{FF2B5EF4-FFF2-40B4-BE49-F238E27FC236}">
                <a16:creationId xmlns:a16="http://schemas.microsoft.com/office/drawing/2014/main" id="{80A7BA2E-0FFB-43FE-AC93-8DA4785D45F1}"/>
              </a:ext>
            </a:extLst>
          </p:cNvPr>
          <p:cNvSpPr>
            <a:spLocks noChangeArrowheads="1"/>
          </p:cNvSpPr>
          <p:nvPr/>
        </p:nvSpPr>
        <p:spPr bwMode="auto">
          <a:xfrm>
            <a:off x="5372629" y="2167501"/>
            <a:ext cx="2505814" cy="369332"/>
          </a:xfrm>
          <a:prstGeom prst="rect">
            <a:avLst/>
          </a:prstGeom>
          <a:noFill/>
          <a:ln>
            <a:noFill/>
          </a:ln>
          <a:effectLst>
            <a:prstShdw prst="shdw17" dist="17961" dir="13500000">
              <a:srgbClr val="7A5C99">
                <a:alpha val="50000"/>
              </a:srgbClr>
            </a:prstShdw>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大开关比</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OTS</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选通器件</a:t>
            </a:r>
          </a:p>
        </p:txBody>
      </p:sp>
      <p:pic>
        <p:nvPicPr>
          <p:cNvPr id="15" name="Picture 1" descr="H:\新建文件夹\Graph0.tif">
            <a:extLst>
              <a:ext uri="{FF2B5EF4-FFF2-40B4-BE49-F238E27FC236}">
                <a16:creationId xmlns:a16="http://schemas.microsoft.com/office/drawing/2014/main" id="{E6FBD5EC-9C9E-4EB2-9C0D-AC14FAE7D8F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11311" y="2501781"/>
            <a:ext cx="1838768" cy="1337143"/>
          </a:xfrm>
          <a:prstGeom prst="rect">
            <a:avLst/>
          </a:prstGeom>
          <a:noFill/>
        </p:spPr>
      </p:pic>
      <p:pic>
        <p:nvPicPr>
          <p:cNvPr id="16" name="Picture 2" descr="H:\新建文件夹\Graph8.tif">
            <a:extLst>
              <a:ext uri="{FF2B5EF4-FFF2-40B4-BE49-F238E27FC236}">
                <a16:creationId xmlns:a16="http://schemas.microsoft.com/office/drawing/2014/main" id="{E50F99CA-110F-42E8-988E-A81A83AFED9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84113" y="2491344"/>
            <a:ext cx="1738479" cy="1337143"/>
          </a:xfrm>
          <a:prstGeom prst="rect">
            <a:avLst/>
          </a:prstGeom>
          <a:noFill/>
        </p:spPr>
      </p:pic>
      <p:sp>
        <p:nvSpPr>
          <p:cNvPr id="17" name="圆角矩形 34">
            <a:extLst>
              <a:ext uri="{FF2B5EF4-FFF2-40B4-BE49-F238E27FC236}">
                <a16:creationId xmlns:a16="http://schemas.microsoft.com/office/drawing/2014/main" id="{2ED8DCAB-941D-4740-83B9-6CA19D20324B}"/>
              </a:ext>
            </a:extLst>
          </p:cNvPr>
          <p:cNvSpPr/>
          <p:nvPr/>
        </p:nvSpPr>
        <p:spPr>
          <a:xfrm>
            <a:off x="467544" y="2078404"/>
            <a:ext cx="3999253" cy="3744415"/>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8" name="Picture 2">
            <a:extLst>
              <a:ext uri="{FF2B5EF4-FFF2-40B4-BE49-F238E27FC236}">
                <a16:creationId xmlns:a16="http://schemas.microsoft.com/office/drawing/2014/main" id="{1ADFE1FC-9F0E-431F-A2CE-6DE66EB4BAA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708333" y="4391540"/>
            <a:ext cx="1440160" cy="1287264"/>
          </a:xfrm>
          <a:prstGeom prst="rect">
            <a:avLst/>
          </a:prstGeom>
          <a:noFill/>
          <a:ln w="9525">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6">
            <a:extLst>
              <a:ext uri="{FF2B5EF4-FFF2-40B4-BE49-F238E27FC236}">
                <a16:creationId xmlns:a16="http://schemas.microsoft.com/office/drawing/2014/main" id="{D2CE0E22-CE49-4A2B-A4F3-491D2E44FE0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95139" y="4436118"/>
            <a:ext cx="1325162" cy="1242686"/>
          </a:xfrm>
          <a:prstGeom prst="rect">
            <a:avLst/>
          </a:prstGeom>
          <a:noFill/>
          <a:ln w="38100">
            <a:noFill/>
            <a:miter lim="800000"/>
            <a:headEnd/>
            <a:tailEnd/>
          </a:ln>
        </p:spPr>
      </p:pic>
    </p:spTree>
    <p:extLst>
      <p:ext uri="{BB962C8B-B14F-4D97-AF65-F5344CB8AC3E}">
        <p14:creationId xmlns:p14="http://schemas.microsoft.com/office/powerpoint/2010/main" val="29794402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9991F-EEF6-4D95-844F-CC2B270E5F9A}"/>
              </a:ext>
            </a:extLst>
          </p:cNvPr>
          <p:cNvSpPr>
            <a:spLocks noGrp="1"/>
          </p:cNvSpPr>
          <p:nvPr>
            <p:ph type="title"/>
          </p:nvPr>
        </p:nvSpPr>
        <p:spPr/>
        <p:txBody>
          <a:bodyPr/>
          <a:lstStyle/>
          <a:p>
            <a:r>
              <a:rPr lang="zh-CN" altLang="en-US" dirty="0"/>
              <a:t>研究基础</a:t>
            </a:r>
            <a:r>
              <a:rPr lang="en-US" altLang="zh-CN" sz="2800" dirty="0"/>
              <a:t>—</a:t>
            </a:r>
            <a:r>
              <a:rPr lang="zh-CN" altLang="en-US" sz="2800" dirty="0"/>
              <a:t>存算一体器件</a:t>
            </a:r>
            <a:endParaRPr lang="zh-CN" altLang="en-US" dirty="0"/>
          </a:p>
        </p:txBody>
      </p:sp>
      <p:sp>
        <p:nvSpPr>
          <p:cNvPr id="4" name="灯片编号占位符 3">
            <a:extLst>
              <a:ext uri="{FF2B5EF4-FFF2-40B4-BE49-F238E27FC236}">
                <a16:creationId xmlns:a16="http://schemas.microsoft.com/office/drawing/2014/main" id="{AE91047E-41C5-48E8-9C30-CEA7098544CE}"/>
              </a:ext>
            </a:extLst>
          </p:cNvPr>
          <p:cNvSpPr>
            <a:spLocks noGrp="1"/>
          </p:cNvSpPr>
          <p:nvPr>
            <p:ph type="sldNum" sz="quarter" idx="12"/>
          </p:nvPr>
        </p:nvSpPr>
        <p:spPr/>
        <p:txBody>
          <a:bodyPr/>
          <a:lstStyle/>
          <a:p>
            <a:fld id="{17F0B86A-3B10-4477-8AC6-12E7D7B5209B}" type="slidenum">
              <a:rPr lang="zh-CN" altLang="en-US" smtClean="0"/>
              <a:t>122</a:t>
            </a:fld>
            <a:endParaRPr lang="zh-CN" altLang="en-US"/>
          </a:p>
        </p:txBody>
      </p:sp>
      <p:sp>
        <p:nvSpPr>
          <p:cNvPr id="5" name="矩形 4">
            <a:extLst>
              <a:ext uri="{FF2B5EF4-FFF2-40B4-BE49-F238E27FC236}">
                <a16:creationId xmlns:a16="http://schemas.microsoft.com/office/drawing/2014/main" id="{16BFAAA7-5BE7-46A7-A4AF-06BFB749F931}"/>
              </a:ext>
            </a:extLst>
          </p:cNvPr>
          <p:cNvSpPr/>
          <p:nvPr/>
        </p:nvSpPr>
        <p:spPr bwMode="auto">
          <a:xfrm>
            <a:off x="755963" y="4270320"/>
            <a:ext cx="153258" cy="95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圆角矩形 38">
            <a:extLst>
              <a:ext uri="{FF2B5EF4-FFF2-40B4-BE49-F238E27FC236}">
                <a16:creationId xmlns:a16="http://schemas.microsoft.com/office/drawing/2014/main" id="{811DD539-31AD-4225-932E-CB8E302638BC}"/>
              </a:ext>
            </a:extLst>
          </p:cNvPr>
          <p:cNvSpPr/>
          <p:nvPr/>
        </p:nvSpPr>
        <p:spPr>
          <a:xfrm>
            <a:off x="56412" y="901007"/>
            <a:ext cx="8980084" cy="864096"/>
          </a:xfrm>
          <a:prstGeom prst="roundRect">
            <a:avLst>
              <a:gd name="adj" fmla="val 817"/>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20000"/>
              </a:lnSpc>
              <a:spcBef>
                <a:spcPts val="300"/>
              </a:spcBef>
              <a:buClr>
                <a:schemeClr val="tx1"/>
              </a:buClr>
            </a:pP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基于阻值耦合原理的设计，降低了对外围控制电路的依赖，提升了存算一体操作的计算密度和计算效率</a:t>
            </a:r>
            <a:endPar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F8B5EED3-C16F-4553-B623-ED14798B3995}"/>
              </a:ext>
            </a:extLst>
          </p:cNvPr>
          <p:cNvSpPr/>
          <p:nvPr/>
        </p:nvSpPr>
        <p:spPr>
          <a:xfrm>
            <a:off x="118209" y="1687465"/>
            <a:ext cx="8942088" cy="47846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04D40BC3-C0BD-4D61-A179-506E42BD0D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85149" y="1968542"/>
            <a:ext cx="2540138" cy="699251"/>
          </a:xfrm>
          <a:prstGeom prst="rect">
            <a:avLst/>
          </a:prstGeom>
        </p:spPr>
      </p:pic>
      <p:pic>
        <p:nvPicPr>
          <p:cNvPr id="9" name="图片 8">
            <a:extLst>
              <a:ext uri="{FF2B5EF4-FFF2-40B4-BE49-F238E27FC236}">
                <a16:creationId xmlns:a16="http://schemas.microsoft.com/office/drawing/2014/main" id="{20C37C0D-D1E4-4EFC-ABF0-21B4C3C61E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1054" y="2624185"/>
            <a:ext cx="2583834" cy="1269231"/>
          </a:xfrm>
          <a:prstGeom prst="rect">
            <a:avLst/>
          </a:prstGeom>
        </p:spPr>
      </p:pic>
      <p:pic>
        <p:nvPicPr>
          <p:cNvPr id="10" name="图片 9">
            <a:extLst>
              <a:ext uri="{FF2B5EF4-FFF2-40B4-BE49-F238E27FC236}">
                <a16:creationId xmlns:a16="http://schemas.microsoft.com/office/drawing/2014/main" id="{2143A395-EB85-47A0-8C79-1FAEBD59982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84689" y="3795417"/>
            <a:ext cx="2590174" cy="1089673"/>
          </a:xfrm>
          <a:prstGeom prst="rect">
            <a:avLst/>
          </a:prstGeom>
        </p:spPr>
      </p:pic>
      <p:pic>
        <p:nvPicPr>
          <p:cNvPr id="11" name="图片 10">
            <a:extLst>
              <a:ext uri="{FF2B5EF4-FFF2-40B4-BE49-F238E27FC236}">
                <a16:creationId xmlns:a16="http://schemas.microsoft.com/office/drawing/2014/main" id="{7219E1A2-E0DD-48C3-8DB6-33C9C7DA48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4652" y="4837009"/>
            <a:ext cx="2748442" cy="1640762"/>
          </a:xfrm>
          <a:prstGeom prst="rect">
            <a:avLst/>
          </a:prstGeom>
        </p:spPr>
      </p:pic>
      <p:pic>
        <p:nvPicPr>
          <p:cNvPr id="12" name="图片 11">
            <a:extLst>
              <a:ext uri="{FF2B5EF4-FFF2-40B4-BE49-F238E27FC236}">
                <a16:creationId xmlns:a16="http://schemas.microsoft.com/office/drawing/2014/main" id="{F6A4171E-10E2-499C-8DDD-ADB07C21BF0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1519" y="4870153"/>
            <a:ext cx="3237667" cy="1552806"/>
          </a:xfrm>
          <a:prstGeom prst="rect">
            <a:avLst/>
          </a:prstGeom>
        </p:spPr>
      </p:pic>
      <p:pic>
        <p:nvPicPr>
          <p:cNvPr id="13" name="图片 12">
            <a:extLst>
              <a:ext uri="{FF2B5EF4-FFF2-40B4-BE49-F238E27FC236}">
                <a16:creationId xmlns:a16="http://schemas.microsoft.com/office/drawing/2014/main" id="{EA48BA08-3DD8-4346-96F7-89D251843D3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63888" y="4875149"/>
            <a:ext cx="2456739" cy="1547706"/>
          </a:xfrm>
          <a:prstGeom prst="rect">
            <a:avLst/>
          </a:prstGeom>
        </p:spPr>
      </p:pic>
      <p:cxnSp>
        <p:nvCxnSpPr>
          <p:cNvPr id="14" name="直接连接符 13">
            <a:extLst>
              <a:ext uri="{FF2B5EF4-FFF2-40B4-BE49-F238E27FC236}">
                <a16:creationId xmlns:a16="http://schemas.microsoft.com/office/drawing/2014/main" id="{72508822-F89F-4449-A44A-847A4E640A02}"/>
              </a:ext>
            </a:extLst>
          </p:cNvPr>
          <p:cNvCxnSpPr/>
          <p:nvPr/>
        </p:nvCxnSpPr>
        <p:spPr>
          <a:xfrm>
            <a:off x="6156176" y="1693095"/>
            <a:ext cx="0" cy="4778465"/>
          </a:xfrm>
          <a:prstGeom prst="line">
            <a:avLst/>
          </a:prstGeom>
          <a:ln w="2222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90B40ED-2E08-4E55-B28D-FF753C62ABCE}"/>
              </a:ext>
            </a:extLst>
          </p:cNvPr>
          <p:cNvCxnSpPr/>
          <p:nvPr/>
        </p:nvCxnSpPr>
        <p:spPr>
          <a:xfrm>
            <a:off x="107504" y="4501406"/>
            <a:ext cx="6055220" cy="1"/>
          </a:xfrm>
          <a:prstGeom prst="line">
            <a:avLst/>
          </a:prstGeom>
          <a:ln w="2222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C713F22-5DBE-4B26-AFE0-D6E5A8FF9284}"/>
              </a:ext>
            </a:extLst>
          </p:cNvPr>
          <p:cNvSpPr/>
          <p:nvPr/>
        </p:nvSpPr>
        <p:spPr>
          <a:xfrm>
            <a:off x="2139130" y="4522893"/>
            <a:ext cx="2260358" cy="338554"/>
          </a:xfrm>
          <a:prstGeom prst="rect">
            <a:avLst/>
          </a:prstGeom>
        </p:spPr>
        <p:txBody>
          <a:bodyPr wrap="square">
            <a:spAutoFit/>
          </a:bodyPr>
          <a:lstStyle/>
          <a:p>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全部</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16</a:t>
            </a:r>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种布尔逻辑运算</a:t>
            </a:r>
          </a:p>
        </p:txBody>
      </p:sp>
      <p:sp>
        <p:nvSpPr>
          <p:cNvPr id="17" name="矩形 16">
            <a:extLst>
              <a:ext uri="{FF2B5EF4-FFF2-40B4-BE49-F238E27FC236}">
                <a16:creationId xmlns:a16="http://schemas.microsoft.com/office/drawing/2014/main" id="{E9F886A1-37B1-4D5D-97E9-9D14EA561492}"/>
              </a:ext>
            </a:extLst>
          </p:cNvPr>
          <p:cNvSpPr/>
          <p:nvPr/>
        </p:nvSpPr>
        <p:spPr>
          <a:xfrm>
            <a:off x="6937932" y="1693095"/>
            <a:ext cx="1450492" cy="338554"/>
          </a:xfrm>
          <a:prstGeom prst="rect">
            <a:avLst/>
          </a:prstGeom>
        </p:spPr>
        <p:txBody>
          <a:bodyPr wrap="square">
            <a:spAutoFit/>
          </a:bodyPr>
          <a:lstStyle/>
          <a:p>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一位全加器</a:t>
            </a:r>
          </a:p>
        </p:txBody>
      </p:sp>
      <p:graphicFrame>
        <p:nvGraphicFramePr>
          <p:cNvPr id="18" name="表格 17">
            <a:extLst>
              <a:ext uri="{FF2B5EF4-FFF2-40B4-BE49-F238E27FC236}">
                <a16:creationId xmlns:a16="http://schemas.microsoft.com/office/drawing/2014/main" id="{ED2C7E10-33BE-4B25-88D1-A1B67CE043F8}"/>
              </a:ext>
            </a:extLst>
          </p:cNvPr>
          <p:cNvGraphicFramePr>
            <a:graphicFrameLocks noGrp="1" noChangeAspect="1"/>
          </p:cNvGraphicFramePr>
          <p:nvPr>
            <p:extLst>
              <p:ext uri="{D42A27DB-BD31-4B8C-83A1-F6EECF244321}">
                <p14:modId xmlns:p14="http://schemas.microsoft.com/office/powerpoint/2010/main" val="455832138"/>
              </p:ext>
            </p:extLst>
          </p:nvPr>
        </p:nvGraphicFramePr>
        <p:xfrm>
          <a:off x="251522" y="1837111"/>
          <a:ext cx="5765446" cy="2595718"/>
        </p:xfrm>
        <a:graphic>
          <a:graphicData uri="http://schemas.openxmlformats.org/drawingml/2006/table">
            <a:tbl>
              <a:tblPr firstRow="1" bandRow="1">
                <a:tableStyleId>{5C22544A-7EE6-4342-B048-85BDC9FD1C3A}</a:tableStyleId>
              </a:tblPr>
              <a:tblGrid>
                <a:gridCol w="2073539">
                  <a:extLst>
                    <a:ext uri="{9D8B030D-6E8A-4147-A177-3AD203B41FA5}">
                      <a16:colId xmlns:a16="http://schemas.microsoft.com/office/drawing/2014/main" val="20000"/>
                    </a:ext>
                  </a:extLst>
                </a:gridCol>
                <a:gridCol w="1011481">
                  <a:extLst>
                    <a:ext uri="{9D8B030D-6E8A-4147-A177-3AD203B41FA5}">
                      <a16:colId xmlns:a16="http://schemas.microsoft.com/office/drawing/2014/main" val="20001"/>
                    </a:ext>
                  </a:extLst>
                </a:gridCol>
                <a:gridCol w="809185">
                  <a:extLst>
                    <a:ext uri="{9D8B030D-6E8A-4147-A177-3AD203B41FA5}">
                      <a16:colId xmlns:a16="http://schemas.microsoft.com/office/drawing/2014/main" val="20002"/>
                    </a:ext>
                  </a:extLst>
                </a:gridCol>
                <a:gridCol w="1062056">
                  <a:extLst>
                    <a:ext uri="{9D8B030D-6E8A-4147-A177-3AD203B41FA5}">
                      <a16:colId xmlns:a16="http://schemas.microsoft.com/office/drawing/2014/main" val="20003"/>
                    </a:ext>
                  </a:extLst>
                </a:gridCol>
                <a:gridCol w="809185">
                  <a:extLst>
                    <a:ext uri="{9D8B030D-6E8A-4147-A177-3AD203B41FA5}">
                      <a16:colId xmlns:a16="http://schemas.microsoft.com/office/drawing/2014/main" val="20004"/>
                    </a:ext>
                  </a:extLst>
                </a:gridCol>
              </a:tblGrid>
              <a:tr h="267542">
                <a:tc rowSpan="2">
                  <a:txBody>
                    <a:bodyPr/>
                    <a:lstStyle/>
                    <a:p>
                      <a:pPr algn="ctr"/>
                      <a:r>
                        <a:rPr lang="zh-CN" altLang="en-US" sz="1400" b="1" baseline="0" dirty="0">
                          <a:latin typeface="Times New Roman" pitchFamily="18" charset="0"/>
                          <a:ea typeface="黑体" panose="02010609060101010101" pitchFamily="49" charset="-122"/>
                          <a:cs typeface="Times New Roman" pitchFamily="18" charset="0"/>
                        </a:rPr>
                        <a:t>逻辑功能</a:t>
                      </a:r>
                    </a:p>
                  </a:txBody>
                  <a:tcPr anchor="ctr"/>
                </a:tc>
                <a:tc gridSpan="2">
                  <a:txBody>
                    <a:bodyPr/>
                    <a:lstStyle/>
                    <a:p>
                      <a:pPr algn="ctr"/>
                      <a:r>
                        <a:rPr lang="zh-CN" altLang="en-US" sz="1200" baseline="0" dirty="0">
                          <a:latin typeface="Times New Roman" pitchFamily="18" charset="0"/>
                          <a:ea typeface="黑体" panose="02010609060101010101" pitchFamily="49" charset="-122"/>
                          <a:cs typeface="Times New Roman" pitchFamily="18" charset="0"/>
                        </a:rPr>
                        <a:t>异或</a:t>
                      </a:r>
                    </a:p>
                  </a:txBody>
                  <a:tcPr anchor="ctr"/>
                </a:tc>
                <a:tc hMerge="1">
                  <a:txBody>
                    <a:bodyPr/>
                    <a:lstStyle/>
                    <a:p>
                      <a:pPr algn="ctr"/>
                      <a:endParaRPr lang="zh-CN" altLang="en-US" dirty="0">
                        <a:ea typeface="Adobe 黑体 Std R"/>
                      </a:endParaRPr>
                    </a:p>
                  </a:txBody>
                  <a:tcPr anchor="ctr"/>
                </a:tc>
                <a:tc gridSpan="2">
                  <a:txBody>
                    <a:bodyPr/>
                    <a:lstStyle/>
                    <a:p>
                      <a:pPr algn="ctr"/>
                      <a:r>
                        <a:rPr lang="en-US" altLang="zh-CN" sz="1200" baseline="0" dirty="0">
                          <a:latin typeface="Times New Roman" pitchFamily="18" charset="0"/>
                          <a:ea typeface="黑体" panose="02010609060101010101" pitchFamily="49" charset="-122"/>
                          <a:cs typeface="Times New Roman" pitchFamily="18" charset="0"/>
                        </a:rPr>
                        <a:t>1</a:t>
                      </a:r>
                      <a:r>
                        <a:rPr lang="zh-CN" altLang="en-US" sz="1200" baseline="0" dirty="0">
                          <a:latin typeface="Times New Roman" pitchFamily="18" charset="0"/>
                          <a:ea typeface="黑体" panose="02010609060101010101" pitchFamily="49" charset="-122"/>
                          <a:cs typeface="Times New Roman" pitchFamily="18" charset="0"/>
                        </a:rPr>
                        <a:t>位全加器</a:t>
                      </a:r>
                    </a:p>
                  </a:txBody>
                  <a:tcPr anchor="ctr"/>
                </a:tc>
                <a:tc hMerge="1">
                  <a:txBody>
                    <a:bodyPr/>
                    <a:lstStyle/>
                    <a:p>
                      <a:pPr algn="ctr"/>
                      <a:endParaRPr lang="zh-CN" altLang="en-US" dirty="0">
                        <a:ea typeface="Adobe 黑体 Std R"/>
                      </a:endParaRPr>
                    </a:p>
                  </a:txBody>
                  <a:tcPr anchor="ctr"/>
                </a:tc>
                <a:extLst>
                  <a:ext uri="{0D108BD9-81ED-4DB2-BD59-A6C34878D82A}">
                    <a16:rowId xmlns:a16="http://schemas.microsoft.com/office/drawing/2014/main" val="10000"/>
                  </a:ext>
                </a:extLst>
              </a:tr>
              <a:tr h="462118">
                <a:tc vMerge="1">
                  <a:txBody>
                    <a:bodyPr/>
                    <a:lstStyle/>
                    <a:p>
                      <a:pPr algn="ctr"/>
                      <a:endParaRPr lang="zh-CN" altLang="en-US" dirty="0">
                        <a:ea typeface="Adobe 黑体 Std R"/>
                      </a:endParaRPr>
                    </a:p>
                  </a:txBody>
                  <a:tcPr anchor="ctr"/>
                </a:tc>
                <a:tc>
                  <a:txBody>
                    <a:bodyPr/>
                    <a:lstStyle/>
                    <a:p>
                      <a:pPr algn="ctr"/>
                      <a:r>
                        <a:rPr lang="zh-CN" altLang="en-US" sz="1400" b="1" baseline="0" dirty="0">
                          <a:latin typeface="Times New Roman" pitchFamily="18" charset="0"/>
                          <a:ea typeface="黑体" panose="02010609060101010101" pitchFamily="49" charset="-122"/>
                          <a:cs typeface="Times New Roman" pitchFamily="18" charset="0"/>
                        </a:rPr>
                        <a:t>器件规模</a:t>
                      </a:r>
                    </a:p>
                  </a:txBody>
                  <a:tcPr anchor="ctr">
                    <a:solidFill>
                      <a:schemeClr val="accent1"/>
                    </a:solidFill>
                  </a:tcPr>
                </a:tc>
                <a:tc>
                  <a:txBody>
                    <a:bodyPr/>
                    <a:lstStyle/>
                    <a:p>
                      <a:pPr algn="ctr"/>
                      <a:r>
                        <a:rPr lang="zh-CN" altLang="en-US" sz="1400" b="1" baseline="0" dirty="0">
                          <a:latin typeface="Times New Roman" pitchFamily="18" charset="0"/>
                          <a:ea typeface="黑体" panose="02010609060101010101" pitchFamily="49" charset="-122"/>
                          <a:cs typeface="Times New Roman" pitchFamily="18" charset="0"/>
                        </a:rPr>
                        <a:t>步数</a:t>
                      </a:r>
                    </a:p>
                  </a:txBody>
                  <a:tcPr anchor="ctr">
                    <a:solidFill>
                      <a:schemeClr val="accent1"/>
                    </a:solidFill>
                  </a:tcPr>
                </a:tc>
                <a:tc>
                  <a:txBody>
                    <a:bodyPr/>
                    <a:lstStyle/>
                    <a:p>
                      <a:pPr algn="ctr"/>
                      <a:r>
                        <a:rPr lang="zh-CN" altLang="en-US" sz="1400" b="1" baseline="0" dirty="0">
                          <a:latin typeface="Times New Roman" pitchFamily="18" charset="0"/>
                          <a:ea typeface="黑体" panose="02010609060101010101" pitchFamily="49" charset="-122"/>
                          <a:cs typeface="Times New Roman" pitchFamily="18" charset="0"/>
                        </a:rPr>
                        <a:t>器件规模</a:t>
                      </a:r>
                    </a:p>
                  </a:txBody>
                  <a:tcPr anchor="ctr">
                    <a:solidFill>
                      <a:schemeClr val="accent1"/>
                    </a:solidFill>
                  </a:tcPr>
                </a:tc>
                <a:tc>
                  <a:txBody>
                    <a:bodyPr/>
                    <a:lstStyle/>
                    <a:p>
                      <a:pPr algn="ctr"/>
                      <a:r>
                        <a:rPr lang="zh-CN" altLang="en-US" sz="1400" b="1" baseline="0" dirty="0">
                          <a:latin typeface="Times New Roman" pitchFamily="18" charset="0"/>
                          <a:ea typeface="黑体" panose="02010609060101010101" pitchFamily="49" charset="-122"/>
                          <a:cs typeface="Times New Roman" pitchFamily="18" charset="0"/>
                        </a:rPr>
                        <a:t>步数</a:t>
                      </a:r>
                    </a:p>
                  </a:txBody>
                  <a:tcPr anchor="ctr">
                    <a:solidFill>
                      <a:schemeClr val="accent1"/>
                    </a:solidFill>
                  </a:tcPr>
                </a:tc>
                <a:extLst>
                  <a:ext uri="{0D108BD9-81ED-4DB2-BD59-A6C34878D82A}">
                    <a16:rowId xmlns:a16="http://schemas.microsoft.com/office/drawing/2014/main" val="10001"/>
                  </a:ext>
                </a:extLst>
              </a:tr>
              <a:tr h="267542">
                <a:tc>
                  <a:txBody>
                    <a:bodyPr/>
                    <a:lstStyle/>
                    <a:p>
                      <a:pPr algn="l"/>
                      <a:r>
                        <a:rPr lang="en-US" altLang="zh-CN" sz="1200" b="1" baseline="0" dirty="0" err="1">
                          <a:latin typeface="Times New Roman" pitchFamily="18" charset="0"/>
                          <a:ea typeface="黑体" panose="02010609060101010101" pitchFamily="49" charset="-122"/>
                          <a:cs typeface="Times New Roman" pitchFamily="18" charset="0"/>
                        </a:rPr>
                        <a:t>Lehtonen</a:t>
                      </a:r>
                      <a:r>
                        <a:rPr lang="en-US" altLang="zh-CN" sz="1200" b="1" baseline="0" dirty="0">
                          <a:latin typeface="Times New Roman" pitchFamily="18" charset="0"/>
                          <a:ea typeface="黑体" panose="02010609060101010101" pitchFamily="49" charset="-122"/>
                          <a:cs typeface="Times New Roman" pitchFamily="18" charset="0"/>
                        </a:rPr>
                        <a:t> E. (</a:t>
                      </a:r>
                      <a:r>
                        <a:rPr lang="zh-CN" altLang="en-US" sz="1200" b="1" baseline="0" dirty="0">
                          <a:latin typeface="Times New Roman" pitchFamily="18" charset="0"/>
                          <a:ea typeface="黑体" panose="02010609060101010101" pitchFamily="49" charset="-122"/>
                          <a:cs typeface="Times New Roman" pitchFamily="18" charset="0"/>
                        </a:rPr>
                        <a:t>芬兰</a:t>
                      </a:r>
                      <a:r>
                        <a:rPr lang="en-US" altLang="zh-CN" sz="1200" b="1" baseline="0" dirty="0">
                          <a:latin typeface="Times New Roman" pitchFamily="18" charset="0"/>
                          <a:ea typeface="黑体" panose="02010609060101010101" pitchFamily="49" charset="-122"/>
                          <a:cs typeface="Times New Roman" pitchFamily="18" charset="0"/>
                        </a:rPr>
                        <a:t>)</a:t>
                      </a:r>
                      <a:endParaRPr lang="zh-CN" altLang="en-US" sz="12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8</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89</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extLst>
                  <a:ext uri="{0D108BD9-81ED-4DB2-BD59-A6C34878D82A}">
                    <a16:rowId xmlns:a16="http://schemas.microsoft.com/office/drawing/2014/main" val="10002"/>
                  </a:ext>
                </a:extLst>
              </a:tr>
              <a:tr h="267542">
                <a:tc>
                  <a:txBody>
                    <a:bodyPr/>
                    <a:lstStyle/>
                    <a:p>
                      <a:pPr algn="l"/>
                      <a:r>
                        <a:rPr lang="en-US" altLang="zh-CN" sz="1200" b="1" baseline="0" dirty="0" err="1">
                          <a:latin typeface="Times New Roman" pitchFamily="18" charset="0"/>
                          <a:ea typeface="黑体" panose="02010609060101010101" pitchFamily="49" charset="-122"/>
                          <a:cs typeface="Times New Roman" pitchFamily="18" charset="0"/>
                        </a:rPr>
                        <a:t>Kvatinsky</a:t>
                      </a:r>
                      <a:r>
                        <a:rPr lang="en-US" altLang="zh-CN" sz="1200" b="1" baseline="0" dirty="0">
                          <a:latin typeface="Times New Roman" pitchFamily="18" charset="0"/>
                          <a:ea typeface="黑体" panose="02010609060101010101" pitchFamily="49" charset="-122"/>
                          <a:cs typeface="Times New Roman" pitchFamily="18" charset="0"/>
                        </a:rPr>
                        <a:t> S. (</a:t>
                      </a:r>
                      <a:r>
                        <a:rPr lang="zh-CN" altLang="en-US" sz="1200" b="1" baseline="0" dirty="0">
                          <a:latin typeface="Times New Roman" pitchFamily="18" charset="0"/>
                          <a:ea typeface="黑体" panose="02010609060101010101" pitchFamily="49" charset="-122"/>
                          <a:cs typeface="Times New Roman" pitchFamily="18" charset="0"/>
                        </a:rPr>
                        <a:t>以色列</a:t>
                      </a:r>
                      <a:r>
                        <a:rPr lang="en-US" altLang="zh-CN" sz="1200" b="1" baseline="0" dirty="0">
                          <a:latin typeface="Times New Roman" pitchFamily="18" charset="0"/>
                          <a:ea typeface="黑体" panose="02010609060101010101" pitchFamily="49" charset="-122"/>
                          <a:cs typeface="Times New Roman" pitchFamily="18" charset="0"/>
                        </a:rPr>
                        <a:t>)</a:t>
                      </a:r>
                      <a:endParaRPr lang="zh-CN" altLang="en-US" sz="12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5</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13</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6</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29</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extLst>
                  <a:ext uri="{0D108BD9-81ED-4DB2-BD59-A6C34878D82A}">
                    <a16:rowId xmlns:a16="http://schemas.microsoft.com/office/drawing/2014/main" val="10003"/>
                  </a:ext>
                </a:extLst>
              </a:tr>
              <a:tr h="267542">
                <a:tc>
                  <a:txBody>
                    <a:bodyPr/>
                    <a:lstStyle/>
                    <a:p>
                      <a:pPr algn="l"/>
                      <a:r>
                        <a:rPr lang="en-US" altLang="zh-CN" sz="1200" b="1" baseline="0" dirty="0">
                          <a:latin typeface="Times New Roman" pitchFamily="18" charset="0"/>
                          <a:ea typeface="黑体" panose="02010609060101010101" pitchFamily="49" charset="-122"/>
                          <a:cs typeface="Times New Roman" pitchFamily="18" charset="0"/>
                        </a:rPr>
                        <a:t>Gina A.(</a:t>
                      </a:r>
                      <a:r>
                        <a:rPr lang="zh-CN" altLang="en-US" sz="1200" b="1" baseline="0" dirty="0">
                          <a:latin typeface="Times New Roman" pitchFamily="18" charset="0"/>
                          <a:ea typeface="黑体" panose="02010609060101010101" pitchFamily="49" charset="-122"/>
                          <a:cs typeface="Times New Roman" pitchFamily="18" charset="0"/>
                        </a:rPr>
                        <a:t>美国</a:t>
                      </a:r>
                      <a:r>
                        <a:rPr lang="en-US" altLang="zh-CN" sz="1200" b="1" baseline="0" dirty="0">
                          <a:latin typeface="Times New Roman" pitchFamily="18" charset="0"/>
                          <a:ea typeface="黑体" panose="02010609060101010101" pitchFamily="49" charset="-122"/>
                          <a:cs typeface="Times New Roman" pitchFamily="18" charset="0"/>
                        </a:rPr>
                        <a:t>)</a:t>
                      </a:r>
                      <a:endParaRPr lang="zh-CN" altLang="en-US" sz="12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6</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14</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extLst>
                  <a:ext uri="{0D108BD9-81ED-4DB2-BD59-A6C34878D82A}">
                    <a16:rowId xmlns:a16="http://schemas.microsoft.com/office/drawing/2014/main" val="10004"/>
                  </a:ext>
                </a:extLst>
              </a:tr>
              <a:tr h="267542">
                <a:tc>
                  <a:txBody>
                    <a:bodyPr/>
                    <a:lstStyle/>
                    <a:p>
                      <a:pPr algn="l"/>
                      <a:r>
                        <a:rPr lang="zh-CN" altLang="en-US" sz="1200" b="1" baseline="0" dirty="0">
                          <a:latin typeface="Times New Roman" pitchFamily="18" charset="0"/>
                          <a:ea typeface="黑体" panose="02010609060101010101" pitchFamily="49" charset="-122"/>
                          <a:cs typeface="Times New Roman" pitchFamily="18" charset="0"/>
                        </a:rPr>
                        <a:t>康晋峰 </a:t>
                      </a:r>
                      <a:r>
                        <a:rPr lang="en-US" altLang="zh-CN" sz="1200" b="1" baseline="0" dirty="0">
                          <a:latin typeface="Times New Roman" pitchFamily="18" charset="0"/>
                          <a:ea typeface="黑体" panose="02010609060101010101" pitchFamily="49" charset="-122"/>
                          <a:cs typeface="Times New Roman" pitchFamily="18" charset="0"/>
                        </a:rPr>
                        <a:t>(</a:t>
                      </a:r>
                      <a:r>
                        <a:rPr lang="zh-CN" altLang="en-US" sz="1200" b="1" baseline="0" dirty="0">
                          <a:latin typeface="Times New Roman" pitchFamily="18" charset="0"/>
                          <a:ea typeface="黑体" panose="02010609060101010101" pitchFamily="49" charset="-122"/>
                          <a:cs typeface="Times New Roman" pitchFamily="18" charset="0"/>
                        </a:rPr>
                        <a:t>北京大学</a:t>
                      </a:r>
                      <a:r>
                        <a:rPr lang="en-US" altLang="zh-CN" sz="1200" b="1" baseline="0" dirty="0">
                          <a:latin typeface="Times New Roman" pitchFamily="18" charset="0"/>
                          <a:ea typeface="黑体" panose="02010609060101010101" pitchFamily="49" charset="-122"/>
                          <a:cs typeface="Times New Roman" pitchFamily="18" charset="0"/>
                        </a:rPr>
                        <a:t>)</a:t>
                      </a:r>
                      <a:endParaRPr lang="zh-CN" altLang="en-US" sz="12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4</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4</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9</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10</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extLst>
                  <a:ext uri="{0D108BD9-81ED-4DB2-BD59-A6C34878D82A}">
                    <a16:rowId xmlns:a16="http://schemas.microsoft.com/office/drawing/2014/main" val="10005"/>
                  </a:ext>
                </a:extLst>
              </a:tr>
              <a:tr h="267542">
                <a:tc>
                  <a:txBody>
                    <a:bodyPr/>
                    <a:lstStyle/>
                    <a:p>
                      <a:pPr algn="l"/>
                      <a:r>
                        <a:rPr lang="en-US" altLang="zh-CN" sz="1200" b="1" baseline="0" dirty="0" err="1">
                          <a:latin typeface="Times New Roman" pitchFamily="18" charset="0"/>
                          <a:ea typeface="黑体" panose="02010609060101010101" pitchFamily="49" charset="-122"/>
                          <a:cs typeface="Times New Roman" pitchFamily="18" charset="0"/>
                        </a:rPr>
                        <a:t>Balatti</a:t>
                      </a:r>
                      <a:r>
                        <a:rPr lang="en-US" altLang="zh-CN" sz="1200" b="1" baseline="0" dirty="0">
                          <a:latin typeface="Times New Roman" pitchFamily="18" charset="0"/>
                          <a:ea typeface="黑体" panose="02010609060101010101" pitchFamily="49" charset="-122"/>
                          <a:cs typeface="Times New Roman" pitchFamily="18" charset="0"/>
                        </a:rPr>
                        <a:t> S. (</a:t>
                      </a:r>
                      <a:r>
                        <a:rPr lang="zh-CN" altLang="en-US" sz="1200" b="1" baseline="0" dirty="0">
                          <a:latin typeface="Times New Roman" pitchFamily="18" charset="0"/>
                          <a:ea typeface="黑体" panose="02010609060101010101" pitchFamily="49" charset="-122"/>
                          <a:cs typeface="Times New Roman" pitchFamily="18" charset="0"/>
                        </a:rPr>
                        <a:t>意大利</a:t>
                      </a:r>
                      <a:r>
                        <a:rPr lang="en-US" altLang="zh-CN" sz="1200" b="1" baseline="0" dirty="0">
                          <a:latin typeface="Times New Roman" pitchFamily="18" charset="0"/>
                          <a:ea typeface="黑体" panose="02010609060101010101" pitchFamily="49" charset="-122"/>
                          <a:cs typeface="Times New Roman" pitchFamily="18" charset="0"/>
                        </a:rPr>
                        <a:t>)</a:t>
                      </a:r>
                      <a:endParaRPr lang="zh-CN" altLang="en-US" sz="12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5</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4</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11</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latin typeface="Times New Roman" pitchFamily="18" charset="0"/>
                          <a:ea typeface="黑体" panose="02010609060101010101" pitchFamily="49" charset="-122"/>
                          <a:cs typeface="Times New Roman" pitchFamily="18" charset="0"/>
                        </a:rPr>
                        <a:t>7</a:t>
                      </a:r>
                      <a:endParaRPr lang="zh-CN" altLang="en-US" sz="1400" b="1" baseline="0" dirty="0">
                        <a:latin typeface="Times New Roman" pitchFamily="18" charset="0"/>
                        <a:ea typeface="黑体" panose="02010609060101010101" pitchFamily="49" charset="-122"/>
                        <a:cs typeface="Times New Roman" pitchFamily="18" charset="0"/>
                      </a:endParaRPr>
                    </a:p>
                  </a:txBody>
                  <a:tcPr anchor="ctr"/>
                </a:tc>
                <a:extLst>
                  <a:ext uri="{0D108BD9-81ED-4DB2-BD59-A6C34878D82A}">
                    <a16:rowId xmlns:a16="http://schemas.microsoft.com/office/drawing/2014/main" val="10006"/>
                  </a:ext>
                </a:extLst>
              </a:tr>
              <a:tr h="267542">
                <a:tc>
                  <a:txBody>
                    <a:bodyPr/>
                    <a:lstStyle/>
                    <a:p>
                      <a:pPr algn="l"/>
                      <a:r>
                        <a:rPr lang="zh-CN" altLang="en-US" sz="1600" b="1" baseline="0" dirty="0">
                          <a:solidFill>
                            <a:srgbClr val="FF0000"/>
                          </a:solidFill>
                          <a:latin typeface="Times New Roman" pitchFamily="18" charset="0"/>
                          <a:ea typeface="黑体" panose="02010609060101010101" pitchFamily="49" charset="-122"/>
                          <a:cs typeface="Times New Roman" pitchFamily="18" charset="0"/>
                        </a:rPr>
                        <a:t>中科院微电子所</a:t>
                      </a:r>
                    </a:p>
                  </a:txBody>
                  <a:tcPr anchor="ctr"/>
                </a:tc>
                <a:tc>
                  <a:txBody>
                    <a:bodyPr/>
                    <a:lstStyle/>
                    <a:p>
                      <a:pPr algn="ctr"/>
                      <a:r>
                        <a:rPr lang="en-US" altLang="zh-CN" sz="1400" b="1" baseline="0" dirty="0">
                          <a:solidFill>
                            <a:srgbClr val="FF0000"/>
                          </a:solidFill>
                          <a:latin typeface="Times New Roman" pitchFamily="18" charset="0"/>
                          <a:ea typeface="黑体" panose="02010609060101010101" pitchFamily="49" charset="-122"/>
                          <a:cs typeface="Times New Roman" pitchFamily="18" charset="0"/>
                        </a:rPr>
                        <a:t>3</a:t>
                      </a:r>
                      <a:endParaRPr lang="zh-CN" altLang="en-US" sz="1400" b="1" baseline="0" dirty="0">
                        <a:solidFill>
                          <a:srgbClr val="FF0000"/>
                        </a:solidFill>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solidFill>
                            <a:srgbClr val="FF0000"/>
                          </a:solidFill>
                          <a:latin typeface="Times New Roman" pitchFamily="18" charset="0"/>
                          <a:ea typeface="黑体" panose="02010609060101010101" pitchFamily="49" charset="-122"/>
                          <a:cs typeface="Times New Roman" pitchFamily="18" charset="0"/>
                        </a:rPr>
                        <a:t>2</a:t>
                      </a:r>
                      <a:endParaRPr lang="zh-CN" altLang="en-US" sz="1400" b="1" baseline="0" dirty="0">
                        <a:solidFill>
                          <a:srgbClr val="FF0000"/>
                        </a:solidFill>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solidFill>
                            <a:srgbClr val="FF0000"/>
                          </a:solidFill>
                          <a:latin typeface="Times New Roman" pitchFamily="18" charset="0"/>
                          <a:ea typeface="黑体" panose="02010609060101010101" pitchFamily="49" charset="-122"/>
                          <a:cs typeface="Times New Roman" pitchFamily="18" charset="0"/>
                        </a:rPr>
                        <a:t>6</a:t>
                      </a:r>
                      <a:endParaRPr lang="zh-CN" altLang="en-US" sz="1400" b="1" baseline="0" dirty="0">
                        <a:solidFill>
                          <a:srgbClr val="FF0000"/>
                        </a:solidFill>
                        <a:latin typeface="Times New Roman" pitchFamily="18" charset="0"/>
                        <a:ea typeface="黑体" panose="02010609060101010101" pitchFamily="49" charset="-122"/>
                        <a:cs typeface="Times New Roman" pitchFamily="18" charset="0"/>
                      </a:endParaRPr>
                    </a:p>
                  </a:txBody>
                  <a:tcPr anchor="ctr"/>
                </a:tc>
                <a:tc>
                  <a:txBody>
                    <a:bodyPr/>
                    <a:lstStyle/>
                    <a:p>
                      <a:pPr algn="ctr"/>
                      <a:r>
                        <a:rPr lang="en-US" altLang="zh-CN" sz="1400" b="1" baseline="0" dirty="0">
                          <a:solidFill>
                            <a:srgbClr val="FF0000"/>
                          </a:solidFill>
                          <a:latin typeface="Times New Roman" pitchFamily="18" charset="0"/>
                          <a:ea typeface="黑体" panose="02010609060101010101" pitchFamily="49" charset="-122"/>
                          <a:cs typeface="Times New Roman" pitchFamily="18" charset="0"/>
                        </a:rPr>
                        <a:t>6</a:t>
                      </a:r>
                      <a:endParaRPr lang="zh-CN" altLang="en-US" sz="1400" b="1" baseline="0" dirty="0">
                        <a:solidFill>
                          <a:srgbClr val="FF0000"/>
                        </a:solidFill>
                        <a:latin typeface="Times New Roman" pitchFamily="18" charset="0"/>
                        <a:ea typeface="黑体" panose="02010609060101010101" pitchFamily="49" charset="-122"/>
                        <a:cs typeface="Times New Roman" pitchFamily="18" charset="0"/>
                      </a:endParaRP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32473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9991F-EEF6-4D95-844F-CC2B270E5F9A}"/>
              </a:ext>
            </a:extLst>
          </p:cNvPr>
          <p:cNvSpPr>
            <a:spLocks noGrp="1"/>
          </p:cNvSpPr>
          <p:nvPr>
            <p:ph type="title"/>
          </p:nvPr>
        </p:nvSpPr>
        <p:spPr/>
        <p:txBody>
          <a:bodyPr/>
          <a:lstStyle/>
          <a:p>
            <a:r>
              <a:rPr lang="zh-CN" altLang="en-US" dirty="0"/>
              <a:t>研究基础</a:t>
            </a:r>
            <a:r>
              <a:rPr lang="en-US" altLang="zh-CN" sz="2800" dirty="0"/>
              <a:t>—</a:t>
            </a:r>
            <a:r>
              <a:rPr lang="zh-CN" altLang="en-US" sz="2800" dirty="0"/>
              <a:t>存算一体器件及电路</a:t>
            </a:r>
            <a:endParaRPr lang="zh-CN" altLang="en-US" dirty="0"/>
          </a:p>
        </p:txBody>
      </p:sp>
      <p:sp>
        <p:nvSpPr>
          <p:cNvPr id="4" name="灯片编号占位符 3">
            <a:extLst>
              <a:ext uri="{FF2B5EF4-FFF2-40B4-BE49-F238E27FC236}">
                <a16:creationId xmlns:a16="http://schemas.microsoft.com/office/drawing/2014/main" id="{AE91047E-41C5-48E8-9C30-CEA7098544CE}"/>
              </a:ext>
            </a:extLst>
          </p:cNvPr>
          <p:cNvSpPr>
            <a:spLocks noGrp="1"/>
          </p:cNvSpPr>
          <p:nvPr>
            <p:ph type="sldNum" sz="quarter" idx="12"/>
          </p:nvPr>
        </p:nvSpPr>
        <p:spPr/>
        <p:txBody>
          <a:bodyPr/>
          <a:lstStyle/>
          <a:p>
            <a:fld id="{17F0B86A-3B10-4477-8AC6-12E7D7B5209B}" type="slidenum">
              <a:rPr lang="zh-CN" altLang="en-US" smtClean="0"/>
              <a:t>123</a:t>
            </a:fld>
            <a:endParaRPr lang="zh-CN" altLang="en-US"/>
          </a:p>
        </p:txBody>
      </p:sp>
      <p:sp>
        <p:nvSpPr>
          <p:cNvPr id="5" name="圆角矩形 22">
            <a:extLst>
              <a:ext uri="{FF2B5EF4-FFF2-40B4-BE49-F238E27FC236}">
                <a16:creationId xmlns:a16="http://schemas.microsoft.com/office/drawing/2014/main" id="{245DECCC-9AC0-48F0-8CA0-225A41BDD003}"/>
              </a:ext>
            </a:extLst>
          </p:cNvPr>
          <p:cNvSpPr/>
          <p:nvPr/>
        </p:nvSpPr>
        <p:spPr>
          <a:xfrm>
            <a:off x="317617" y="2101921"/>
            <a:ext cx="4110367" cy="3694226"/>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圆角矩形 23">
            <a:extLst>
              <a:ext uri="{FF2B5EF4-FFF2-40B4-BE49-F238E27FC236}">
                <a16:creationId xmlns:a16="http://schemas.microsoft.com/office/drawing/2014/main" id="{E1B2B8B5-F58D-4099-B239-88702779C923}"/>
              </a:ext>
            </a:extLst>
          </p:cNvPr>
          <p:cNvSpPr/>
          <p:nvPr/>
        </p:nvSpPr>
        <p:spPr>
          <a:xfrm>
            <a:off x="4632548" y="2101921"/>
            <a:ext cx="4259932" cy="3694226"/>
          </a:xfrm>
          <a:prstGeom prst="round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21">
            <a:extLst>
              <a:ext uri="{FF2B5EF4-FFF2-40B4-BE49-F238E27FC236}">
                <a16:creationId xmlns:a16="http://schemas.microsoft.com/office/drawing/2014/main" id="{C6818038-C895-49EB-A220-E30DF76D6F5E}"/>
              </a:ext>
            </a:extLst>
          </p:cNvPr>
          <p:cNvSpPr>
            <a:spLocks noChangeArrowheads="1"/>
          </p:cNvSpPr>
          <p:nvPr/>
        </p:nvSpPr>
        <p:spPr bwMode="auto">
          <a:xfrm>
            <a:off x="1508899" y="3614089"/>
            <a:ext cx="1838965" cy="338554"/>
          </a:xfrm>
          <a:prstGeom prst="rect">
            <a:avLst/>
          </a:prstGeom>
          <a:noFill/>
          <a:ln>
            <a:noFill/>
          </a:ln>
          <a:effectLst>
            <a:prstShdw prst="shdw17" dist="17961" dir="13500000">
              <a:srgbClr val="7A5C99">
                <a:alpha val="50000"/>
              </a:srgbClr>
            </a:prstShdw>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忆阻突触仿生实现</a:t>
            </a:r>
          </a:p>
        </p:txBody>
      </p:sp>
      <p:sp>
        <p:nvSpPr>
          <p:cNvPr id="8" name="矩形 21">
            <a:extLst>
              <a:ext uri="{FF2B5EF4-FFF2-40B4-BE49-F238E27FC236}">
                <a16:creationId xmlns:a16="http://schemas.microsoft.com/office/drawing/2014/main" id="{01EAB29D-ACD5-4486-A262-EB26C9638D84}"/>
              </a:ext>
            </a:extLst>
          </p:cNvPr>
          <p:cNvSpPr>
            <a:spLocks noChangeArrowheads="1"/>
          </p:cNvSpPr>
          <p:nvPr/>
        </p:nvSpPr>
        <p:spPr bwMode="auto">
          <a:xfrm>
            <a:off x="1518135" y="5464811"/>
            <a:ext cx="2045753" cy="338554"/>
          </a:xfrm>
          <a:prstGeom prst="rect">
            <a:avLst/>
          </a:prstGeom>
          <a:noFill/>
          <a:ln>
            <a:noFill/>
          </a:ln>
          <a:effectLst>
            <a:prstShdw prst="shdw17" dist="17961" dir="13500000">
              <a:srgbClr val="7A5C99">
                <a:alpha val="50000"/>
              </a:srgbClr>
            </a:prstShdw>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忆阻神经元仿生实现</a:t>
            </a:r>
          </a:p>
        </p:txBody>
      </p:sp>
      <p:pic>
        <p:nvPicPr>
          <p:cNvPr id="9" name="Picture 2" descr="C:\Users\zhangxumeng\Desktop\图片1.png">
            <a:extLst>
              <a:ext uri="{FF2B5EF4-FFF2-40B4-BE49-F238E27FC236}">
                <a16:creationId xmlns:a16="http://schemas.microsoft.com/office/drawing/2014/main" id="{19EBE913-7649-4622-ACD4-BC8DC5E2218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8232" y="2380787"/>
            <a:ext cx="1773156" cy="12031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zhangxumeng\Desktop\无标题.png">
            <a:extLst>
              <a:ext uri="{FF2B5EF4-FFF2-40B4-BE49-F238E27FC236}">
                <a16:creationId xmlns:a16="http://schemas.microsoft.com/office/drawing/2014/main" id="{071D4EDA-0F5F-4C25-8908-D1A69D80AC2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346382" y="2368467"/>
            <a:ext cx="949048" cy="654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zhangxumeng\Desktop\无标题.png">
            <a:extLst>
              <a:ext uri="{FF2B5EF4-FFF2-40B4-BE49-F238E27FC236}">
                <a16:creationId xmlns:a16="http://schemas.microsoft.com/office/drawing/2014/main" id="{611CDFC8-96FE-4D61-8FA3-49C246108A8F}"/>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413175" y="3062407"/>
            <a:ext cx="777752" cy="6091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zhangxumeng\Desktop\图片1.png">
            <a:extLst>
              <a:ext uri="{FF2B5EF4-FFF2-40B4-BE49-F238E27FC236}">
                <a16:creationId xmlns:a16="http://schemas.microsoft.com/office/drawing/2014/main" id="{1B9BDA8D-FD6A-4251-B8B3-9FCA6E0CD382}"/>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330435" y="3040981"/>
            <a:ext cx="1061171" cy="6396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zhangxumeng\Desktop\图片1.png">
            <a:extLst>
              <a:ext uri="{FF2B5EF4-FFF2-40B4-BE49-F238E27FC236}">
                <a16:creationId xmlns:a16="http://schemas.microsoft.com/office/drawing/2014/main" id="{1884D033-3B56-4281-B4AB-7EC9A7369027}"/>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386016" y="2396635"/>
            <a:ext cx="787837" cy="64891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a:extLst>
              <a:ext uri="{FF2B5EF4-FFF2-40B4-BE49-F238E27FC236}">
                <a16:creationId xmlns:a16="http://schemas.microsoft.com/office/drawing/2014/main" id="{48122EC6-198A-4DEF-B28C-3A97615A3F3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95536" y="4096659"/>
            <a:ext cx="2032845"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6">
            <a:extLst>
              <a:ext uri="{FF2B5EF4-FFF2-40B4-BE49-F238E27FC236}">
                <a16:creationId xmlns:a16="http://schemas.microsoft.com/office/drawing/2014/main" id="{50FA5DE1-1FE5-4E0E-9041-EAC080B783E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571891" y="3949034"/>
            <a:ext cx="775973" cy="811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a:extLst>
              <a:ext uri="{FF2B5EF4-FFF2-40B4-BE49-F238E27FC236}">
                <a16:creationId xmlns:a16="http://schemas.microsoft.com/office/drawing/2014/main" id="{744F9A9E-CE1C-4B4A-AE71-4968AEA5FDCD}"/>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389392" y="3972963"/>
            <a:ext cx="978476" cy="706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8">
            <a:extLst>
              <a:ext uri="{FF2B5EF4-FFF2-40B4-BE49-F238E27FC236}">
                <a16:creationId xmlns:a16="http://schemas.microsoft.com/office/drawing/2014/main" id="{2EF09AB0-5D9E-4AAD-AC60-C755E1D765FC}"/>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548293" y="4810188"/>
            <a:ext cx="1807683" cy="654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21">
            <a:extLst>
              <a:ext uri="{FF2B5EF4-FFF2-40B4-BE49-F238E27FC236}">
                <a16:creationId xmlns:a16="http://schemas.microsoft.com/office/drawing/2014/main" id="{54F2D90C-A22F-4263-9A28-FA0A620D83D9}"/>
              </a:ext>
            </a:extLst>
          </p:cNvPr>
          <p:cNvSpPr>
            <a:spLocks noChangeArrowheads="1"/>
          </p:cNvSpPr>
          <p:nvPr/>
        </p:nvSpPr>
        <p:spPr bwMode="auto">
          <a:xfrm>
            <a:off x="5220072" y="5371317"/>
            <a:ext cx="3384376" cy="369332"/>
          </a:xfrm>
          <a:prstGeom prst="rect">
            <a:avLst/>
          </a:prstGeom>
          <a:noFill/>
          <a:ln>
            <a:noFill/>
          </a:ln>
          <a:effectLst>
            <a:prstShdw prst="shdw17" dist="17961" dir="13500000">
              <a:srgbClr val="7A5C99">
                <a:alpha val="50000"/>
              </a:srgbClr>
            </a:prstShdw>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双层感知机板级系统</a:t>
            </a:r>
          </a:p>
        </p:txBody>
      </p:sp>
      <p:sp>
        <p:nvSpPr>
          <p:cNvPr id="19" name="矩形 21">
            <a:extLst>
              <a:ext uri="{FF2B5EF4-FFF2-40B4-BE49-F238E27FC236}">
                <a16:creationId xmlns:a16="http://schemas.microsoft.com/office/drawing/2014/main" id="{FA64C4FC-F540-4D7C-A436-8AE7FB05EFD1}"/>
              </a:ext>
            </a:extLst>
          </p:cNvPr>
          <p:cNvSpPr>
            <a:spLocks noChangeArrowheads="1"/>
          </p:cNvSpPr>
          <p:nvPr/>
        </p:nvSpPr>
        <p:spPr bwMode="auto">
          <a:xfrm>
            <a:off x="5076056" y="3583311"/>
            <a:ext cx="3384376" cy="369332"/>
          </a:xfrm>
          <a:prstGeom prst="rect">
            <a:avLst/>
          </a:prstGeom>
          <a:noFill/>
          <a:ln>
            <a:noFill/>
          </a:ln>
          <a:effectLst>
            <a:prstShdw prst="shdw17" dist="17961" dir="13500000">
              <a:srgbClr val="7A5C99">
                <a:alpha val="50000"/>
              </a:srgbClr>
            </a:prstShdw>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神经元电路设计与实现</a:t>
            </a:r>
          </a:p>
        </p:txBody>
      </p:sp>
      <p:sp>
        <p:nvSpPr>
          <p:cNvPr id="20" name="矩形 14">
            <a:extLst>
              <a:ext uri="{FF2B5EF4-FFF2-40B4-BE49-F238E27FC236}">
                <a16:creationId xmlns:a16="http://schemas.microsoft.com/office/drawing/2014/main" id="{39AC317B-5F51-4FB0-BE07-F60339395729}"/>
              </a:ext>
            </a:extLst>
          </p:cNvPr>
          <p:cNvSpPr>
            <a:spLocks noChangeArrowheads="1"/>
          </p:cNvSpPr>
          <p:nvPr/>
        </p:nvSpPr>
        <p:spPr bwMode="auto">
          <a:xfrm>
            <a:off x="179388" y="5949122"/>
            <a:ext cx="8856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Adv. </a:t>
            </a:r>
            <a:r>
              <a:rPr lang="en-US" altLang="zh-CN" sz="1200" b="1" dirty="0" err="1">
                <a:latin typeface="Times New Roman" panose="02020603050405020304" pitchFamily="18" charset="0"/>
                <a:ea typeface="黑体" panose="02010609060101010101" pitchFamily="49" charset="-122"/>
                <a:cs typeface="Times New Roman" panose="02020603050405020304" pitchFamily="18" charset="0"/>
              </a:rPr>
              <a:t>Funct</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Mater., 2018, 28, 1705320; </a:t>
            </a:r>
            <a:r>
              <a:rPr lang="fr-FR" altLang="zh-CN" sz="1200" b="1" dirty="0">
                <a:latin typeface="Times New Roman" panose="02020603050405020304" pitchFamily="18" charset="0"/>
                <a:ea typeface="黑体" panose="02010609060101010101" pitchFamily="49" charset="-122"/>
                <a:cs typeface="Times New Roman" panose="02020603050405020304" pitchFamily="18" charset="0"/>
              </a:rPr>
              <a:t>IEEE EDL, 38 (9), 1208 (2017)</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 Nanoscale, 9, 14442 (2017); Nano Research, 2017, 9, 18908; </a:t>
            </a:r>
            <a:r>
              <a:rPr lang="fr-FR" altLang="zh-CN" sz="1200" b="1" dirty="0">
                <a:latin typeface="Times New Roman" panose="02020603050405020304" pitchFamily="18" charset="0"/>
                <a:ea typeface="黑体" panose="02010609060101010101" pitchFamily="49" charset="-122"/>
                <a:cs typeface="Times New Roman" panose="02020603050405020304" pitchFamily="18" charset="0"/>
              </a:rPr>
              <a:t>IEEE EDL, 2018, 39 (2), 308-311.</a:t>
            </a:r>
            <a:endParaRPr lang="zh-CN" altLang="en-US" sz="12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1" name="Picture 2">
            <a:extLst>
              <a:ext uri="{FF2B5EF4-FFF2-40B4-BE49-F238E27FC236}">
                <a16:creationId xmlns:a16="http://schemas.microsoft.com/office/drawing/2014/main" id="{640F9C1E-BC61-494A-AE4A-7A1846247D8D}"/>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a:xfrm rot="10800000">
            <a:off x="4782294" y="4098884"/>
            <a:ext cx="3960440" cy="1190677"/>
          </a:xfrm>
          <a:prstGeom prst="rect">
            <a:avLst/>
          </a:prstGeom>
        </p:spPr>
      </p:pic>
      <p:pic>
        <p:nvPicPr>
          <p:cNvPr id="22" name="图片 21">
            <a:extLst>
              <a:ext uri="{FF2B5EF4-FFF2-40B4-BE49-F238E27FC236}">
                <a16:creationId xmlns:a16="http://schemas.microsoft.com/office/drawing/2014/main" id="{9EFDD044-7941-4955-A7AA-E1F0711E485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164288" y="2366457"/>
            <a:ext cx="1440160" cy="1132404"/>
          </a:xfrm>
          <a:prstGeom prst="rect">
            <a:avLst/>
          </a:prstGeom>
        </p:spPr>
      </p:pic>
      <p:pic>
        <p:nvPicPr>
          <p:cNvPr id="23" name="图片 22">
            <a:extLst>
              <a:ext uri="{FF2B5EF4-FFF2-40B4-BE49-F238E27FC236}">
                <a16:creationId xmlns:a16="http://schemas.microsoft.com/office/drawing/2014/main" id="{8F67878F-3CCB-4C1E-840E-E43030AACECC}"/>
              </a:ext>
            </a:extLst>
          </p:cNvPr>
          <p:cNvPicPr>
            <a:picLocks noChangeAspect="1"/>
          </p:cNvPicPr>
          <p:nvPr/>
        </p:nvPicPr>
        <p:blipFill rotWithShape="1">
          <a:blip r:embed="rId13" cstate="email">
            <a:extLst>
              <a:ext uri="{BEBA8EAE-BF5A-486C-A8C5-ECC9F3942E4B}">
                <a14:imgProps xmlns:a14="http://schemas.microsoft.com/office/drawing/2010/main">
                  <a14:imgLayer r:embed="rId14">
                    <a14:imgEffect>
                      <a14:saturation sat="200000"/>
                    </a14:imgEffect>
                  </a14:imgLayer>
                </a14:imgProps>
              </a:ext>
              <a:ext uri="{28A0092B-C50C-407E-A947-70E740481C1C}">
                <a14:useLocalDpi xmlns:a14="http://schemas.microsoft.com/office/drawing/2010/main"/>
              </a:ext>
            </a:extLst>
          </a:blip>
          <a:srcRect/>
          <a:stretch/>
        </p:blipFill>
        <p:spPr>
          <a:xfrm>
            <a:off x="4932040" y="2359589"/>
            <a:ext cx="1973593" cy="1155895"/>
          </a:xfrm>
          <a:prstGeom prst="rect">
            <a:avLst/>
          </a:prstGeom>
        </p:spPr>
      </p:pic>
      <p:sp>
        <p:nvSpPr>
          <p:cNvPr id="24" name="圆角矩形 41">
            <a:extLst>
              <a:ext uri="{FF2B5EF4-FFF2-40B4-BE49-F238E27FC236}">
                <a16:creationId xmlns:a16="http://schemas.microsoft.com/office/drawing/2014/main" id="{25ECD734-3182-4E57-8D91-E65C66FBB3DE}"/>
              </a:ext>
            </a:extLst>
          </p:cNvPr>
          <p:cNvSpPr/>
          <p:nvPr/>
        </p:nvSpPr>
        <p:spPr>
          <a:xfrm>
            <a:off x="128420" y="978829"/>
            <a:ext cx="8980084" cy="864096"/>
          </a:xfrm>
          <a:prstGeom prst="roundRect">
            <a:avLst>
              <a:gd name="adj" fmla="val 817"/>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20000"/>
              </a:lnSpc>
              <a:spcBef>
                <a:spcPts val="300"/>
              </a:spcBef>
              <a:buClr>
                <a:schemeClr val="tx1"/>
              </a:buClr>
            </a:pP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基于阻变器件，实现了神经突触与神经元的功能仿生，开发了可在线调整权值的双层感知机板级系统，初步验证了基于存算一体器件的神经网络识别功能</a:t>
            </a:r>
            <a:endPar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406934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9DBDA-4E58-4FF0-B0DA-82D8EAFD1316}"/>
              </a:ext>
            </a:extLst>
          </p:cNvPr>
          <p:cNvSpPr>
            <a:spLocks noGrp="1"/>
          </p:cNvSpPr>
          <p:nvPr>
            <p:ph type="title"/>
          </p:nvPr>
        </p:nvSpPr>
        <p:spPr/>
        <p:txBody>
          <a:bodyPr/>
          <a:lstStyle/>
          <a:p>
            <a:r>
              <a:rPr lang="zh-CN" altLang="en-US" dirty="0"/>
              <a:t>项目团队</a:t>
            </a:r>
            <a:r>
              <a:rPr lang="en-US" altLang="zh-CN" sz="2800" dirty="0"/>
              <a:t>—</a:t>
            </a:r>
            <a:r>
              <a:rPr lang="zh-CN" altLang="en-US" sz="2800" dirty="0"/>
              <a:t>课题</a:t>
            </a:r>
            <a:r>
              <a:rPr lang="en-US" altLang="zh-CN" sz="2800" dirty="0"/>
              <a:t>4</a:t>
            </a:r>
            <a:r>
              <a:rPr lang="zh-CN" altLang="en-US" sz="2800" dirty="0"/>
              <a:t>：团队骨干</a:t>
            </a:r>
            <a:endParaRPr lang="zh-CN" altLang="en-US" dirty="0"/>
          </a:p>
        </p:txBody>
      </p:sp>
      <p:sp>
        <p:nvSpPr>
          <p:cNvPr id="3" name="灯片编号占位符 2">
            <a:extLst>
              <a:ext uri="{FF2B5EF4-FFF2-40B4-BE49-F238E27FC236}">
                <a16:creationId xmlns:a16="http://schemas.microsoft.com/office/drawing/2014/main" id="{C9C5127D-2E07-4A69-B133-CCEFD4C41D8E}"/>
              </a:ext>
            </a:extLst>
          </p:cNvPr>
          <p:cNvSpPr>
            <a:spLocks noGrp="1"/>
          </p:cNvSpPr>
          <p:nvPr>
            <p:ph type="sldNum" sz="quarter" idx="12"/>
          </p:nvPr>
        </p:nvSpPr>
        <p:spPr/>
        <p:txBody>
          <a:bodyPr/>
          <a:lstStyle/>
          <a:p>
            <a:fld id="{17F0B86A-3B10-4477-8AC6-12E7D7B5209B}" type="slidenum">
              <a:rPr lang="zh-CN" altLang="en-US" smtClean="0"/>
              <a:t>124</a:t>
            </a:fld>
            <a:endParaRPr lang="zh-CN" altLang="en-US"/>
          </a:p>
        </p:txBody>
      </p:sp>
      <p:sp>
        <p:nvSpPr>
          <p:cNvPr id="4" name="Rectangle 1">
            <a:extLst>
              <a:ext uri="{FF2B5EF4-FFF2-40B4-BE49-F238E27FC236}">
                <a16:creationId xmlns:a16="http://schemas.microsoft.com/office/drawing/2014/main" id="{6BA4F98A-AFC9-4061-B345-58F427E160BE}"/>
              </a:ext>
            </a:extLst>
          </p:cNvPr>
          <p:cNvSpPr/>
          <p:nvPr/>
        </p:nvSpPr>
        <p:spPr>
          <a:xfrm>
            <a:off x="167269" y="4343387"/>
            <a:ext cx="5865541" cy="1344086"/>
          </a:xfrm>
          <a:prstGeom prst="rect">
            <a:avLst/>
          </a:prstGeom>
        </p:spPr>
        <p:txBody>
          <a:bodyPr wrap="square">
            <a:spAutoFit/>
          </a:bodyPr>
          <a:lstStyle/>
          <a:p>
            <a:pPr marL="342900" lvl="0" indent="-342900" algn="just">
              <a:lnSpc>
                <a:spcPct val="150000"/>
              </a:lnSpc>
              <a:spcAft>
                <a:spcPts val="0"/>
              </a:spcAft>
              <a:buFont typeface="+mj-lt"/>
              <a:buAutoNum type="arabicParenR"/>
            </a:pPr>
            <a:r>
              <a:rPr lang="zh-CN" altLang="en-US" sz="1400" kern="100" dirty="0">
                <a:latin typeface="Times New Roman" panose="02020603050405020304" pitchFamily="18" charset="0"/>
                <a:ea typeface="SimHei" panose="02010609060101010101" pitchFamily="49" charset="-122"/>
                <a:cs typeface="Times New Roman" panose="02020603050405020304" pitchFamily="18" charset="0"/>
              </a:rPr>
              <a:t>邓水光：浙江大学计算机学院教授，万人青拔</a:t>
            </a:r>
            <a:endParaRPr lang="en-US" sz="1400" kern="100" dirty="0">
              <a:latin typeface="Times New Roman" panose="02020603050405020304" pitchFamily="18" charset="0"/>
              <a:ea typeface="SimHei" panose="02010609060101010101" pitchFamily="49" charset="-122"/>
              <a:cs typeface="Times New Roman" panose="02020603050405020304" pitchFamily="18" charset="0"/>
            </a:endParaRPr>
          </a:p>
          <a:p>
            <a:pPr marL="342900" lvl="0" indent="-342900" algn="just">
              <a:lnSpc>
                <a:spcPct val="150000"/>
              </a:lnSpc>
              <a:spcAft>
                <a:spcPts val="0"/>
              </a:spcAft>
              <a:buFont typeface="+mj-lt"/>
              <a:buAutoNum type="arabicParenR"/>
            </a:pPr>
            <a:r>
              <a:rPr lang="zh-CN" altLang="en-US" sz="1400" kern="100" dirty="0">
                <a:latin typeface="Times New Roman" panose="02020603050405020304" pitchFamily="18" charset="0"/>
                <a:ea typeface="SimHei" panose="02010609060101010101" pitchFamily="49" charset="-122"/>
                <a:cs typeface="Times New Roman" panose="02020603050405020304" pitchFamily="18" charset="0"/>
              </a:rPr>
              <a:t>李  莹：浙江大学计算机学院副教授</a:t>
            </a:r>
            <a:endParaRPr lang="en-US" sz="1400" kern="100" dirty="0">
              <a:latin typeface="Times New Roman" panose="02020603050405020304" pitchFamily="18" charset="0"/>
              <a:ea typeface="SimHei" panose="02010609060101010101" pitchFamily="49" charset="-122"/>
              <a:cs typeface="Times New Roman" panose="02020603050405020304" pitchFamily="18" charset="0"/>
            </a:endParaRPr>
          </a:p>
          <a:p>
            <a:pPr marL="342900" lvl="0" indent="-342900" algn="just">
              <a:lnSpc>
                <a:spcPct val="150000"/>
              </a:lnSpc>
              <a:spcAft>
                <a:spcPts val="0"/>
              </a:spcAft>
              <a:buFont typeface="+mj-lt"/>
              <a:buAutoNum type="arabicParenR"/>
            </a:pPr>
            <a:r>
              <a:rPr lang="zh-CN" altLang="en-US" sz="1400" kern="100" dirty="0">
                <a:latin typeface="Times New Roman" panose="02020603050405020304" pitchFamily="18" charset="0"/>
                <a:ea typeface="SimHei" panose="02010609060101010101" pitchFamily="49" charset="-122"/>
                <a:cs typeface="Times New Roman" panose="02020603050405020304" pitchFamily="18" charset="0"/>
              </a:rPr>
              <a:t>张鹿铭：浙江大学计算机学院百人计划研究员</a:t>
            </a:r>
            <a:endParaRPr lang="en-US" sz="1400" kern="100" dirty="0">
              <a:latin typeface="Times New Roman" panose="02020603050405020304" pitchFamily="18" charset="0"/>
              <a:ea typeface="SimHei" panose="02010609060101010101" pitchFamily="49" charset="-122"/>
              <a:cs typeface="Times New Roman" panose="02020603050405020304" pitchFamily="18" charset="0"/>
            </a:endParaRPr>
          </a:p>
          <a:p>
            <a:pPr marL="342900" lvl="0" indent="-342900" algn="just">
              <a:lnSpc>
                <a:spcPct val="150000"/>
              </a:lnSpc>
              <a:spcAft>
                <a:spcPts val="0"/>
              </a:spcAft>
              <a:buFont typeface="+mj-lt"/>
              <a:buAutoNum type="arabicParenR"/>
            </a:pPr>
            <a:r>
              <a:rPr lang="zh-CN" altLang="en-US" sz="1400" kern="100" dirty="0">
                <a:latin typeface="Times New Roman" panose="02020603050405020304" pitchFamily="18" charset="0"/>
                <a:ea typeface="SimHei" panose="02010609060101010101" pitchFamily="49" charset="-122"/>
                <a:cs typeface="Times New Roman" panose="02020603050405020304" pitchFamily="18" charset="0"/>
              </a:rPr>
              <a:t>徐常清：浙江大学数据科学中心百人计划研究员</a:t>
            </a:r>
            <a:endParaRPr lang="en-US" sz="1400" kern="100" dirty="0">
              <a:latin typeface="Times New Roman" panose="02020603050405020304" pitchFamily="18" charset="0"/>
              <a:ea typeface="SimHei" panose="02010609060101010101" pitchFamily="49" charset="-122"/>
              <a:cs typeface="Times New Roman" panose="02020603050405020304" pitchFamily="18" charset="0"/>
            </a:endParaRPr>
          </a:p>
        </p:txBody>
      </p:sp>
      <p:sp>
        <p:nvSpPr>
          <p:cNvPr id="5" name="Rectangle 2">
            <a:extLst>
              <a:ext uri="{FF2B5EF4-FFF2-40B4-BE49-F238E27FC236}">
                <a16:creationId xmlns:a16="http://schemas.microsoft.com/office/drawing/2014/main" id="{2C8C94F0-C7DF-4AD1-AC97-95F3D7C3EAD2}"/>
              </a:ext>
            </a:extLst>
          </p:cNvPr>
          <p:cNvSpPr/>
          <p:nvPr/>
        </p:nvSpPr>
        <p:spPr>
          <a:xfrm>
            <a:off x="2074127" y="1180629"/>
            <a:ext cx="6737696" cy="2315249"/>
          </a:xfrm>
          <a:prstGeom prst="rect">
            <a:avLst/>
          </a:prstGeom>
        </p:spPr>
        <p:txBody>
          <a:bodyPr wrap="square">
            <a:spAutoFit/>
          </a:bodyPr>
          <a:lstStyle/>
          <a:p>
            <a:pPr>
              <a:lnSpc>
                <a:spcPct val="120000"/>
              </a:lnSpc>
            </a:pPr>
            <a:r>
              <a:rPr lang="zh-CN" altLang="en-US" sz="2000"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课题负责人</a:t>
            </a:r>
            <a:endParaRPr lang="en-US" altLang="zh-CN" sz="1700"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endParaRPr>
          </a:p>
          <a:p>
            <a:pPr>
              <a:lnSpc>
                <a:spcPct val="120000"/>
              </a:lnSpc>
            </a:pPr>
            <a:r>
              <a:rPr lang="zh-CN" altLang="en-US" sz="1700" dirty="0">
                <a:latin typeface="Times New Roman" panose="02020603050405020304" pitchFamily="18" charset="0"/>
                <a:ea typeface="SimHei" panose="02010609060101010101" pitchFamily="49" charset="-122"/>
                <a:cs typeface="Times New Roman" panose="02020603050405020304" pitchFamily="18" charset="0"/>
              </a:rPr>
              <a:t>尹建伟，现任浙江大学计算机科学与技术学院教授</a:t>
            </a:r>
            <a:r>
              <a:rPr lang="en-US" sz="1700" dirty="0">
                <a:latin typeface="Times New Roman" panose="02020603050405020304" pitchFamily="18" charset="0"/>
                <a:ea typeface="SimHei" panose="02010609060101010101" pitchFamily="49" charset="-122"/>
                <a:cs typeface="Times New Roman" panose="02020603050405020304" pitchFamily="18" charset="0"/>
              </a:rPr>
              <a:t>/</a:t>
            </a:r>
            <a:r>
              <a:rPr lang="zh-CN" altLang="en-US" sz="1700" dirty="0">
                <a:latin typeface="Times New Roman" panose="02020603050405020304" pitchFamily="18" charset="0"/>
                <a:ea typeface="SimHei" panose="02010609060101010101" pitchFamily="49" charset="-122"/>
                <a:cs typeface="Times New Roman" panose="02020603050405020304" pitchFamily="18" charset="0"/>
              </a:rPr>
              <a:t>副院长、浙江省现代服务业电子服务工程技术中心主任、浙江大学高分辨对地观测工程中心主任、浙江大学数据科学研究中心副主任、浙江大学计算机学院未来信息技术研究中心主任。国家杰出青年基金项目获得者，入选中组部国家万人计划领军人才、科技部中青年科技创新领军人才、教育部新世纪优秀人才。</a:t>
            </a:r>
            <a:endParaRPr lang="en-US" sz="1700" dirty="0">
              <a:latin typeface="Times New Roman" panose="02020603050405020304" pitchFamily="18" charset="0"/>
              <a:ea typeface="SimHei" panose="02010609060101010101" pitchFamily="49" charset="-122"/>
              <a:cs typeface="Times New Roman" panose="02020603050405020304" pitchFamily="18" charset="0"/>
            </a:endParaRPr>
          </a:p>
        </p:txBody>
      </p:sp>
      <p:pic>
        <p:nvPicPr>
          <p:cNvPr id="6" name="Picture 9">
            <a:extLst>
              <a:ext uri="{FF2B5EF4-FFF2-40B4-BE49-F238E27FC236}">
                <a16:creationId xmlns:a16="http://schemas.microsoft.com/office/drawing/2014/main" id="{B1B7B93A-AC1E-4BAA-92C7-F2CF027015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838" y="1180629"/>
            <a:ext cx="1641033" cy="2175888"/>
          </a:xfrm>
          <a:prstGeom prst="rect">
            <a:avLst/>
          </a:prstGeom>
        </p:spPr>
      </p:pic>
      <p:sp>
        <p:nvSpPr>
          <p:cNvPr id="7" name="Rectangle 3">
            <a:extLst>
              <a:ext uri="{FF2B5EF4-FFF2-40B4-BE49-F238E27FC236}">
                <a16:creationId xmlns:a16="http://schemas.microsoft.com/office/drawing/2014/main" id="{2A6A8C19-A88B-41F0-98E6-3028B0072B89}"/>
              </a:ext>
            </a:extLst>
          </p:cNvPr>
          <p:cNvSpPr/>
          <p:nvPr/>
        </p:nvSpPr>
        <p:spPr>
          <a:xfrm>
            <a:off x="4694665" y="4343387"/>
            <a:ext cx="4449335" cy="1344086"/>
          </a:xfrm>
          <a:prstGeom prst="rect">
            <a:avLst/>
          </a:prstGeom>
        </p:spPr>
        <p:txBody>
          <a:bodyPr wrap="square">
            <a:spAutoFit/>
          </a:bodyPr>
          <a:lstStyle/>
          <a:p>
            <a:pPr marL="342900" lvl="0" indent="-342900" algn="just">
              <a:lnSpc>
                <a:spcPct val="150000"/>
              </a:lnSpc>
              <a:spcAft>
                <a:spcPts val="0"/>
              </a:spcAft>
              <a:buFont typeface="+mj-lt"/>
              <a:buAutoNum type="arabicParenR" startAt="5"/>
            </a:pPr>
            <a:r>
              <a:rPr lang="zh-CN" altLang="en-US" sz="1400" kern="100" dirty="0">
                <a:latin typeface="Times New Roman" panose="02020603050405020304" pitchFamily="18" charset="0"/>
                <a:ea typeface="SimHei" panose="02010609060101010101" pitchFamily="49" charset="-122"/>
                <a:cs typeface="Times New Roman" panose="02020603050405020304" pitchFamily="18" charset="0"/>
              </a:rPr>
              <a:t>苗晓晔：浙江大学数据科学中心百人计划研究员</a:t>
            </a:r>
            <a:endParaRPr lang="en-US" sz="1400" kern="100" dirty="0">
              <a:latin typeface="Times New Roman" panose="02020603050405020304" pitchFamily="18" charset="0"/>
              <a:ea typeface="SimHei" panose="02010609060101010101" pitchFamily="49" charset="-122"/>
              <a:cs typeface="Times New Roman" panose="02020603050405020304" pitchFamily="18" charset="0"/>
            </a:endParaRPr>
          </a:p>
          <a:p>
            <a:pPr marL="342900" lvl="0" indent="-342900" algn="just">
              <a:lnSpc>
                <a:spcPct val="150000"/>
              </a:lnSpc>
              <a:spcAft>
                <a:spcPts val="0"/>
              </a:spcAft>
              <a:buFont typeface="+mj-lt"/>
              <a:buAutoNum type="arabicParenR" startAt="5"/>
            </a:pPr>
            <a:r>
              <a:rPr lang="zh-CN" altLang="en-US" sz="1400" kern="100" dirty="0">
                <a:latin typeface="Times New Roman" panose="02020603050405020304" pitchFamily="18" charset="0"/>
                <a:ea typeface="SimHei" panose="02010609060101010101" pitchFamily="49" charset="-122"/>
                <a:cs typeface="Times New Roman" panose="02020603050405020304" pitchFamily="18" charset="0"/>
              </a:rPr>
              <a:t>董科雄：浙江大学计算机学院外聘研究员</a:t>
            </a:r>
            <a:endParaRPr lang="en-US" sz="1400" kern="100" dirty="0">
              <a:latin typeface="Times New Roman" panose="02020603050405020304" pitchFamily="18" charset="0"/>
              <a:ea typeface="SimHei" panose="02010609060101010101" pitchFamily="49" charset="-122"/>
              <a:cs typeface="Times New Roman" panose="02020603050405020304" pitchFamily="18" charset="0"/>
            </a:endParaRPr>
          </a:p>
          <a:p>
            <a:pPr marL="342900" lvl="0" indent="-342900" algn="just">
              <a:lnSpc>
                <a:spcPct val="150000"/>
              </a:lnSpc>
              <a:spcAft>
                <a:spcPts val="0"/>
              </a:spcAft>
              <a:buFont typeface="+mj-lt"/>
              <a:buAutoNum type="arabicParenR" startAt="5"/>
            </a:pPr>
            <a:r>
              <a:rPr lang="zh-CN" altLang="en-US" sz="1400" kern="100" dirty="0">
                <a:latin typeface="Times New Roman" panose="02020603050405020304" pitchFamily="18" charset="0"/>
                <a:ea typeface="SimHei" panose="02010609060101010101" pitchFamily="49" charset="-122"/>
                <a:cs typeface="Times New Roman" panose="02020603050405020304" pitchFamily="18" charset="0"/>
              </a:rPr>
              <a:t>潘晓华：浙江大学计算机学院外聘研究员</a:t>
            </a:r>
            <a:endParaRPr lang="en-US" sz="1400" kern="100" dirty="0">
              <a:latin typeface="Times New Roman" panose="02020603050405020304" pitchFamily="18" charset="0"/>
              <a:ea typeface="SimHei" panose="02010609060101010101" pitchFamily="49" charset="-122"/>
              <a:cs typeface="Times New Roman" panose="02020603050405020304" pitchFamily="18" charset="0"/>
            </a:endParaRPr>
          </a:p>
          <a:p>
            <a:pPr marL="342900" lvl="0" indent="-342900" algn="just">
              <a:lnSpc>
                <a:spcPct val="150000"/>
              </a:lnSpc>
              <a:spcAft>
                <a:spcPts val="0"/>
              </a:spcAft>
              <a:buFont typeface="+mj-lt"/>
              <a:buAutoNum type="arabicParenR" startAt="5"/>
            </a:pPr>
            <a:r>
              <a:rPr lang="zh-CN" altLang="en-US" sz="1400" kern="100" dirty="0">
                <a:latin typeface="Times New Roman" panose="02020603050405020304" pitchFamily="18" charset="0"/>
                <a:ea typeface="SimHei" panose="02010609060101010101" pitchFamily="49" charset="-122"/>
                <a:cs typeface="Times New Roman" panose="02020603050405020304" pitchFamily="18" charset="0"/>
              </a:rPr>
              <a:t>沈正伟：浙江大学计算机学院外聘研究员</a:t>
            </a:r>
            <a:endParaRPr lang="en-US" sz="1400" kern="100" dirty="0">
              <a:latin typeface="Times New Roman" panose="02020603050405020304" pitchFamily="18" charset="0"/>
              <a:ea typeface="SimHei" panose="02010609060101010101" pitchFamily="49" charset="-122"/>
              <a:cs typeface="Times New Roman" panose="02020603050405020304" pitchFamily="18" charset="0"/>
            </a:endParaRPr>
          </a:p>
        </p:txBody>
      </p:sp>
      <p:sp>
        <p:nvSpPr>
          <p:cNvPr id="8" name="Rectangle 4">
            <a:extLst>
              <a:ext uri="{FF2B5EF4-FFF2-40B4-BE49-F238E27FC236}">
                <a16:creationId xmlns:a16="http://schemas.microsoft.com/office/drawing/2014/main" id="{2A5A88EC-F9CB-4E1B-8C7C-E57F03F93630}"/>
              </a:ext>
            </a:extLst>
          </p:cNvPr>
          <p:cNvSpPr/>
          <p:nvPr/>
        </p:nvSpPr>
        <p:spPr>
          <a:xfrm>
            <a:off x="258838" y="3828419"/>
            <a:ext cx="1787669" cy="400110"/>
          </a:xfrm>
          <a:prstGeom prst="rect">
            <a:avLst/>
          </a:prstGeom>
        </p:spPr>
        <p:txBody>
          <a:bodyPr wrap="none">
            <a:spAutoFit/>
          </a:bodyPr>
          <a:lstStyle/>
          <a:p>
            <a:r>
              <a:rPr lang="zh-CN" altLang="en-US" sz="2000"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主要骨干成员</a:t>
            </a:r>
            <a:r>
              <a:rPr lang="en-US" sz="2000"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 </a:t>
            </a:r>
          </a:p>
        </p:txBody>
      </p:sp>
    </p:spTree>
    <p:extLst>
      <p:ext uri="{BB962C8B-B14F-4D97-AF65-F5344CB8AC3E}">
        <p14:creationId xmlns:p14="http://schemas.microsoft.com/office/powerpoint/2010/main" val="3468469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项目团队</a:t>
            </a:r>
            <a:r>
              <a:rPr lang="en-US" altLang="zh-CN" sz="2800" dirty="0"/>
              <a:t>—</a:t>
            </a:r>
            <a:r>
              <a:rPr lang="zh-CN" altLang="en-US" sz="2800" dirty="0"/>
              <a:t>课题</a:t>
            </a:r>
            <a:r>
              <a:rPr lang="en-US" altLang="zh-CN" sz="2800" dirty="0"/>
              <a:t>4</a:t>
            </a:r>
            <a:r>
              <a:rPr lang="zh-CN" altLang="en-US" sz="2800" dirty="0"/>
              <a:t>：团队成员</a:t>
            </a:r>
            <a:endParaRPr lang="zh-CN" altLang="en-US" dirty="0"/>
          </a:p>
        </p:txBody>
      </p:sp>
      <p:graphicFrame>
        <p:nvGraphicFramePr>
          <p:cNvPr id="5" name="内容占位符 4">
            <a:extLst>
              <a:ext uri="{FF2B5EF4-FFF2-40B4-BE49-F238E27FC236}">
                <a16:creationId xmlns:a16="http://schemas.microsoft.com/office/drawing/2014/main" id="{E7C37553-3A7B-4E64-826F-04716810C96F}"/>
              </a:ext>
            </a:extLst>
          </p:cNvPr>
          <p:cNvGraphicFramePr>
            <a:graphicFrameLocks noGrp="1"/>
          </p:cNvGraphicFramePr>
          <p:nvPr>
            <p:ph idx="1"/>
            <p:extLst>
              <p:ext uri="{D42A27DB-BD31-4B8C-83A1-F6EECF244321}">
                <p14:modId xmlns:p14="http://schemas.microsoft.com/office/powerpoint/2010/main" val="1138679111"/>
              </p:ext>
            </p:extLst>
          </p:nvPr>
        </p:nvGraphicFramePr>
        <p:xfrm>
          <a:off x="130800" y="1125261"/>
          <a:ext cx="8882400" cy="5054104"/>
        </p:xfrm>
        <a:graphic>
          <a:graphicData uri="http://schemas.openxmlformats.org/drawingml/2006/table">
            <a:tbl>
              <a:tblPr firstRow="1" bandRow="1">
                <a:tableStyleId>{7DF18680-E054-41AD-8BC1-D1AEF772440D}</a:tableStyleId>
              </a:tblPr>
              <a:tblGrid>
                <a:gridCol w="1162841">
                  <a:extLst>
                    <a:ext uri="{9D8B030D-6E8A-4147-A177-3AD203B41FA5}">
                      <a16:colId xmlns:a16="http://schemas.microsoft.com/office/drawing/2014/main" val="2602425836"/>
                    </a:ext>
                  </a:extLst>
                </a:gridCol>
                <a:gridCol w="2686691">
                  <a:extLst>
                    <a:ext uri="{9D8B030D-6E8A-4147-A177-3AD203B41FA5}">
                      <a16:colId xmlns:a16="http://schemas.microsoft.com/office/drawing/2014/main" val="2976028194"/>
                    </a:ext>
                  </a:extLst>
                </a:gridCol>
                <a:gridCol w="1253937">
                  <a:extLst>
                    <a:ext uri="{9D8B030D-6E8A-4147-A177-3AD203B41FA5}">
                      <a16:colId xmlns:a16="http://schemas.microsoft.com/office/drawing/2014/main" val="2029418969"/>
                    </a:ext>
                  </a:extLst>
                </a:gridCol>
                <a:gridCol w="1144309">
                  <a:extLst>
                    <a:ext uri="{9D8B030D-6E8A-4147-A177-3AD203B41FA5}">
                      <a16:colId xmlns:a16="http://schemas.microsoft.com/office/drawing/2014/main" val="412198888"/>
                    </a:ext>
                  </a:extLst>
                </a:gridCol>
                <a:gridCol w="1446491">
                  <a:extLst>
                    <a:ext uri="{9D8B030D-6E8A-4147-A177-3AD203B41FA5}">
                      <a16:colId xmlns:a16="http://schemas.microsoft.com/office/drawing/2014/main" val="1621400367"/>
                    </a:ext>
                  </a:extLst>
                </a:gridCol>
                <a:gridCol w="1188131">
                  <a:extLst>
                    <a:ext uri="{9D8B030D-6E8A-4147-A177-3AD203B41FA5}">
                      <a16:colId xmlns:a16="http://schemas.microsoft.com/office/drawing/2014/main" val="1593747278"/>
                    </a:ext>
                  </a:extLst>
                </a:gridCol>
              </a:tblGrid>
              <a:tr h="368024">
                <a:tc>
                  <a:txBody>
                    <a:bodyPr/>
                    <a:lstStyle/>
                    <a:p>
                      <a:pPr algn="ctr"/>
                      <a:r>
                        <a:rPr lang="zh-CN" altLang="en-US" dirty="0"/>
                        <a:t>姓名</a:t>
                      </a:r>
                    </a:p>
                  </a:txBody>
                  <a:tcPr anchor="ctr"/>
                </a:tc>
                <a:tc>
                  <a:txBody>
                    <a:bodyPr/>
                    <a:lstStyle/>
                    <a:p>
                      <a:pPr algn="ctr"/>
                      <a:r>
                        <a:rPr lang="zh-CN" altLang="en-US" dirty="0"/>
                        <a:t>单位</a:t>
                      </a:r>
                    </a:p>
                  </a:txBody>
                  <a:tcPr anchor="ctr"/>
                </a:tc>
                <a:tc>
                  <a:txBody>
                    <a:bodyPr/>
                    <a:lstStyle/>
                    <a:p>
                      <a:pPr algn="ctr"/>
                      <a:r>
                        <a:rPr lang="zh-CN" altLang="en-US" dirty="0"/>
                        <a:t>职称</a:t>
                      </a:r>
                    </a:p>
                  </a:txBody>
                  <a:tcPr anchor="ctr"/>
                </a:tc>
                <a:tc>
                  <a:txBody>
                    <a:bodyPr/>
                    <a:lstStyle/>
                    <a:p>
                      <a:pPr algn="ctr"/>
                      <a:r>
                        <a:rPr lang="zh-CN" altLang="en-US" dirty="0"/>
                        <a:t>类别</a:t>
                      </a:r>
                    </a:p>
                  </a:txBody>
                  <a:tcPr anchor="ctr"/>
                </a:tc>
                <a:tc>
                  <a:txBody>
                    <a:bodyPr/>
                    <a:lstStyle/>
                    <a:p>
                      <a:pPr algn="ctr"/>
                      <a:r>
                        <a:rPr lang="zh-CN" altLang="en-US" dirty="0"/>
                        <a:t>研究任务</a:t>
                      </a:r>
                    </a:p>
                  </a:txBody>
                  <a:tcPr anchor="ctr"/>
                </a:tc>
                <a:tc>
                  <a:txBody>
                    <a:bodyPr/>
                    <a:lstStyle/>
                    <a:p>
                      <a:pPr algn="ctr"/>
                      <a:r>
                        <a:rPr lang="zh-CN" altLang="en-US" dirty="0"/>
                        <a:t>投入时间</a:t>
                      </a:r>
                      <a:endParaRPr lang="en-US" altLang="zh-CN" dirty="0"/>
                    </a:p>
                    <a:p>
                      <a:pPr algn="ctr"/>
                      <a:r>
                        <a:rPr lang="zh-CN" altLang="en-US" dirty="0"/>
                        <a:t>（月</a:t>
                      </a:r>
                      <a:r>
                        <a:rPr lang="en-US" altLang="zh-CN" dirty="0"/>
                        <a:t>/</a:t>
                      </a:r>
                      <a:r>
                        <a:rPr lang="zh-CN" altLang="en-US" dirty="0"/>
                        <a:t>年）</a:t>
                      </a:r>
                    </a:p>
                  </a:txBody>
                  <a:tcPr anchor="ctr"/>
                </a:tc>
                <a:extLst>
                  <a:ext uri="{0D108BD9-81ED-4DB2-BD59-A6C34878D82A}">
                    <a16:rowId xmlns:a16="http://schemas.microsoft.com/office/drawing/2014/main" val="1545489409"/>
                  </a:ext>
                </a:extLst>
              </a:tr>
              <a:tr h="368024">
                <a:tc>
                  <a:txBody>
                    <a:bodyPr/>
                    <a:lstStyle/>
                    <a:p>
                      <a:pPr algn="ctr"/>
                      <a:r>
                        <a:rPr lang="zh-CN" altLang="en-US" dirty="0"/>
                        <a:t>尹建伟</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algn="ctr"/>
                      <a:r>
                        <a:rPr lang="zh-CN" altLang="en-US" dirty="0"/>
                        <a:t>教    授</a:t>
                      </a:r>
                    </a:p>
                  </a:txBody>
                  <a:tcPr anchor="ctr"/>
                </a:tc>
                <a:tc>
                  <a:txBody>
                    <a:bodyPr/>
                    <a:lstStyle/>
                    <a:p>
                      <a:pPr algn="ctr"/>
                      <a:r>
                        <a:rPr lang="zh-CN" altLang="en-US" dirty="0"/>
                        <a:t>双聘</a:t>
                      </a:r>
                    </a:p>
                  </a:txBody>
                  <a:tcPr anchor="ctr"/>
                </a:tc>
                <a:tc>
                  <a:txBody>
                    <a:bodyPr/>
                    <a:lstStyle/>
                    <a:p>
                      <a:pPr algn="ctr"/>
                      <a:r>
                        <a:rPr lang="zh-CN" altLang="en-US" dirty="0"/>
                        <a:t>总体设计</a:t>
                      </a:r>
                    </a:p>
                  </a:txBody>
                  <a:tcPr anchor="ctr"/>
                </a:tc>
                <a:tc>
                  <a:txBody>
                    <a:bodyPr/>
                    <a:lstStyle/>
                    <a:p>
                      <a:pPr algn="ctr"/>
                      <a:r>
                        <a:rPr lang="en-US" altLang="zh-CN" dirty="0"/>
                        <a:t>3</a:t>
                      </a:r>
                      <a:endParaRPr lang="zh-CN" altLang="en-US" dirty="0"/>
                    </a:p>
                  </a:txBody>
                  <a:tcPr anchor="ctr"/>
                </a:tc>
                <a:extLst>
                  <a:ext uri="{0D108BD9-81ED-4DB2-BD59-A6C34878D82A}">
                    <a16:rowId xmlns:a16="http://schemas.microsoft.com/office/drawing/2014/main" val="2584005810"/>
                  </a:ext>
                </a:extLst>
              </a:tr>
              <a:tr h="368024">
                <a:tc>
                  <a:txBody>
                    <a:bodyPr/>
                    <a:lstStyle/>
                    <a:p>
                      <a:pPr algn="ctr"/>
                      <a:r>
                        <a:rPr lang="zh-CN" altLang="en-US" dirty="0"/>
                        <a:t>邓水光</a:t>
                      </a:r>
                    </a:p>
                  </a:txBody>
                  <a:tcPr anchor="ctr"/>
                </a:tc>
                <a:tc>
                  <a:txBody>
                    <a:bodyPr/>
                    <a:lstStyle/>
                    <a:p>
                      <a:pPr algn="ctr"/>
                      <a:r>
                        <a:rPr lang="zh-CN" altLang="en-US" dirty="0"/>
                        <a:t>浙江大学</a:t>
                      </a:r>
                    </a:p>
                  </a:txBody>
                  <a:tcPr anchor="ctr"/>
                </a:tc>
                <a:tc>
                  <a:txBody>
                    <a:bodyPr/>
                    <a:lstStyle/>
                    <a:p>
                      <a:pPr algn="ctr"/>
                      <a:r>
                        <a:rPr lang="zh-CN" altLang="en-US" dirty="0"/>
                        <a:t>教    授</a:t>
                      </a:r>
                    </a:p>
                  </a:txBody>
                  <a:tcPr anchor="ctr"/>
                </a:tc>
                <a:tc>
                  <a:txBody>
                    <a:bodyPr/>
                    <a:lstStyle/>
                    <a:p>
                      <a:pPr algn="ctr"/>
                      <a:r>
                        <a:rPr lang="zh-CN" altLang="en-US" dirty="0"/>
                        <a:t>双聘</a:t>
                      </a:r>
                    </a:p>
                  </a:txBody>
                  <a:tcPr anchor="ctr"/>
                </a:tc>
                <a:tc>
                  <a:txBody>
                    <a:bodyPr/>
                    <a:lstStyle/>
                    <a:p>
                      <a:pPr algn="ctr"/>
                      <a:r>
                        <a:rPr lang="zh-CN" altLang="en-US" dirty="0"/>
                        <a:t>适配技术</a:t>
                      </a:r>
                    </a:p>
                  </a:txBody>
                  <a:tcPr anchor="ctr"/>
                </a:tc>
                <a:tc>
                  <a:txBody>
                    <a:bodyPr/>
                    <a:lstStyle/>
                    <a:p>
                      <a:pPr algn="ctr"/>
                      <a:r>
                        <a:rPr lang="en-US" altLang="zh-CN" dirty="0"/>
                        <a:t>3</a:t>
                      </a:r>
                      <a:endParaRPr lang="zh-CN" altLang="en-US" dirty="0"/>
                    </a:p>
                  </a:txBody>
                  <a:tcPr anchor="ctr"/>
                </a:tc>
                <a:extLst>
                  <a:ext uri="{0D108BD9-81ED-4DB2-BD59-A6C34878D82A}">
                    <a16:rowId xmlns:a16="http://schemas.microsoft.com/office/drawing/2014/main" val="2080849336"/>
                  </a:ext>
                </a:extLst>
              </a:tr>
              <a:tr h="368024">
                <a:tc>
                  <a:txBody>
                    <a:bodyPr/>
                    <a:lstStyle/>
                    <a:p>
                      <a:pPr algn="ctr"/>
                      <a:r>
                        <a:rPr lang="zh-CN" altLang="en-US" dirty="0"/>
                        <a:t>李    莹</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algn="ctr"/>
                      <a:r>
                        <a:rPr lang="zh-CN" altLang="en-US" dirty="0"/>
                        <a:t>副教授</a:t>
                      </a:r>
                    </a:p>
                  </a:txBody>
                  <a:tcPr anchor="ctr"/>
                </a:tc>
                <a:tc>
                  <a:txBody>
                    <a:bodyPr/>
                    <a:lstStyle/>
                    <a:p>
                      <a:pPr algn="ctr"/>
                      <a:r>
                        <a:rPr lang="zh-CN" altLang="en-US" dirty="0"/>
                        <a:t>双聘</a:t>
                      </a:r>
                    </a:p>
                  </a:txBody>
                  <a:tcPr anchor="ctr"/>
                </a:tc>
                <a:tc>
                  <a:txBody>
                    <a:bodyPr/>
                    <a:lstStyle/>
                    <a:p>
                      <a:pPr algn="ctr"/>
                      <a:r>
                        <a:rPr lang="zh-CN" altLang="en-US" dirty="0"/>
                        <a:t>编译及优化</a:t>
                      </a:r>
                    </a:p>
                  </a:txBody>
                  <a:tcPr anchor="ctr"/>
                </a:tc>
                <a:tc>
                  <a:txBody>
                    <a:bodyPr/>
                    <a:lstStyle/>
                    <a:p>
                      <a:pPr algn="ctr"/>
                      <a:r>
                        <a:rPr lang="en-US" altLang="zh-CN" dirty="0"/>
                        <a:t>3</a:t>
                      </a:r>
                      <a:endParaRPr lang="zh-CN" altLang="en-US" dirty="0"/>
                    </a:p>
                  </a:txBody>
                  <a:tcPr anchor="ctr"/>
                </a:tc>
                <a:extLst>
                  <a:ext uri="{0D108BD9-81ED-4DB2-BD59-A6C34878D82A}">
                    <a16:rowId xmlns:a16="http://schemas.microsoft.com/office/drawing/2014/main" val="1453973215"/>
                  </a:ext>
                </a:extLst>
              </a:tr>
              <a:tr h="368024">
                <a:tc>
                  <a:txBody>
                    <a:bodyPr/>
                    <a:lstStyle/>
                    <a:p>
                      <a:pPr algn="ctr"/>
                      <a:r>
                        <a:rPr lang="zh-CN" altLang="en-US" sz="1800" dirty="0"/>
                        <a:t>苗晓晔</a:t>
                      </a:r>
                      <a:endParaRPr lang="zh-CN" altLang="en-US" dirty="0"/>
                    </a:p>
                  </a:txBody>
                  <a:tcPr anchor="ctr"/>
                </a:tc>
                <a:tc>
                  <a:txBody>
                    <a:bodyPr/>
                    <a:lstStyle/>
                    <a:p>
                      <a:pPr algn="ctr"/>
                      <a:r>
                        <a:rPr lang="zh-CN" altLang="en-US" dirty="0"/>
                        <a:t>浙江大学</a:t>
                      </a:r>
                    </a:p>
                  </a:txBody>
                  <a:tcPr anchor="ctr"/>
                </a:tc>
                <a:tc>
                  <a:txBody>
                    <a:bodyPr/>
                    <a:lstStyle/>
                    <a:p>
                      <a:pPr algn="ctr"/>
                      <a:r>
                        <a:rPr lang="zh-CN" altLang="en-US" dirty="0"/>
                        <a:t>研究员</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双聘</a:t>
                      </a:r>
                    </a:p>
                  </a:txBody>
                  <a:tcPr anchor="ctr"/>
                </a:tc>
                <a:tc>
                  <a:txBody>
                    <a:bodyPr/>
                    <a:lstStyle/>
                    <a:p>
                      <a:pPr algn="ctr"/>
                      <a:r>
                        <a:rPr lang="zh-CN" altLang="en-US" dirty="0"/>
                        <a:t>集成配置</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1291209068"/>
                  </a:ext>
                </a:extLst>
              </a:tr>
              <a:tr h="319955">
                <a:tc>
                  <a:txBody>
                    <a:bodyPr/>
                    <a:lstStyle/>
                    <a:p>
                      <a:pPr algn="ctr"/>
                      <a:r>
                        <a:rPr lang="zh-CN" altLang="en-US" sz="1800" kern="100" dirty="0"/>
                        <a:t>张鹿鸣</a:t>
                      </a:r>
                      <a:endParaRPr lang="en-US" altLang="zh-CN" sz="18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algn="ctr"/>
                      <a:r>
                        <a:rPr lang="zh-CN" altLang="en-US" dirty="0"/>
                        <a:t>研究员</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双聘</a:t>
                      </a:r>
                    </a:p>
                  </a:txBody>
                  <a:tcPr anchor="ctr"/>
                </a:tc>
                <a:tc>
                  <a:txBody>
                    <a:bodyPr/>
                    <a:lstStyle/>
                    <a:p>
                      <a:pPr algn="ctr"/>
                      <a:r>
                        <a:rPr lang="zh-CN" altLang="en-US" dirty="0"/>
                        <a:t>集成配置</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259419311"/>
                  </a:ext>
                </a:extLst>
              </a:tr>
              <a:tr h="368024">
                <a:tc>
                  <a:txBody>
                    <a:bodyPr/>
                    <a:lstStyle/>
                    <a:p>
                      <a:pPr algn="ctr"/>
                      <a:r>
                        <a:rPr lang="zh-CN" altLang="en-US" sz="1800" kern="100" dirty="0"/>
                        <a:t>徐常清</a:t>
                      </a:r>
                      <a:endParaRPr lang="en-US" altLang="zh-CN" sz="1800" b="0" kern="100" dirty="0">
                        <a:solidFill>
                          <a:schemeClr val="dk1"/>
                        </a:solidFill>
                        <a:latin typeface="Times New Roman" panose="02020603050405020304" pitchFamily="18" charset="0"/>
                        <a:ea typeface="SimHei" panose="02010609060101010101" pitchFamily="49"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algn="ctr"/>
                      <a:r>
                        <a:rPr lang="zh-CN" altLang="en-US" dirty="0"/>
                        <a:t>副教授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双聘</a:t>
                      </a:r>
                    </a:p>
                  </a:txBody>
                  <a:tcPr anchor="ctr"/>
                </a:tc>
                <a:tc>
                  <a:txBody>
                    <a:bodyPr/>
                    <a:lstStyle/>
                    <a:p>
                      <a:pPr algn="ctr"/>
                      <a:r>
                        <a:rPr lang="zh-CN" altLang="en-US" dirty="0"/>
                        <a:t>适配技术</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3751026271"/>
                  </a:ext>
                </a:extLst>
              </a:tr>
              <a:tr h="368024">
                <a:tc>
                  <a:txBody>
                    <a:bodyPr/>
                    <a:lstStyle/>
                    <a:p>
                      <a:pPr algn="ctr"/>
                      <a:r>
                        <a:rPr lang="zh-CN" altLang="en-US" sz="1800" kern="100" dirty="0"/>
                        <a:t>董科雄</a:t>
                      </a:r>
                      <a:endParaRPr lang="en-US" altLang="zh-CN" sz="1800" b="0" kern="100" dirty="0">
                        <a:solidFill>
                          <a:schemeClr val="dk1"/>
                        </a:solidFill>
                        <a:latin typeface="Times New Roman" panose="02020603050405020304" pitchFamily="18" charset="0"/>
                        <a:ea typeface="SimHei" panose="02010609060101010101" pitchFamily="49"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algn="ctr"/>
                      <a:r>
                        <a:rPr lang="zh-CN" altLang="en-US" dirty="0"/>
                        <a:t>高工</a:t>
                      </a:r>
                    </a:p>
                  </a:txBody>
                  <a:tcPr anchor="ctr"/>
                </a:tc>
                <a:tc>
                  <a:txBody>
                    <a:bodyPr/>
                    <a:lstStyle/>
                    <a:p>
                      <a:pPr algn="ctr"/>
                      <a:r>
                        <a:rPr lang="zh-CN" altLang="en-US" dirty="0"/>
                        <a:t>双聘</a:t>
                      </a:r>
                    </a:p>
                  </a:txBody>
                  <a:tcPr anchor="ctr"/>
                </a:tc>
                <a:tc>
                  <a:txBody>
                    <a:bodyPr/>
                    <a:lstStyle/>
                    <a:p>
                      <a:pPr algn="ctr"/>
                      <a:r>
                        <a:rPr lang="zh-CN" altLang="en-US" dirty="0"/>
                        <a:t>适配技术</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4130399293"/>
                  </a:ext>
                </a:extLst>
              </a:tr>
              <a:tr h="3680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00" dirty="0"/>
                        <a:t>潘晓华</a:t>
                      </a:r>
                      <a:endParaRPr lang="en-US" altLang="zh-CN" sz="1800" b="0" kern="100" dirty="0">
                        <a:solidFill>
                          <a:schemeClr val="dk1"/>
                        </a:solidFill>
                        <a:latin typeface="Times New Roman" panose="02020603050405020304" pitchFamily="18" charset="0"/>
                        <a:ea typeface="SimHei" panose="02010609060101010101" pitchFamily="49"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高工</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双聘</a:t>
                      </a:r>
                    </a:p>
                  </a:txBody>
                  <a:tcPr anchor="ctr"/>
                </a:tc>
                <a:tc>
                  <a:txBody>
                    <a:bodyPr/>
                    <a:lstStyle/>
                    <a:p>
                      <a:pPr algn="ctr"/>
                      <a:r>
                        <a:rPr lang="zh-CN" altLang="en-US" dirty="0"/>
                        <a:t>应用管理</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1917171022"/>
                  </a:ext>
                </a:extLst>
              </a:tr>
              <a:tr h="3680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00" dirty="0"/>
                        <a:t>沈正伟</a:t>
                      </a:r>
                      <a:endParaRPr lang="en-US" altLang="zh-CN" sz="1800" b="0" kern="100" dirty="0">
                        <a:solidFill>
                          <a:schemeClr val="dk1"/>
                        </a:solidFill>
                        <a:latin typeface="Times New Roman" panose="02020603050405020304" pitchFamily="18" charset="0"/>
                        <a:ea typeface="SimHei" panose="02010609060101010101" pitchFamily="49"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高工</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双聘</a:t>
                      </a:r>
                    </a:p>
                  </a:txBody>
                  <a:tcPr anchor="ctr"/>
                </a:tc>
                <a:tc>
                  <a:txBody>
                    <a:bodyPr/>
                    <a:lstStyle/>
                    <a:p>
                      <a:pPr algn="ctr"/>
                      <a:r>
                        <a:rPr lang="zh-CN" altLang="en-US" dirty="0"/>
                        <a:t>编译及优化</a:t>
                      </a:r>
                    </a:p>
                  </a:txBody>
                  <a:tcPr anchor="ctr"/>
                </a:tc>
                <a:tc>
                  <a:txBody>
                    <a:bodyPr/>
                    <a:lstStyle/>
                    <a:p>
                      <a:pPr algn="ctr"/>
                      <a:r>
                        <a:rPr lang="en-US" altLang="zh-CN"/>
                        <a:t>10</a:t>
                      </a:r>
                      <a:endParaRPr lang="zh-CN" altLang="en-US" dirty="0"/>
                    </a:p>
                  </a:txBody>
                  <a:tcPr anchor="ctr"/>
                </a:tc>
                <a:extLst>
                  <a:ext uri="{0D108BD9-81ED-4DB2-BD59-A6C34878D82A}">
                    <a16:rowId xmlns:a16="http://schemas.microsoft.com/office/drawing/2014/main" val="3481423599"/>
                  </a:ext>
                </a:extLst>
              </a:tr>
              <a:tr h="368024">
                <a:tc rowSpan="2">
                  <a:txBody>
                    <a:bodyPr/>
                    <a:lstStyle/>
                    <a:p>
                      <a:pPr algn="ctr"/>
                      <a:r>
                        <a:rPr lang="zh-CN" altLang="en-US" dirty="0"/>
                        <a:t>招聘人员</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研究员，</a:t>
                      </a:r>
                      <a:r>
                        <a:rPr lang="en-US" altLang="zh-CN" dirty="0"/>
                        <a:t>5</a:t>
                      </a:r>
                      <a:r>
                        <a:rPr lang="zh-CN" altLang="en-US" dirty="0"/>
                        <a:t>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全职</a:t>
                      </a:r>
                    </a:p>
                  </a:txBody>
                  <a:tcPr anchor="ctr"/>
                </a:tc>
                <a:tc>
                  <a:txBody>
                    <a:bodyPr/>
                    <a:lstStyle/>
                    <a:p>
                      <a:pPr algn="ctr"/>
                      <a:r>
                        <a:rPr lang="zh-CN" altLang="en-US" dirty="0"/>
                        <a:t>支撑环境</a:t>
                      </a:r>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1064478186"/>
                  </a:ext>
                </a:extLst>
              </a:tr>
              <a:tr h="368024">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工程师，</a:t>
                      </a:r>
                      <a:r>
                        <a:rPr lang="en-US" altLang="zh-CN" dirty="0"/>
                        <a:t>8</a:t>
                      </a:r>
                      <a:r>
                        <a:rPr lang="zh-CN" altLang="en-US" dirty="0"/>
                        <a:t>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全职</a:t>
                      </a:r>
                    </a:p>
                  </a:txBody>
                  <a:tcPr anchor="ctr"/>
                </a:tc>
                <a:tc>
                  <a:txBody>
                    <a:bodyPr/>
                    <a:lstStyle/>
                    <a:p>
                      <a:pPr algn="ctr"/>
                      <a:r>
                        <a:rPr lang="zh-CN" altLang="en-US" dirty="0"/>
                        <a:t>应用验证</a:t>
                      </a:r>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1742888366"/>
                  </a:ext>
                </a:extLst>
              </a:tr>
              <a:tr h="368024">
                <a:tc>
                  <a:txBody>
                    <a:bodyPr/>
                    <a:lstStyle/>
                    <a:p>
                      <a:pPr algn="ctr"/>
                      <a:r>
                        <a:rPr lang="zh-CN" altLang="en-US" dirty="0"/>
                        <a:t>研究生</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硕士生</a:t>
                      </a:r>
                      <a:r>
                        <a:rPr lang="en-US" altLang="zh-CN" dirty="0"/>
                        <a:t>/</a:t>
                      </a:r>
                      <a:r>
                        <a:rPr lang="zh-CN" altLang="en-US" dirty="0"/>
                        <a:t>博士生，</a:t>
                      </a:r>
                      <a:r>
                        <a:rPr lang="en-US" altLang="zh-CN" dirty="0"/>
                        <a:t>15</a:t>
                      </a:r>
                      <a:r>
                        <a:rPr lang="zh-CN" altLang="en-US" dirty="0"/>
                        <a:t>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应用验证</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225068573"/>
                  </a:ext>
                </a:extLst>
              </a:tr>
            </a:tbl>
          </a:graphicData>
        </a:graphic>
      </p:graphicFrame>
      <p:sp>
        <p:nvSpPr>
          <p:cNvPr id="2" name="灯片编号占位符 1">
            <a:extLst>
              <a:ext uri="{FF2B5EF4-FFF2-40B4-BE49-F238E27FC236}">
                <a16:creationId xmlns:a16="http://schemas.microsoft.com/office/drawing/2014/main" id="{82D41A29-748A-4AC4-B193-54B79C304F17}"/>
              </a:ext>
            </a:extLst>
          </p:cNvPr>
          <p:cNvSpPr>
            <a:spLocks noGrp="1"/>
          </p:cNvSpPr>
          <p:nvPr>
            <p:ph type="sldNum" sz="quarter" idx="12"/>
          </p:nvPr>
        </p:nvSpPr>
        <p:spPr/>
        <p:txBody>
          <a:bodyPr/>
          <a:lstStyle/>
          <a:p>
            <a:fld id="{17F0B86A-3B10-4477-8AC6-12E7D7B5209B}" type="slidenum">
              <a:rPr lang="zh-CN" altLang="en-US" smtClean="0"/>
              <a:t>125</a:t>
            </a:fld>
            <a:endParaRPr lang="zh-CN" altLang="en-US"/>
          </a:p>
        </p:txBody>
      </p:sp>
    </p:spTree>
    <p:extLst>
      <p:ext uri="{BB962C8B-B14F-4D97-AF65-F5344CB8AC3E}">
        <p14:creationId xmlns:p14="http://schemas.microsoft.com/office/powerpoint/2010/main" val="21571732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研究基础</a:t>
            </a:r>
          </a:p>
        </p:txBody>
      </p:sp>
      <p:sp>
        <p:nvSpPr>
          <p:cNvPr id="7" name="文本框 6">
            <a:extLst>
              <a:ext uri="{FF2B5EF4-FFF2-40B4-BE49-F238E27FC236}">
                <a16:creationId xmlns:a16="http://schemas.microsoft.com/office/drawing/2014/main" id="{6E52D5C5-F1FC-40F4-A7B7-BDA103BE0B8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课题四</a:t>
            </a:r>
          </a:p>
        </p:txBody>
      </p:sp>
      <p:pic>
        <p:nvPicPr>
          <p:cNvPr id="12" name="Picture 11">
            <a:extLst>
              <a:ext uri="{FF2B5EF4-FFF2-40B4-BE49-F238E27FC236}">
                <a16:creationId xmlns:a16="http://schemas.microsoft.com/office/drawing/2014/main" id="{71F7A768-209B-BF45-8C3A-472A8E46AD8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61641" y="4010207"/>
            <a:ext cx="3007504" cy="2348710"/>
          </a:xfrm>
          <a:prstGeom prst="rect">
            <a:avLst/>
          </a:prstGeom>
          <a:noFill/>
          <a:ln w="9525">
            <a:noFill/>
            <a:miter lim="800000"/>
            <a:headEnd/>
            <a:tailEnd/>
          </a:ln>
        </p:spPr>
      </p:pic>
      <p:pic>
        <p:nvPicPr>
          <p:cNvPr id="13" name="图片 6">
            <a:extLst>
              <a:ext uri="{FF2B5EF4-FFF2-40B4-BE49-F238E27FC236}">
                <a16:creationId xmlns:a16="http://schemas.microsoft.com/office/drawing/2014/main" id="{F791CE17-A6EF-3044-8DC5-E370878F63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69145" y="4010207"/>
            <a:ext cx="3834286" cy="2348710"/>
          </a:xfrm>
          <a:prstGeom prst="rect">
            <a:avLst/>
          </a:prstGeom>
        </p:spPr>
      </p:pic>
      <p:pic>
        <p:nvPicPr>
          <p:cNvPr id="14" name="图片 7" descr="Service Computing封面.jpg">
            <a:extLst>
              <a:ext uri="{FF2B5EF4-FFF2-40B4-BE49-F238E27FC236}">
                <a16:creationId xmlns:a16="http://schemas.microsoft.com/office/drawing/2014/main" id="{F113CCD2-70E2-0649-B574-89CD5FC31F83}"/>
              </a:ext>
            </a:extLst>
          </p:cNvPr>
          <p:cNvPicPr/>
          <p:nvPr/>
        </p:nvPicPr>
        <p:blipFill>
          <a:blip r:embed="rId4" cstate="email">
            <a:extLst>
              <a:ext uri="{28A0092B-C50C-407E-A947-70E740481C1C}">
                <a14:useLocalDpi xmlns:a14="http://schemas.microsoft.com/office/drawing/2010/main"/>
              </a:ext>
            </a:extLst>
          </a:blip>
          <a:stretch>
            <a:fillRect/>
          </a:stretch>
        </p:blipFill>
        <p:spPr>
          <a:xfrm>
            <a:off x="345830" y="4068861"/>
            <a:ext cx="1584176" cy="2290056"/>
          </a:xfrm>
          <a:prstGeom prst="rect">
            <a:avLst/>
          </a:prstGeom>
          <a:ln>
            <a:noFill/>
          </a:ln>
          <a:effectLst>
            <a:outerShdw blurRad="190500" algn="tl" rotWithShape="0">
              <a:srgbClr val="000000">
                <a:alpha val="70000"/>
              </a:srgbClr>
            </a:outerShdw>
          </a:effectLst>
        </p:spPr>
      </p:pic>
      <p:sp>
        <p:nvSpPr>
          <p:cNvPr id="15" name="Rectangle 14">
            <a:extLst>
              <a:ext uri="{FF2B5EF4-FFF2-40B4-BE49-F238E27FC236}">
                <a16:creationId xmlns:a16="http://schemas.microsoft.com/office/drawing/2014/main" id="{774256FE-FED8-2E49-ACFF-F3003D019120}"/>
              </a:ext>
            </a:extLst>
          </p:cNvPr>
          <p:cNvSpPr/>
          <p:nvPr/>
        </p:nvSpPr>
        <p:spPr>
          <a:xfrm>
            <a:off x="167410" y="1098822"/>
            <a:ext cx="8976589" cy="2286780"/>
          </a:xfrm>
          <a:prstGeom prst="rect">
            <a:avLst/>
          </a:prstGeom>
        </p:spPr>
        <p:txBody>
          <a:bodyPr wrap="square">
            <a:spAutoFit/>
          </a:bodyPr>
          <a:lstStyle/>
          <a:p>
            <a:pPr>
              <a:spcBef>
                <a:spcPct val="20000"/>
              </a:spcBef>
              <a:buFont typeface="Wingdings" charset="0"/>
              <a:buChar char="p"/>
            </a:pPr>
            <a:r>
              <a:rPr lang="zh-CN" altLang="en-US" sz="2000" b="1" dirty="0">
                <a:solidFill>
                  <a:srgbClr val="C00000"/>
                </a:solidFill>
                <a:latin typeface="SimHei" panose="02010609060101010101" pitchFamily="49" charset="-122"/>
                <a:ea typeface="SimHei" panose="02010609060101010101" pitchFamily="49" charset="-122"/>
                <a:cs typeface="STKaiti" charset="-122"/>
              </a:rPr>
              <a:t> 团队</a:t>
            </a:r>
            <a:endParaRPr lang="en-US" altLang="zh-CN" sz="2000" b="1" dirty="0">
              <a:solidFill>
                <a:srgbClr val="C00000"/>
              </a:solidFill>
              <a:latin typeface="SimHei" panose="02010609060101010101" pitchFamily="49" charset="-122"/>
              <a:ea typeface="SimHei" panose="02010609060101010101" pitchFamily="49" charset="-122"/>
              <a:cs typeface="STKaiti" charset="-122"/>
            </a:endParaRPr>
          </a:p>
          <a:p>
            <a:pPr lvl="1">
              <a:spcBef>
                <a:spcPct val="20000"/>
              </a:spcBef>
              <a:buFont typeface="Wingdings" charset="0"/>
              <a:buChar char="p"/>
            </a:pPr>
            <a:r>
              <a:rPr lang="zh-CN" altLang="zh-CN" sz="1700" dirty="0">
                <a:latin typeface="SimHei" panose="02010609060101010101" pitchFamily="49" charset="-122"/>
                <a:ea typeface="SimHei" panose="02010609060101010101" pitchFamily="49" charset="-122"/>
                <a:cs typeface="Times New Roman" panose="02020603050405020304" pitchFamily="18" charset="0"/>
              </a:rPr>
              <a:t>科技部首批重点领域创新团队</a:t>
            </a:r>
            <a:r>
              <a:rPr lang="en-US" altLang="zh-CN" sz="1700" dirty="0">
                <a:latin typeface="SimHei" panose="02010609060101010101" pitchFamily="49" charset="-122"/>
                <a:ea typeface="SimHei" panose="02010609060101010101" pitchFamily="49" charset="-122"/>
                <a:cs typeface="Times New Roman" panose="02020603050405020304" pitchFamily="18" charset="0"/>
              </a:rPr>
              <a:t>--</a:t>
            </a:r>
            <a:r>
              <a:rPr lang="zh-CN" altLang="zh-CN" sz="1700" dirty="0">
                <a:latin typeface="SimHei" panose="02010609060101010101" pitchFamily="49" charset="-122"/>
                <a:ea typeface="SimHei" panose="02010609060101010101" pitchFamily="49" charset="-122"/>
                <a:cs typeface="Times New Roman" panose="02020603050405020304" pitchFamily="18" charset="0"/>
              </a:rPr>
              <a:t>“电子服务基础技术”创新团队</a:t>
            </a:r>
            <a:r>
              <a:rPr lang="zh-CN" altLang="en-US" sz="1700" dirty="0">
                <a:latin typeface="SimHei" panose="02010609060101010101" pitchFamily="49" charset="-122"/>
                <a:ea typeface="SimHei" panose="02010609060101010101" pitchFamily="49" charset="-122"/>
                <a:cs typeface="Times New Roman" panose="02020603050405020304" pitchFamily="18" charset="0"/>
              </a:rPr>
              <a:t>；</a:t>
            </a:r>
            <a:endParaRPr lang="en-US" altLang="zh-CN" sz="1700" dirty="0">
              <a:latin typeface="SimHei" panose="02010609060101010101" pitchFamily="49" charset="-122"/>
              <a:ea typeface="SimHei" panose="02010609060101010101" pitchFamily="49" charset="-122"/>
              <a:cs typeface="Times New Roman" panose="02020603050405020304" pitchFamily="18" charset="0"/>
            </a:endParaRPr>
          </a:p>
          <a:p>
            <a:pPr>
              <a:spcBef>
                <a:spcPct val="20000"/>
              </a:spcBef>
              <a:buFont typeface="Wingdings" charset="0"/>
              <a:buChar char="p"/>
            </a:pPr>
            <a:r>
              <a:rPr lang="zh-CN" altLang="en-US" sz="2000" b="1" dirty="0">
                <a:solidFill>
                  <a:srgbClr val="C00000"/>
                </a:solidFill>
                <a:latin typeface="SimHei" panose="02010609060101010101" pitchFamily="49" charset="-122"/>
                <a:ea typeface="SimHei" panose="02010609060101010101" pitchFamily="49" charset="-122"/>
                <a:cs typeface="STKaiti" charset="-122"/>
              </a:rPr>
              <a:t> 成果</a:t>
            </a:r>
            <a:endParaRPr lang="en-US" altLang="zh-CN" sz="2000" b="1" dirty="0">
              <a:solidFill>
                <a:srgbClr val="C00000"/>
              </a:solidFill>
              <a:latin typeface="SimHei" panose="02010609060101010101" pitchFamily="49" charset="-122"/>
              <a:ea typeface="SimHei" panose="02010609060101010101" pitchFamily="49" charset="-122"/>
              <a:cs typeface="STKaiti" charset="-122"/>
            </a:endParaRPr>
          </a:p>
          <a:p>
            <a:pPr lvl="1">
              <a:spcBef>
                <a:spcPct val="20000"/>
              </a:spcBef>
              <a:buFont typeface="Wingdings" charset="0"/>
              <a:buChar char="p"/>
            </a:pPr>
            <a:r>
              <a:rPr lang="zh-CN" altLang="en-US" sz="1700" dirty="0">
                <a:latin typeface="Times New Roman" panose="02020603050405020304" pitchFamily="18" charset="0"/>
                <a:ea typeface="SimHei" panose="02010609060101010101" pitchFamily="49" charset="-122"/>
                <a:cs typeface="Times New Roman" panose="02020603050405020304" pitchFamily="18" charset="0"/>
              </a:rPr>
              <a:t> </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在</a:t>
            </a:r>
            <a:r>
              <a:rPr lang="en-US" altLang="zh-CN" sz="1700" dirty="0">
                <a:latin typeface="Times New Roman" panose="02020603050405020304" pitchFamily="18" charset="0"/>
                <a:ea typeface="SimHei" panose="02010609060101010101" pitchFamily="49" charset="-122"/>
                <a:cs typeface="Times New Roman" panose="02020603050405020304" pitchFamily="18" charset="0"/>
              </a:rPr>
              <a:t>TPDS</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a:t>
            </a:r>
            <a:r>
              <a:rPr lang="en-US" altLang="zh-CN" sz="1700" dirty="0">
                <a:latin typeface="Times New Roman" panose="02020603050405020304" pitchFamily="18" charset="0"/>
                <a:ea typeface="SimHei" panose="02010609060101010101" pitchFamily="49" charset="-122"/>
                <a:cs typeface="Times New Roman" panose="02020603050405020304" pitchFamily="18" charset="0"/>
              </a:rPr>
              <a:t>TKDE</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a:t>
            </a:r>
            <a:r>
              <a:rPr lang="en-US" altLang="zh-CN" sz="1700" dirty="0">
                <a:latin typeface="Times New Roman" panose="02020603050405020304" pitchFamily="18" charset="0"/>
                <a:ea typeface="SimHei" panose="02010609060101010101" pitchFamily="49" charset="-122"/>
                <a:cs typeface="Times New Roman" panose="02020603050405020304" pitchFamily="18" charset="0"/>
              </a:rPr>
              <a:t>TC</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a:t>
            </a:r>
            <a:r>
              <a:rPr lang="en-US" altLang="zh-CN" sz="1700" dirty="0">
                <a:latin typeface="Times New Roman" panose="02020603050405020304" pitchFamily="18" charset="0"/>
                <a:ea typeface="SimHei" panose="02010609060101010101" pitchFamily="49" charset="-122"/>
                <a:cs typeface="Times New Roman" panose="02020603050405020304" pitchFamily="18" charset="0"/>
              </a:rPr>
              <a:t>TSC</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a:t>
            </a:r>
            <a:r>
              <a:rPr lang="en-US" altLang="zh-CN" sz="1700" dirty="0">
                <a:latin typeface="Times New Roman" panose="02020603050405020304" pitchFamily="18" charset="0"/>
                <a:ea typeface="SimHei" panose="02010609060101010101" pitchFamily="49" charset="-122"/>
                <a:cs typeface="Times New Roman" panose="02020603050405020304" pitchFamily="18" charset="0"/>
              </a:rPr>
              <a:t>ICSOC</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等领域顶级会议</a:t>
            </a:r>
            <a:r>
              <a:rPr lang="en-US" altLang="zh-CN" sz="1700" dirty="0">
                <a:latin typeface="Times New Roman" panose="02020603050405020304" pitchFamily="18" charset="0"/>
                <a:ea typeface="SimHei" panose="02010609060101010101" pitchFamily="49" charset="-122"/>
                <a:cs typeface="Times New Roman" panose="02020603050405020304" pitchFamily="18" charset="0"/>
              </a:rPr>
              <a:t>/</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期刊发表论文</a:t>
            </a:r>
            <a:r>
              <a:rPr lang="en-US" altLang="zh-CN" sz="1700" dirty="0">
                <a:latin typeface="Times New Roman" panose="02020603050405020304" pitchFamily="18" charset="0"/>
                <a:ea typeface="SimHei" panose="02010609060101010101" pitchFamily="49" charset="-122"/>
                <a:cs typeface="Times New Roman" panose="02020603050405020304" pitchFamily="18" charset="0"/>
              </a:rPr>
              <a:t>100</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余篇</a:t>
            </a:r>
            <a:r>
              <a:rPr lang="zh-CN" altLang="en-US" sz="1700" dirty="0">
                <a:latin typeface="Times New Roman" panose="02020603050405020304" pitchFamily="18" charset="0"/>
                <a:ea typeface="SimHei" panose="02010609060101010101" pitchFamily="49" charset="-122"/>
                <a:cs typeface="Times New Roman" panose="02020603050405020304" pitchFamily="18" charset="0"/>
              </a:rPr>
              <a:t>；</a:t>
            </a:r>
            <a:endParaRPr lang="en-US" altLang="zh-CN" sz="1700" dirty="0">
              <a:latin typeface="Times New Roman" panose="02020603050405020304" pitchFamily="18" charset="0"/>
              <a:ea typeface="SimHei" panose="02010609060101010101" pitchFamily="49" charset="-122"/>
              <a:cs typeface="Times New Roman" panose="02020603050405020304" pitchFamily="18" charset="0"/>
            </a:endParaRPr>
          </a:p>
          <a:p>
            <a:pPr lvl="1">
              <a:spcBef>
                <a:spcPct val="20000"/>
              </a:spcBef>
              <a:buFont typeface="Wingdings" charset="0"/>
              <a:buChar char="p"/>
            </a:pPr>
            <a:r>
              <a:rPr lang="zh-CN" altLang="en-US" sz="1700" dirty="0">
                <a:latin typeface="Times New Roman" panose="02020603050405020304" pitchFamily="18" charset="0"/>
                <a:ea typeface="SimHei" panose="02010609060101010101" pitchFamily="49" charset="-122"/>
                <a:cs typeface="Times New Roman" panose="02020603050405020304" pitchFamily="18" charset="0"/>
              </a:rPr>
              <a:t> </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出版我国第一套电子服务系列丛书，出版服务计算外文专著</a:t>
            </a:r>
            <a:r>
              <a:rPr lang="en-US" altLang="zh-CN" sz="1700" dirty="0">
                <a:latin typeface="Times New Roman" panose="02020603050405020304" pitchFamily="18" charset="0"/>
                <a:ea typeface="SimHei" panose="02010609060101010101" pitchFamily="49" charset="-122"/>
                <a:cs typeface="Times New Roman" panose="02020603050405020304" pitchFamily="18" charset="0"/>
              </a:rPr>
              <a:t>1</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本；</a:t>
            </a:r>
            <a:endParaRPr lang="en-US" altLang="zh-CN" sz="1700" dirty="0">
              <a:latin typeface="Times New Roman" panose="02020603050405020304" pitchFamily="18" charset="0"/>
              <a:ea typeface="SimHei" panose="02010609060101010101" pitchFamily="49" charset="-122"/>
              <a:cs typeface="Times New Roman" panose="02020603050405020304" pitchFamily="18" charset="0"/>
            </a:endParaRPr>
          </a:p>
          <a:p>
            <a:pPr lvl="1">
              <a:spcBef>
                <a:spcPct val="20000"/>
              </a:spcBef>
              <a:buFont typeface="Wingdings" charset="0"/>
              <a:buChar char="p"/>
            </a:pPr>
            <a:r>
              <a:rPr lang="zh-CN" altLang="en-US" sz="1700" dirty="0">
                <a:latin typeface="Times New Roman" panose="02020603050405020304" pitchFamily="18" charset="0"/>
                <a:ea typeface="SimHei" panose="02010609060101010101" pitchFamily="49" charset="-122"/>
                <a:cs typeface="Times New Roman" panose="02020603050405020304" pitchFamily="18" charset="0"/>
              </a:rPr>
              <a:t> </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发明专利授权超</a:t>
            </a:r>
            <a:r>
              <a:rPr lang="en-US" altLang="zh-CN" sz="1700" dirty="0">
                <a:latin typeface="Times New Roman" panose="02020603050405020304" pitchFamily="18" charset="0"/>
                <a:ea typeface="SimHei" panose="02010609060101010101" pitchFamily="49" charset="-122"/>
                <a:cs typeface="Times New Roman" panose="02020603050405020304" pitchFamily="18" charset="0"/>
              </a:rPr>
              <a:t>100</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项，研制面向现代服务业的钱塘平台等系列软件，获得国家技术发明和科技进步二等奖各</a:t>
            </a:r>
            <a:r>
              <a:rPr lang="en-US" altLang="zh-CN" sz="1700" dirty="0">
                <a:latin typeface="Times New Roman" panose="02020603050405020304" pitchFamily="18" charset="0"/>
                <a:ea typeface="SimHei" panose="02010609060101010101" pitchFamily="49" charset="-122"/>
                <a:cs typeface="Times New Roman" panose="02020603050405020304" pitchFamily="18" charset="0"/>
              </a:rPr>
              <a:t>1</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项、省部级科技进步一等奖</a:t>
            </a:r>
            <a:r>
              <a:rPr lang="en-US" altLang="zh-CN" sz="1700" dirty="0">
                <a:latin typeface="Times New Roman" panose="02020603050405020304" pitchFamily="18" charset="0"/>
                <a:ea typeface="SimHei" panose="02010609060101010101" pitchFamily="49" charset="-122"/>
                <a:cs typeface="Times New Roman" panose="02020603050405020304" pitchFamily="18" charset="0"/>
              </a:rPr>
              <a:t>6</a:t>
            </a:r>
            <a:r>
              <a:rPr lang="zh-CN" altLang="zh-CN" sz="1700" dirty="0">
                <a:latin typeface="Times New Roman" panose="02020603050405020304" pitchFamily="18" charset="0"/>
                <a:ea typeface="SimHei" panose="02010609060101010101" pitchFamily="49" charset="-122"/>
                <a:cs typeface="Times New Roman" panose="02020603050405020304" pitchFamily="18" charset="0"/>
              </a:rPr>
              <a:t>项</a:t>
            </a:r>
            <a:r>
              <a:rPr lang="zh-CN" altLang="en-US" sz="1700" dirty="0">
                <a:latin typeface="Times New Roman" panose="02020603050405020304" pitchFamily="18" charset="0"/>
                <a:ea typeface="SimHei" panose="02010609060101010101" pitchFamily="49" charset="-122"/>
                <a:cs typeface="Times New Roman" panose="02020603050405020304" pitchFamily="18" charset="0"/>
              </a:rPr>
              <a:t>；</a:t>
            </a:r>
            <a:endParaRPr lang="en-US" altLang="zh-CN" sz="1700" dirty="0">
              <a:latin typeface="Times New Roman" panose="02020603050405020304" pitchFamily="18" charset="0"/>
              <a:ea typeface="SimHei" panose="02010609060101010101" pitchFamily="49"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D6EB697A-587D-44BA-83DD-B5770A60344A}"/>
              </a:ext>
            </a:extLst>
          </p:cNvPr>
          <p:cNvSpPr>
            <a:spLocks noGrp="1"/>
          </p:cNvSpPr>
          <p:nvPr>
            <p:ph type="sldNum" sz="quarter" idx="12"/>
          </p:nvPr>
        </p:nvSpPr>
        <p:spPr/>
        <p:txBody>
          <a:bodyPr/>
          <a:lstStyle/>
          <a:p>
            <a:fld id="{17F0B86A-3B10-4477-8AC6-12E7D7B5209B}" type="slidenum">
              <a:rPr lang="zh-CN" altLang="en-US" smtClean="0"/>
              <a:t>126</a:t>
            </a:fld>
            <a:endParaRPr lang="zh-CN" altLang="en-US"/>
          </a:p>
        </p:txBody>
      </p:sp>
    </p:spTree>
    <p:extLst>
      <p:ext uri="{BB962C8B-B14F-4D97-AF65-F5344CB8AC3E}">
        <p14:creationId xmlns:p14="http://schemas.microsoft.com/office/powerpoint/2010/main" val="18861250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069C96-46AE-4DF9-96EF-A3CEAD3EE3A2}"/>
              </a:ext>
            </a:extLst>
          </p:cNvPr>
          <p:cNvSpPr>
            <a:spLocks noGrp="1"/>
          </p:cNvSpPr>
          <p:nvPr>
            <p:ph type="title"/>
          </p:nvPr>
        </p:nvSpPr>
        <p:spPr/>
        <p:txBody>
          <a:bodyPr/>
          <a:lstStyle/>
          <a:p>
            <a:r>
              <a:rPr lang="zh-CN" altLang="en-US" dirty="0"/>
              <a:t>目　　录</a:t>
            </a:r>
          </a:p>
        </p:txBody>
      </p:sp>
      <p:sp>
        <p:nvSpPr>
          <p:cNvPr id="2" name="灯片编号占位符 1">
            <a:extLst>
              <a:ext uri="{FF2B5EF4-FFF2-40B4-BE49-F238E27FC236}">
                <a16:creationId xmlns:a16="http://schemas.microsoft.com/office/drawing/2014/main" id="{C402E2F7-293F-4DD0-9152-85348FDBEA6C}"/>
              </a:ext>
            </a:extLst>
          </p:cNvPr>
          <p:cNvSpPr>
            <a:spLocks noGrp="1"/>
          </p:cNvSpPr>
          <p:nvPr>
            <p:ph type="sldNum" sz="quarter" idx="12"/>
          </p:nvPr>
        </p:nvSpPr>
        <p:spPr/>
        <p:txBody>
          <a:bodyPr/>
          <a:lstStyle/>
          <a:p>
            <a:fld id="{17F0B86A-3B10-4477-8AC6-12E7D7B5209B}" type="slidenum">
              <a:rPr lang="zh-CN" altLang="en-US" smtClean="0"/>
              <a:t>127</a:t>
            </a:fld>
            <a:endParaRPr lang="zh-CN" altLang="en-US"/>
          </a:p>
        </p:txBody>
      </p:sp>
      <p:sp>
        <p:nvSpPr>
          <p:cNvPr id="5" name="文本框 4">
            <a:extLst>
              <a:ext uri="{FF2B5EF4-FFF2-40B4-BE49-F238E27FC236}">
                <a16:creationId xmlns:a16="http://schemas.microsoft.com/office/drawing/2014/main" id="{C3B2F513-140C-4715-B875-B12CB3E2E208}"/>
              </a:ext>
            </a:extLst>
          </p:cNvPr>
          <p:cNvSpPr txBox="1"/>
          <p:nvPr/>
        </p:nvSpPr>
        <p:spPr>
          <a:xfrm>
            <a:off x="1872000" y="1917160"/>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algn="ctr" fontAlgn="auto">
              <a:lnSpc>
                <a:spcPct val="100000"/>
              </a:lnSpc>
              <a:spcBef>
                <a:spcPts val="0"/>
              </a:spcBef>
              <a:spcAft>
                <a:spcPts val="0"/>
              </a:spcAft>
              <a:buClrTx/>
              <a:buSzTx/>
              <a:buFontTx/>
              <a:buNone/>
              <a:tabLst/>
              <a:defRPr kumimoji="0" sz="2800" b="0" i="0" u="none" strike="noStrike" cap="none" spc="0" normalizeH="0" baseline="0">
                <a:ln>
                  <a:noFill/>
                </a:ln>
                <a:solidFill>
                  <a:schemeClr val="tx1">
                    <a:lumMod val="65000"/>
                    <a:lumOff val="35000"/>
                  </a:schemeClr>
                </a:solidFill>
                <a:effectLst/>
                <a:uLnTx/>
                <a:uFillTx/>
                <a:ea typeface="黑体" panose="02010609060101010101" pitchFamily="49" charset="-122"/>
              </a:defRPr>
            </a:lvl1pPr>
          </a:lstStyle>
          <a:p>
            <a:r>
              <a:rPr lang="zh-CN" altLang="en-US" dirty="0"/>
              <a:t>一、立项依据</a:t>
            </a:r>
          </a:p>
        </p:txBody>
      </p:sp>
      <p:sp>
        <p:nvSpPr>
          <p:cNvPr id="6" name="文本框 5">
            <a:extLst>
              <a:ext uri="{FF2B5EF4-FFF2-40B4-BE49-F238E27FC236}">
                <a16:creationId xmlns:a16="http://schemas.microsoft.com/office/drawing/2014/main" id="{8783C8C7-80A0-41B1-B921-17948EDB50E7}"/>
              </a:ext>
            </a:extLst>
          </p:cNvPr>
          <p:cNvSpPr txBox="1"/>
          <p:nvPr/>
        </p:nvSpPr>
        <p:spPr>
          <a:xfrm>
            <a:off x="1872000" y="2879596"/>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algn="ctr" fontAlgn="auto">
              <a:lnSpc>
                <a:spcPct val="100000"/>
              </a:lnSpc>
              <a:spcBef>
                <a:spcPts val="0"/>
              </a:spcBef>
              <a:spcAft>
                <a:spcPts val="0"/>
              </a:spcAft>
              <a:buClrTx/>
              <a:buSzTx/>
              <a:buFontTx/>
              <a:buNone/>
              <a:tabLst/>
              <a:defRPr kumimoji="0" sz="2800" b="0" i="0" u="none" strike="noStrike" cap="none" spc="0" normalizeH="0" baseline="0">
                <a:ln>
                  <a:noFill/>
                </a:ln>
                <a:solidFill>
                  <a:schemeClr val="tx1">
                    <a:lumMod val="65000"/>
                    <a:lumOff val="35000"/>
                  </a:schemeClr>
                </a:solidFill>
                <a:effectLst/>
                <a:uLnTx/>
                <a:uFillTx/>
                <a:ea typeface="黑体" panose="02010609060101010101" pitchFamily="49" charset="-122"/>
              </a:defRPr>
            </a:lvl1pPr>
          </a:lstStyle>
          <a:p>
            <a:r>
              <a:rPr lang="zh-CN" altLang="en-US" dirty="0"/>
              <a:t>二、研究方案</a:t>
            </a:r>
          </a:p>
        </p:txBody>
      </p:sp>
      <p:sp>
        <p:nvSpPr>
          <p:cNvPr id="7" name="文本框 6">
            <a:extLst>
              <a:ext uri="{FF2B5EF4-FFF2-40B4-BE49-F238E27FC236}">
                <a16:creationId xmlns:a16="http://schemas.microsoft.com/office/drawing/2014/main" id="{A5DA5E62-4FD3-41E0-B18C-43D9F9039E74}"/>
              </a:ext>
            </a:extLst>
          </p:cNvPr>
          <p:cNvSpPr txBox="1"/>
          <p:nvPr/>
        </p:nvSpPr>
        <p:spPr>
          <a:xfrm>
            <a:off x="1872000" y="3842032"/>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algn="ctr" fontAlgn="auto">
              <a:lnSpc>
                <a:spcPct val="100000"/>
              </a:lnSpc>
              <a:spcBef>
                <a:spcPts val="0"/>
              </a:spcBef>
              <a:spcAft>
                <a:spcPts val="0"/>
              </a:spcAft>
              <a:buClrTx/>
              <a:buSzTx/>
              <a:buFontTx/>
              <a:buNone/>
              <a:tabLst/>
              <a:defRPr kumimoji="0" sz="2800" b="0" i="0" u="none" strike="noStrike" cap="none" spc="0" normalizeH="0" baseline="0">
                <a:ln>
                  <a:noFill/>
                </a:ln>
                <a:solidFill>
                  <a:schemeClr val="tx1">
                    <a:lumMod val="65000"/>
                    <a:lumOff val="35000"/>
                  </a:schemeClr>
                </a:solidFill>
                <a:effectLst/>
                <a:uLnTx/>
                <a:uFillTx/>
                <a:ea typeface="黑体" panose="02010609060101010101" pitchFamily="49" charset="-122"/>
              </a:defRPr>
            </a:lvl1pPr>
          </a:lstStyle>
          <a:p>
            <a:r>
              <a:rPr lang="zh-CN" altLang="en-US" dirty="0"/>
              <a:t>三、项目团队</a:t>
            </a:r>
          </a:p>
        </p:txBody>
      </p:sp>
      <p:sp>
        <p:nvSpPr>
          <p:cNvPr id="8" name="文本框 7">
            <a:extLst>
              <a:ext uri="{FF2B5EF4-FFF2-40B4-BE49-F238E27FC236}">
                <a16:creationId xmlns:a16="http://schemas.microsoft.com/office/drawing/2014/main" id="{9F383B05-3BE7-4E21-93E5-5BE16412A78F}"/>
              </a:ext>
            </a:extLst>
          </p:cNvPr>
          <p:cNvSpPr txBox="1"/>
          <p:nvPr/>
        </p:nvSpPr>
        <p:spPr>
          <a:xfrm>
            <a:off x="1872000" y="4804468"/>
            <a:ext cx="5400000" cy="6978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algn="ctr" fontAlgn="auto">
              <a:lnSpc>
                <a:spcPct val="100000"/>
              </a:lnSpc>
              <a:spcBef>
                <a:spcPts val="0"/>
              </a:spcBef>
              <a:spcAft>
                <a:spcPts val="0"/>
              </a:spcAft>
              <a:buClrTx/>
              <a:buSzTx/>
              <a:buFontTx/>
              <a:buNone/>
              <a:tabLst/>
              <a:defRPr kumimoji="0" sz="2800" b="0" i="0" u="none" strike="noStrike" cap="none" spc="0" normalizeH="0" baseline="0">
                <a:ln>
                  <a:noFill/>
                </a:ln>
                <a:solidFill>
                  <a:schemeClr val="bg1"/>
                </a:solidFill>
                <a:effectLst/>
                <a:uLnTx/>
                <a:uFillTx/>
                <a:ea typeface="黑体" panose="02010609060101010101" pitchFamily="49" charset="-122"/>
              </a:defRPr>
            </a:lvl1pPr>
          </a:lstStyle>
          <a:p>
            <a:r>
              <a:rPr lang="zh-CN" altLang="en-US" dirty="0"/>
              <a:t>四、项目概算</a:t>
            </a:r>
          </a:p>
        </p:txBody>
      </p:sp>
    </p:spTree>
    <p:extLst>
      <p:ext uri="{BB962C8B-B14F-4D97-AF65-F5344CB8AC3E}">
        <p14:creationId xmlns:p14="http://schemas.microsoft.com/office/powerpoint/2010/main" val="2115619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CE6D1-BA94-478C-86F4-67CEDC3E0775}"/>
              </a:ext>
            </a:extLst>
          </p:cNvPr>
          <p:cNvSpPr>
            <a:spLocks noGrp="1"/>
          </p:cNvSpPr>
          <p:nvPr>
            <p:ph type="title"/>
          </p:nvPr>
        </p:nvSpPr>
        <p:spPr/>
        <p:txBody>
          <a:bodyPr/>
          <a:lstStyle/>
          <a:p>
            <a:r>
              <a:rPr lang="zh-CN" altLang="en-US" dirty="0"/>
              <a:t>项目概算</a:t>
            </a:r>
          </a:p>
        </p:txBody>
      </p:sp>
      <p:sp>
        <p:nvSpPr>
          <p:cNvPr id="4" name="内容占位符 3">
            <a:extLst>
              <a:ext uri="{FF2B5EF4-FFF2-40B4-BE49-F238E27FC236}">
                <a16:creationId xmlns:a16="http://schemas.microsoft.com/office/drawing/2014/main" id="{F36D5596-B924-4C75-AA8E-BD59AE503660}"/>
              </a:ext>
            </a:extLst>
          </p:cNvPr>
          <p:cNvSpPr>
            <a:spLocks noGrp="1"/>
          </p:cNvSpPr>
          <p:nvPr>
            <p:ph idx="1"/>
          </p:nvPr>
        </p:nvSpPr>
        <p:spPr/>
        <p:txBody>
          <a:bodyPr/>
          <a:lstStyle/>
          <a:p>
            <a:r>
              <a:rPr lang="zh-CN" altLang="en-US" sz="1800" dirty="0"/>
              <a:t>项目共需科研经费</a:t>
            </a:r>
            <a:r>
              <a:rPr lang="en-US" altLang="zh-CN" sz="1800" dirty="0"/>
              <a:t>67475</a:t>
            </a:r>
            <a:r>
              <a:rPr lang="zh-CN" altLang="en-US" sz="1800" dirty="0"/>
              <a:t>万元，其中前两年需</a:t>
            </a:r>
            <a:r>
              <a:rPr lang="en-US" altLang="zh-CN" sz="1800" dirty="0"/>
              <a:t>22110</a:t>
            </a:r>
            <a:r>
              <a:rPr lang="zh-CN" altLang="en-US" sz="1800" dirty="0"/>
              <a:t>万元，后三年需</a:t>
            </a:r>
            <a:r>
              <a:rPr lang="en-US" altLang="zh-CN" sz="1800" dirty="0"/>
              <a:t>45365</a:t>
            </a:r>
            <a:r>
              <a:rPr lang="zh-CN" altLang="en-US" sz="1800" dirty="0"/>
              <a:t>万元</a:t>
            </a:r>
            <a:endParaRPr lang="en-US" altLang="zh-CN" sz="1800" dirty="0"/>
          </a:p>
          <a:p>
            <a:pPr lvl="1"/>
            <a:endParaRPr lang="en-US" altLang="zh-CN" sz="1600" dirty="0"/>
          </a:p>
          <a:p>
            <a:endParaRPr lang="zh-CN" altLang="en-US" sz="1800" dirty="0"/>
          </a:p>
        </p:txBody>
      </p:sp>
      <p:sp>
        <p:nvSpPr>
          <p:cNvPr id="3" name="灯片编号占位符 2">
            <a:extLst>
              <a:ext uri="{FF2B5EF4-FFF2-40B4-BE49-F238E27FC236}">
                <a16:creationId xmlns:a16="http://schemas.microsoft.com/office/drawing/2014/main" id="{C45A83E6-078D-488D-B4B0-1E69BB74B88C}"/>
              </a:ext>
            </a:extLst>
          </p:cNvPr>
          <p:cNvSpPr>
            <a:spLocks noGrp="1"/>
          </p:cNvSpPr>
          <p:nvPr>
            <p:ph type="sldNum" sz="quarter" idx="12"/>
          </p:nvPr>
        </p:nvSpPr>
        <p:spPr/>
        <p:txBody>
          <a:bodyPr/>
          <a:lstStyle/>
          <a:p>
            <a:fld id="{17F0B86A-3B10-4477-8AC6-12E7D7B5209B}" type="slidenum">
              <a:rPr lang="zh-CN" altLang="en-US" smtClean="0"/>
              <a:t>128</a:t>
            </a:fld>
            <a:endParaRPr lang="zh-CN" altLang="en-US"/>
          </a:p>
        </p:txBody>
      </p:sp>
      <p:graphicFrame>
        <p:nvGraphicFramePr>
          <p:cNvPr id="6" name="表格 5">
            <a:extLst>
              <a:ext uri="{FF2B5EF4-FFF2-40B4-BE49-F238E27FC236}">
                <a16:creationId xmlns:a16="http://schemas.microsoft.com/office/drawing/2014/main" id="{652CDC06-1593-42E3-9EC6-563FE5AB603E}"/>
              </a:ext>
            </a:extLst>
          </p:cNvPr>
          <p:cNvGraphicFramePr>
            <a:graphicFrameLocks noGrp="1"/>
          </p:cNvGraphicFramePr>
          <p:nvPr>
            <p:extLst>
              <p:ext uri="{D42A27DB-BD31-4B8C-83A1-F6EECF244321}">
                <p14:modId xmlns:p14="http://schemas.microsoft.com/office/powerpoint/2010/main" val="3250239459"/>
              </p:ext>
            </p:extLst>
          </p:nvPr>
        </p:nvGraphicFramePr>
        <p:xfrm>
          <a:off x="323850" y="1378856"/>
          <a:ext cx="8496302" cy="5248444"/>
        </p:xfrm>
        <a:graphic>
          <a:graphicData uri="http://schemas.openxmlformats.org/drawingml/2006/table">
            <a:tbl>
              <a:tblPr firstRow="1" firstCol="1" bandRow="1">
                <a:tableStyleId>{7DF18680-E054-41AD-8BC1-D1AEF772440D}</a:tableStyleId>
              </a:tblPr>
              <a:tblGrid>
                <a:gridCol w="510721">
                  <a:extLst>
                    <a:ext uri="{9D8B030D-6E8A-4147-A177-3AD203B41FA5}">
                      <a16:colId xmlns:a16="http://schemas.microsoft.com/office/drawing/2014/main" val="3007040345"/>
                    </a:ext>
                  </a:extLst>
                </a:gridCol>
                <a:gridCol w="2126343">
                  <a:extLst>
                    <a:ext uri="{9D8B030D-6E8A-4147-A177-3AD203B41FA5}">
                      <a16:colId xmlns:a16="http://schemas.microsoft.com/office/drawing/2014/main" val="102333432"/>
                    </a:ext>
                  </a:extLst>
                </a:gridCol>
                <a:gridCol w="827315">
                  <a:extLst>
                    <a:ext uri="{9D8B030D-6E8A-4147-A177-3AD203B41FA5}">
                      <a16:colId xmlns:a16="http://schemas.microsoft.com/office/drawing/2014/main" val="1141844802"/>
                    </a:ext>
                  </a:extLst>
                </a:gridCol>
                <a:gridCol w="833334">
                  <a:extLst>
                    <a:ext uri="{9D8B030D-6E8A-4147-A177-3AD203B41FA5}">
                      <a16:colId xmlns:a16="http://schemas.microsoft.com/office/drawing/2014/main" val="2152129291"/>
                    </a:ext>
                  </a:extLst>
                </a:gridCol>
                <a:gridCol w="833334">
                  <a:extLst>
                    <a:ext uri="{9D8B030D-6E8A-4147-A177-3AD203B41FA5}">
                      <a16:colId xmlns:a16="http://schemas.microsoft.com/office/drawing/2014/main" val="4126256055"/>
                    </a:ext>
                  </a:extLst>
                </a:gridCol>
                <a:gridCol w="833334">
                  <a:extLst>
                    <a:ext uri="{9D8B030D-6E8A-4147-A177-3AD203B41FA5}">
                      <a16:colId xmlns:a16="http://schemas.microsoft.com/office/drawing/2014/main" val="3355987860"/>
                    </a:ext>
                  </a:extLst>
                </a:gridCol>
                <a:gridCol w="833334">
                  <a:extLst>
                    <a:ext uri="{9D8B030D-6E8A-4147-A177-3AD203B41FA5}">
                      <a16:colId xmlns:a16="http://schemas.microsoft.com/office/drawing/2014/main" val="3989089100"/>
                    </a:ext>
                  </a:extLst>
                </a:gridCol>
                <a:gridCol w="833334">
                  <a:extLst>
                    <a:ext uri="{9D8B030D-6E8A-4147-A177-3AD203B41FA5}">
                      <a16:colId xmlns:a16="http://schemas.microsoft.com/office/drawing/2014/main" val="1469186439"/>
                    </a:ext>
                  </a:extLst>
                </a:gridCol>
                <a:gridCol w="865253">
                  <a:extLst>
                    <a:ext uri="{9D8B030D-6E8A-4147-A177-3AD203B41FA5}">
                      <a16:colId xmlns:a16="http://schemas.microsoft.com/office/drawing/2014/main" val="4209202972"/>
                    </a:ext>
                  </a:extLst>
                </a:gridCol>
              </a:tblGrid>
              <a:tr h="308732">
                <a:tc rowSpan="2">
                  <a:txBody>
                    <a:bodyPr/>
                    <a:lstStyle/>
                    <a:p>
                      <a:pPr algn="ctr" fontAlgn="ctr"/>
                      <a:r>
                        <a:rPr lang="zh-CN" altLang="en-US" sz="1400" u="none" strike="noStrike">
                          <a:effectLst/>
                        </a:rPr>
                        <a:t>序号</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rowSpan="2">
                  <a:txBody>
                    <a:bodyPr/>
                    <a:lstStyle/>
                    <a:p>
                      <a:pPr algn="ctr" fontAlgn="ctr"/>
                      <a:r>
                        <a:rPr lang="zh-CN" altLang="en-US" sz="1400" u="none" strike="noStrike">
                          <a:effectLst/>
                        </a:rPr>
                        <a:t>名  称</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rowSpan="2">
                  <a:txBody>
                    <a:bodyPr/>
                    <a:lstStyle/>
                    <a:p>
                      <a:pPr algn="ctr" fontAlgn="ctr"/>
                      <a:r>
                        <a:rPr lang="zh-CN" altLang="en-US" sz="1400" u="none" strike="noStrike">
                          <a:effectLst/>
                        </a:rPr>
                        <a:t>总预算</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gridSpan="5">
                  <a:txBody>
                    <a:bodyPr/>
                    <a:lstStyle/>
                    <a:p>
                      <a:pPr algn="ctr" fontAlgn="ctr"/>
                      <a:r>
                        <a:rPr lang="zh-CN" altLang="en-US" sz="1400" u="none" strike="noStrike">
                          <a:effectLst/>
                        </a:rPr>
                        <a:t>年度预算</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fontAlgn="ctr"/>
                      <a:r>
                        <a:rPr lang="zh-CN" altLang="en-US" sz="1400" u="none" strike="noStrike">
                          <a:effectLst/>
                        </a:rPr>
                        <a:t>外拨经费</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2364160949"/>
                  </a:ext>
                </a:extLst>
              </a:tr>
              <a:tr h="30873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1400" u="none" strike="noStrike" dirty="0">
                          <a:effectLst/>
                        </a:rPr>
                        <a:t>2019</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fontAlgn="ctr"/>
                      <a:r>
                        <a:rPr lang="en-US" altLang="zh-CN" sz="1400" u="none" strike="noStrike">
                          <a:effectLst/>
                        </a:rPr>
                        <a:t>2020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fontAlgn="ctr"/>
                      <a:r>
                        <a:rPr lang="en-US" altLang="zh-CN" sz="1400" u="none" strike="noStrike">
                          <a:effectLst/>
                        </a:rPr>
                        <a:t>2021</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fontAlgn="ctr"/>
                      <a:r>
                        <a:rPr lang="en-US" altLang="zh-CN" sz="1400" u="none" strike="noStrike">
                          <a:effectLst/>
                        </a:rPr>
                        <a:t>2022</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fontAlgn="ctr"/>
                      <a:r>
                        <a:rPr lang="en-US" altLang="zh-CN" sz="1400" u="none" strike="noStrike">
                          <a:effectLst/>
                        </a:rPr>
                        <a:t>2023</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vMerge="1">
                  <a:txBody>
                    <a:bodyPr/>
                    <a:lstStyle/>
                    <a:p>
                      <a:endParaRPr lang="zh-CN" altLang="en-US"/>
                    </a:p>
                  </a:txBody>
                  <a:tcPr/>
                </a:tc>
                <a:extLst>
                  <a:ext uri="{0D108BD9-81ED-4DB2-BD59-A6C34878D82A}">
                    <a16:rowId xmlns:a16="http://schemas.microsoft.com/office/drawing/2014/main" val="208931519"/>
                  </a:ext>
                </a:extLst>
              </a:tr>
              <a:tr h="308732">
                <a:tc>
                  <a:txBody>
                    <a:bodyPr/>
                    <a:lstStyle/>
                    <a:p>
                      <a:pPr algn="ctr" fontAlgn="ctr"/>
                      <a:r>
                        <a:rPr lang="en-US" altLang="zh-CN" sz="1400" u="none" strike="noStrike">
                          <a:effectLst/>
                        </a:rPr>
                        <a:t>1</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fontAlgn="ctr"/>
                      <a:r>
                        <a:rPr lang="zh-CN" altLang="en-US" sz="1400" u="none" strike="noStrike">
                          <a:effectLst/>
                        </a:rPr>
                        <a:t>合计</a:t>
                      </a:r>
                      <a:endParaRPr lang="zh-CN" altLang="en-US"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r" fontAlgn="ctr"/>
                      <a:r>
                        <a:rPr lang="en-US" altLang="zh-CN" sz="1400" u="none" strike="noStrike" dirty="0">
                          <a:effectLst/>
                        </a:rPr>
                        <a:t>67475</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9990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12120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15255</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16740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13370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2593017441"/>
                  </a:ext>
                </a:extLst>
              </a:tr>
              <a:tr h="308732">
                <a:tc>
                  <a:txBody>
                    <a:bodyPr/>
                    <a:lstStyle/>
                    <a:p>
                      <a:pPr algn="ctr" fontAlgn="ctr"/>
                      <a:r>
                        <a:rPr lang="en-US" altLang="zh-CN" sz="1400" u="none" strike="noStrike">
                          <a:effectLst/>
                        </a:rPr>
                        <a:t>2</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fontAlgn="ctr"/>
                      <a:r>
                        <a:rPr lang="zh-CN" altLang="en-US" sz="1400" u="none" strike="noStrike">
                          <a:effectLst/>
                        </a:rPr>
                        <a:t>课题</a:t>
                      </a:r>
                      <a:r>
                        <a:rPr lang="en-US" altLang="zh-CN" sz="1400" u="none" strike="noStrike">
                          <a:effectLst/>
                        </a:rPr>
                        <a:t>1</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r" fontAlgn="ctr"/>
                      <a:r>
                        <a:rPr lang="en-US" altLang="zh-CN" sz="1400" u="none" strike="noStrike" dirty="0">
                          <a:effectLst/>
                        </a:rPr>
                        <a:t>10810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4980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5830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747615560"/>
                  </a:ext>
                </a:extLst>
              </a:tr>
              <a:tr h="308732">
                <a:tc>
                  <a:txBody>
                    <a:bodyPr/>
                    <a:lstStyle/>
                    <a:p>
                      <a:pPr algn="ctr" fontAlgn="ctr"/>
                      <a:r>
                        <a:rPr lang="en-US" altLang="zh-CN" sz="1400" u="none" strike="noStrike">
                          <a:effectLst/>
                        </a:rPr>
                        <a:t>3</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fontAlgn="ctr"/>
                      <a:r>
                        <a:rPr lang="zh-CN" altLang="en-US" sz="1400" u="none" strike="noStrike">
                          <a:effectLst/>
                        </a:rPr>
                        <a:t>课题</a:t>
                      </a:r>
                      <a:r>
                        <a:rPr lang="en-US" altLang="zh-CN" sz="1400" u="none" strike="noStrike">
                          <a:effectLst/>
                        </a:rPr>
                        <a:t>2</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r" fontAlgn="ctr"/>
                      <a:r>
                        <a:rPr lang="en-US" altLang="zh-CN" sz="1400" u="none" strike="noStrike">
                          <a:effectLst/>
                        </a:rPr>
                        <a:t>1875</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685</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1190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1305148221"/>
                  </a:ext>
                </a:extLst>
              </a:tr>
              <a:tr h="308732">
                <a:tc>
                  <a:txBody>
                    <a:bodyPr/>
                    <a:lstStyle/>
                    <a:p>
                      <a:pPr algn="ctr" fontAlgn="ctr"/>
                      <a:r>
                        <a:rPr lang="en-US" altLang="zh-CN" sz="1400" u="none" strike="noStrike">
                          <a:effectLst/>
                        </a:rPr>
                        <a:t>4</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fontAlgn="ctr"/>
                      <a:r>
                        <a:rPr lang="zh-CN" altLang="en-US" sz="1400" u="none" strike="noStrike">
                          <a:effectLst/>
                        </a:rPr>
                        <a:t>课题</a:t>
                      </a:r>
                      <a:r>
                        <a:rPr lang="en-US" altLang="zh-CN" sz="1400" u="none" strike="noStrike">
                          <a:effectLst/>
                        </a:rPr>
                        <a:t>3</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r" fontAlgn="ctr"/>
                      <a:r>
                        <a:rPr lang="en-US" altLang="zh-CN" sz="1400" u="none" strike="noStrike" dirty="0">
                          <a:effectLst/>
                        </a:rPr>
                        <a:t>20250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3800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3820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4650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4330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3650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1376062871"/>
                  </a:ext>
                </a:extLst>
              </a:tr>
              <a:tr h="308732">
                <a:tc>
                  <a:txBody>
                    <a:bodyPr/>
                    <a:lstStyle/>
                    <a:p>
                      <a:pPr algn="ctr" fontAlgn="ctr"/>
                      <a:r>
                        <a:rPr lang="en-US" altLang="zh-CN" sz="1400" u="none" strike="noStrike">
                          <a:effectLst/>
                        </a:rPr>
                        <a:t>5</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fontAlgn="ctr"/>
                      <a:r>
                        <a:rPr lang="zh-CN" altLang="en-US" sz="1400" u="none" strike="noStrike">
                          <a:effectLst/>
                        </a:rPr>
                        <a:t>课题</a:t>
                      </a:r>
                      <a:r>
                        <a:rPr lang="en-US" altLang="zh-CN" sz="1400" u="none" strike="noStrike">
                          <a:effectLst/>
                        </a:rPr>
                        <a:t>4</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r" fontAlgn="ctr"/>
                      <a:r>
                        <a:rPr lang="en-US" altLang="zh-CN" sz="1400" u="none" strike="noStrike">
                          <a:effectLst/>
                        </a:rPr>
                        <a:t>7525</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525</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1280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1050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2820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1850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2881466883"/>
                  </a:ext>
                </a:extLst>
              </a:tr>
              <a:tr h="308732">
                <a:tc>
                  <a:txBody>
                    <a:bodyPr/>
                    <a:lstStyle/>
                    <a:p>
                      <a:pPr algn="ctr" fontAlgn="ctr"/>
                      <a:r>
                        <a:rPr lang="en-US" altLang="zh-CN" sz="1400" u="none" strike="noStrike">
                          <a:effectLst/>
                        </a:rPr>
                        <a:t>6</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fontAlgn="ctr"/>
                      <a:r>
                        <a:rPr lang="zh-CN" altLang="en-US" sz="1400" u="none" strike="noStrike">
                          <a:effectLst/>
                        </a:rPr>
                        <a:t>课题</a:t>
                      </a:r>
                      <a:r>
                        <a:rPr lang="en-US" altLang="zh-CN" sz="1400" u="none" strike="noStrike">
                          <a:effectLst/>
                        </a:rPr>
                        <a:t>5</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r" fontAlgn="ctr"/>
                      <a:r>
                        <a:rPr lang="en-US" altLang="zh-CN" sz="1400" u="none" strike="noStrike">
                          <a:effectLst/>
                        </a:rPr>
                        <a:t>27015</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9555</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9590</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7870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2939629023"/>
                  </a:ext>
                </a:extLst>
              </a:tr>
              <a:tr h="308732">
                <a:tc>
                  <a:txBody>
                    <a:bodyPr/>
                    <a:lstStyle/>
                    <a:p>
                      <a:pPr algn="ctr" fontAlgn="ctr"/>
                      <a:r>
                        <a:rPr lang="en-US" altLang="zh-CN" sz="1400" u="none" strike="noStrike">
                          <a:effectLst/>
                        </a:rPr>
                        <a:t>7</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l" fontAlgn="ctr"/>
                      <a:r>
                        <a:rPr lang="en-US" altLang="zh-CN" sz="1400" u="none" strike="noStrike" dirty="0">
                          <a:effectLst/>
                        </a:rPr>
                        <a:t>1.</a:t>
                      </a:r>
                      <a:r>
                        <a:rPr lang="zh-CN" altLang="en-US" sz="1400" u="none" strike="noStrike" dirty="0">
                          <a:effectLst/>
                        </a:rPr>
                        <a:t>设备费</a:t>
                      </a:r>
                      <a:endParaRPr lang="zh-CN" altLang="en-US" sz="1400" b="0" i="0" u="none" strike="noStrike" dirty="0">
                        <a:solidFill>
                          <a:srgbClr val="000000"/>
                        </a:solidFill>
                        <a:effectLst/>
                        <a:latin typeface="SimSun" panose="02010600030101010101" pitchFamily="2" charset="-122"/>
                        <a:ea typeface="SimSun" panose="02010600030101010101" pitchFamily="2" charset="-122"/>
                      </a:endParaRPr>
                    </a:p>
                  </a:txBody>
                  <a:tcPr marL="72000" marR="6350" marT="6350" marB="0" anchor="ctr"/>
                </a:tc>
                <a:tc>
                  <a:txBody>
                    <a:bodyPr/>
                    <a:lstStyle/>
                    <a:p>
                      <a:pPr algn="r" fontAlgn="ctr"/>
                      <a:r>
                        <a:rPr lang="en-US" altLang="zh-CN" sz="1400" u="none" strike="noStrike">
                          <a:effectLst/>
                        </a:rPr>
                        <a:t>22450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b"/>
                      <a:r>
                        <a:rPr lang="en-US" altLang="zh-CN" sz="1400" u="none" strike="noStrike">
                          <a:effectLst/>
                        </a:rPr>
                        <a:t>4350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72000" marT="6350" marB="0" anchor="b"/>
                </a:tc>
                <a:tc>
                  <a:txBody>
                    <a:bodyPr/>
                    <a:lstStyle/>
                    <a:p>
                      <a:pPr algn="r" fontAlgn="b"/>
                      <a:r>
                        <a:rPr lang="en-US" altLang="zh-CN" sz="1400" u="none" strike="noStrike" dirty="0">
                          <a:effectLst/>
                        </a:rPr>
                        <a:t>3500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72000" marT="6350" marB="0" anchor="b"/>
                </a:tc>
                <a:tc>
                  <a:txBody>
                    <a:bodyPr/>
                    <a:lstStyle/>
                    <a:p>
                      <a:pPr algn="r" fontAlgn="b"/>
                      <a:r>
                        <a:rPr lang="en-US" altLang="zh-CN" sz="1400" u="none" strike="noStrike">
                          <a:effectLst/>
                        </a:rPr>
                        <a:t>5450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72000" marT="6350" marB="0" anchor="b"/>
                </a:tc>
                <a:tc>
                  <a:txBody>
                    <a:bodyPr/>
                    <a:lstStyle/>
                    <a:p>
                      <a:pPr algn="r" fontAlgn="b"/>
                      <a:r>
                        <a:rPr lang="en-US" altLang="zh-CN" sz="1400" u="none" strike="noStrike">
                          <a:effectLst/>
                        </a:rPr>
                        <a:t>5400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72000" marT="6350" marB="0" anchor="b"/>
                </a:tc>
                <a:tc>
                  <a:txBody>
                    <a:bodyPr/>
                    <a:lstStyle/>
                    <a:p>
                      <a:pPr algn="r" fontAlgn="b"/>
                      <a:r>
                        <a:rPr lang="en-US" altLang="zh-CN" sz="1400" u="none" strike="noStrike" dirty="0">
                          <a:effectLst/>
                        </a:rPr>
                        <a:t>3750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350" marR="72000" marT="6350" marB="0" anchor="b"/>
                </a:tc>
                <a:tc>
                  <a:txBody>
                    <a:bodyPr/>
                    <a:lstStyle/>
                    <a:p>
                      <a:pPr algn="ctr" fontAlgn="ctr"/>
                      <a:r>
                        <a:rPr lang="zh-CN" altLang="en-US" sz="1400" u="none" strike="noStrike">
                          <a:effectLst/>
                        </a:rPr>
                        <a:t>　</a:t>
                      </a:r>
                      <a:endParaRPr lang="zh-CN" altLang="en-US"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3966642148"/>
                  </a:ext>
                </a:extLst>
              </a:tr>
              <a:tr h="308732">
                <a:tc>
                  <a:txBody>
                    <a:bodyPr/>
                    <a:lstStyle/>
                    <a:p>
                      <a:pPr algn="ctr" fontAlgn="ctr"/>
                      <a:r>
                        <a:rPr lang="en-US" altLang="zh-CN" sz="1400" u="none" strike="noStrike">
                          <a:effectLst/>
                        </a:rPr>
                        <a:t>8</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l" fontAlgn="ctr"/>
                      <a:r>
                        <a:rPr lang="zh-CN" altLang="en-US" sz="1400" u="none" strike="noStrike" dirty="0">
                          <a:effectLst/>
                        </a:rPr>
                        <a:t>（</a:t>
                      </a:r>
                      <a:r>
                        <a:rPr lang="en-US" altLang="zh-CN" sz="1400" u="none" strike="noStrike" dirty="0">
                          <a:effectLst/>
                        </a:rPr>
                        <a:t>1</a:t>
                      </a:r>
                      <a:r>
                        <a:rPr lang="zh-CN" altLang="en-US" sz="1400" u="none" strike="noStrike" dirty="0">
                          <a:effectLst/>
                        </a:rPr>
                        <a:t>）购置设备费</a:t>
                      </a:r>
                      <a:endParaRPr lang="zh-CN" altLang="en-US" sz="1400" b="0" i="0" u="none" strike="noStrike" dirty="0">
                        <a:solidFill>
                          <a:srgbClr val="000000"/>
                        </a:solidFill>
                        <a:effectLst/>
                        <a:latin typeface="SimSun" panose="02010600030101010101" pitchFamily="2" charset="-122"/>
                        <a:ea typeface="SimSun" panose="02010600030101010101" pitchFamily="2" charset="-122"/>
                      </a:endParaRPr>
                    </a:p>
                  </a:txBody>
                  <a:tcPr marL="72000" marR="6350" marT="6350" marB="0" anchor="ctr"/>
                </a:tc>
                <a:tc>
                  <a:txBody>
                    <a:bodyPr/>
                    <a:lstStyle/>
                    <a:p>
                      <a:pPr algn="r" fontAlgn="ctr"/>
                      <a:r>
                        <a:rPr lang="en-US" altLang="zh-CN" sz="1400" u="none" strike="noStrike">
                          <a:effectLst/>
                        </a:rPr>
                        <a:t>22450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4350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3500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5450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5400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3750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4293364474"/>
                  </a:ext>
                </a:extLst>
              </a:tr>
              <a:tr h="308732">
                <a:tc>
                  <a:txBody>
                    <a:bodyPr/>
                    <a:lstStyle/>
                    <a:p>
                      <a:pPr algn="ctr" fontAlgn="ctr"/>
                      <a:r>
                        <a:rPr lang="en-US" altLang="zh-CN" sz="1400" u="none" strike="noStrike">
                          <a:effectLst/>
                        </a:rPr>
                        <a:t>9</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l" fontAlgn="ctr"/>
                      <a:r>
                        <a:rPr lang="zh-CN" altLang="en-US" sz="1400" u="none" strike="noStrike" dirty="0">
                          <a:effectLst/>
                        </a:rPr>
                        <a:t>（</a:t>
                      </a:r>
                      <a:r>
                        <a:rPr lang="en-US" altLang="zh-CN" sz="1400" u="none" strike="noStrike" dirty="0">
                          <a:effectLst/>
                        </a:rPr>
                        <a:t>2</a:t>
                      </a:r>
                      <a:r>
                        <a:rPr lang="zh-CN" altLang="en-US" sz="1400" u="none" strike="noStrike" dirty="0">
                          <a:effectLst/>
                        </a:rPr>
                        <a:t>）试制设备费</a:t>
                      </a:r>
                      <a:endParaRPr lang="zh-CN" altLang="en-US" sz="1400" b="0" i="0" u="none" strike="noStrike" dirty="0">
                        <a:solidFill>
                          <a:srgbClr val="000000"/>
                        </a:solidFill>
                        <a:effectLst/>
                        <a:latin typeface="SimSun" panose="02010600030101010101" pitchFamily="2" charset="-122"/>
                        <a:ea typeface="SimSun" panose="02010600030101010101" pitchFamily="2" charset="-122"/>
                      </a:endParaRPr>
                    </a:p>
                  </a:txBody>
                  <a:tcPr marL="72000" marR="6350" marT="6350" marB="0" anchor="ctr"/>
                </a:tc>
                <a:tc>
                  <a:txBody>
                    <a:bodyPr/>
                    <a:lstStyle/>
                    <a:p>
                      <a:pPr algn="r" fontAlgn="ctr"/>
                      <a:r>
                        <a:rPr lang="en-US" altLang="zh-CN" sz="1400" u="none" strike="noStrike">
                          <a:effectLst/>
                        </a:rPr>
                        <a:t>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1532001291"/>
                  </a:ext>
                </a:extLst>
              </a:tr>
              <a:tr h="308732">
                <a:tc>
                  <a:txBody>
                    <a:bodyPr/>
                    <a:lstStyle/>
                    <a:p>
                      <a:pPr algn="ctr" fontAlgn="ctr"/>
                      <a:r>
                        <a:rPr lang="en-US" altLang="zh-CN" sz="1400" u="none" strike="noStrike">
                          <a:effectLst/>
                        </a:rPr>
                        <a:t>10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l" fontAlgn="ctr"/>
                      <a:r>
                        <a:rPr lang="zh-CN" altLang="en-US" sz="1400" u="none" strike="noStrike" dirty="0">
                          <a:effectLst/>
                        </a:rPr>
                        <a:t>（</a:t>
                      </a:r>
                      <a:r>
                        <a:rPr lang="en-US" altLang="zh-CN" sz="1400" u="none" strike="noStrike" dirty="0">
                          <a:effectLst/>
                        </a:rPr>
                        <a:t>3</a:t>
                      </a:r>
                      <a:r>
                        <a:rPr lang="zh-CN" altLang="en-US" sz="1400" u="none" strike="noStrike" dirty="0">
                          <a:effectLst/>
                        </a:rPr>
                        <a:t>）设备改造与租赁费</a:t>
                      </a:r>
                      <a:endParaRPr lang="zh-CN" altLang="en-US" sz="1400" b="0" i="0" u="none" strike="noStrike" dirty="0">
                        <a:solidFill>
                          <a:srgbClr val="000000"/>
                        </a:solidFill>
                        <a:effectLst/>
                        <a:latin typeface="SimSun" panose="02010600030101010101" pitchFamily="2" charset="-122"/>
                        <a:ea typeface="SimSun" panose="02010600030101010101" pitchFamily="2" charset="-122"/>
                      </a:endParaRPr>
                    </a:p>
                  </a:txBody>
                  <a:tcPr marL="72000" marR="6350" marT="6350" marB="0" anchor="ctr"/>
                </a:tc>
                <a:tc>
                  <a:txBody>
                    <a:bodyPr/>
                    <a:lstStyle/>
                    <a:p>
                      <a:pPr algn="r" fontAlgn="ctr"/>
                      <a:r>
                        <a:rPr lang="en-US" altLang="zh-CN" sz="1400" u="none" strike="noStrike">
                          <a:effectLst/>
                        </a:rPr>
                        <a:t>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1963603062"/>
                  </a:ext>
                </a:extLst>
              </a:tr>
              <a:tr h="308732">
                <a:tc>
                  <a:txBody>
                    <a:bodyPr/>
                    <a:lstStyle/>
                    <a:p>
                      <a:pPr algn="ctr" fontAlgn="ctr"/>
                      <a:r>
                        <a:rPr lang="en-US" altLang="zh-CN" sz="1400" u="none" strike="noStrike">
                          <a:effectLst/>
                        </a:rPr>
                        <a:t>11</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l" fontAlgn="ctr"/>
                      <a:r>
                        <a:rPr lang="en-US" altLang="zh-CN" sz="1400" u="none" strike="noStrike" dirty="0">
                          <a:effectLst/>
                        </a:rPr>
                        <a:t>2.</a:t>
                      </a:r>
                      <a:r>
                        <a:rPr lang="zh-CN" altLang="en-US" sz="1400" u="none" strike="noStrike" dirty="0">
                          <a:effectLst/>
                        </a:rPr>
                        <a:t>研究实验费</a:t>
                      </a:r>
                      <a:endParaRPr lang="zh-CN" altLang="en-US" sz="1400" b="0" i="0" u="none" strike="noStrike" dirty="0">
                        <a:solidFill>
                          <a:srgbClr val="000000"/>
                        </a:solidFill>
                        <a:effectLst/>
                        <a:latin typeface="SimSun" panose="02010600030101010101" pitchFamily="2" charset="-122"/>
                        <a:ea typeface="SimSun" panose="02010600030101010101" pitchFamily="2" charset="-122"/>
                      </a:endParaRPr>
                    </a:p>
                  </a:txBody>
                  <a:tcPr marL="72000" marR="6350" marT="6350" marB="0" anchor="ctr"/>
                </a:tc>
                <a:tc>
                  <a:txBody>
                    <a:bodyPr/>
                    <a:lstStyle/>
                    <a:p>
                      <a:pPr algn="r" fontAlgn="ctr"/>
                      <a:r>
                        <a:rPr lang="en-US" altLang="zh-CN" sz="1400" u="none" strike="noStrike">
                          <a:effectLst/>
                        </a:rPr>
                        <a:t>15205</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1785</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3110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3510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3660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3140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1425188736"/>
                  </a:ext>
                </a:extLst>
              </a:tr>
              <a:tr h="308732">
                <a:tc>
                  <a:txBody>
                    <a:bodyPr/>
                    <a:lstStyle/>
                    <a:p>
                      <a:pPr algn="ctr" fontAlgn="ctr"/>
                      <a:r>
                        <a:rPr lang="en-US" altLang="zh-CN" sz="1400" u="none" strike="noStrike">
                          <a:effectLst/>
                        </a:rPr>
                        <a:t>12</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l" fontAlgn="ctr"/>
                      <a:r>
                        <a:rPr lang="en-US" altLang="zh-CN" sz="1400" u="none" strike="noStrike" dirty="0">
                          <a:effectLst/>
                        </a:rPr>
                        <a:t>3.</a:t>
                      </a:r>
                      <a:r>
                        <a:rPr lang="zh-CN" altLang="en-US" sz="1400" u="none" strike="noStrike" dirty="0">
                          <a:effectLst/>
                        </a:rPr>
                        <a:t>劳务与交流费</a:t>
                      </a:r>
                      <a:endParaRPr lang="zh-CN" altLang="en-US" sz="1400" b="0" i="0" u="none" strike="noStrike" dirty="0">
                        <a:solidFill>
                          <a:srgbClr val="000000"/>
                        </a:solidFill>
                        <a:effectLst/>
                        <a:latin typeface="SimSun" panose="02010600030101010101" pitchFamily="2" charset="-122"/>
                        <a:ea typeface="SimSun" panose="02010600030101010101" pitchFamily="2" charset="-122"/>
                      </a:endParaRPr>
                    </a:p>
                  </a:txBody>
                  <a:tcPr marL="72000" marR="6350" marT="6350" marB="0" anchor="ctr"/>
                </a:tc>
                <a:tc>
                  <a:txBody>
                    <a:bodyPr/>
                    <a:lstStyle/>
                    <a:p>
                      <a:pPr algn="r" fontAlgn="ctr"/>
                      <a:r>
                        <a:rPr lang="en-US" altLang="zh-CN" sz="1400" u="none" strike="noStrike">
                          <a:effectLst/>
                        </a:rPr>
                        <a:t>7770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990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1180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1210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2510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1880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3448678902"/>
                  </a:ext>
                </a:extLst>
              </a:tr>
              <a:tr h="308732">
                <a:tc>
                  <a:txBody>
                    <a:bodyPr/>
                    <a:lstStyle/>
                    <a:p>
                      <a:pPr algn="ctr" fontAlgn="ctr"/>
                      <a:r>
                        <a:rPr lang="en-US" altLang="zh-CN" sz="1400" u="none" strike="noStrike">
                          <a:effectLst/>
                        </a:rPr>
                        <a:t>13</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l" fontAlgn="ctr"/>
                      <a:r>
                        <a:rPr lang="en-US" altLang="zh-CN" sz="1400" u="none" strike="noStrike" dirty="0">
                          <a:effectLst/>
                        </a:rPr>
                        <a:t>4.</a:t>
                      </a:r>
                      <a:r>
                        <a:rPr lang="zh-CN" altLang="en-US" sz="1400" u="none" strike="noStrike" dirty="0">
                          <a:effectLst/>
                        </a:rPr>
                        <a:t>管理费</a:t>
                      </a:r>
                      <a:endParaRPr lang="zh-CN" altLang="en-US" sz="1400" b="0" i="0" u="none" strike="noStrike" dirty="0">
                        <a:solidFill>
                          <a:srgbClr val="000000"/>
                        </a:solidFill>
                        <a:effectLst/>
                        <a:latin typeface="SimSun" panose="02010600030101010101" pitchFamily="2" charset="-122"/>
                        <a:ea typeface="SimSun" panose="02010600030101010101" pitchFamily="2" charset="-122"/>
                      </a:endParaRPr>
                    </a:p>
                  </a:txBody>
                  <a:tcPr marL="72000" marR="6350" marT="6350" marB="0" anchor="ctr"/>
                </a:tc>
                <a:tc>
                  <a:txBody>
                    <a:bodyPr/>
                    <a:lstStyle/>
                    <a:p>
                      <a:pPr algn="r" fontAlgn="ctr"/>
                      <a:r>
                        <a:rPr lang="en-US" altLang="zh-CN" sz="1400" u="none" strike="noStrike">
                          <a:effectLst/>
                        </a:rPr>
                        <a:t>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1155668737"/>
                  </a:ext>
                </a:extLst>
              </a:tr>
              <a:tr h="308732">
                <a:tc>
                  <a:txBody>
                    <a:bodyPr/>
                    <a:lstStyle/>
                    <a:p>
                      <a:pPr algn="ctr" fontAlgn="ctr"/>
                      <a:r>
                        <a:rPr lang="en-US" altLang="zh-CN" sz="1400" u="none" strike="noStrike">
                          <a:effectLst/>
                        </a:rPr>
                        <a:t>14</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l" fontAlgn="ctr"/>
                      <a:r>
                        <a:rPr lang="en-US" altLang="zh-CN" sz="1400" u="none" strike="noStrike" dirty="0">
                          <a:effectLst/>
                        </a:rPr>
                        <a:t>5.</a:t>
                      </a:r>
                      <a:r>
                        <a:rPr lang="zh-CN" altLang="en-US" sz="1400" u="none" strike="noStrike" dirty="0">
                          <a:effectLst/>
                        </a:rPr>
                        <a:t>激励费</a:t>
                      </a:r>
                      <a:endParaRPr lang="zh-CN" altLang="en-US" sz="1400" b="0" i="0" u="none" strike="noStrike" dirty="0">
                        <a:solidFill>
                          <a:srgbClr val="000000"/>
                        </a:solidFill>
                        <a:effectLst/>
                        <a:latin typeface="SimSun" panose="02010600030101010101" pitchFamily="2" charset="-122"/>
                        <a:ea typeface="SimSun" panose="02010600030101010101" pitchFamily="2" charset="-122"/>
                      </a:endParaRPr>
                    </a:p>
                  </a:txBody>
                  <a:tcPr marL="72000" marR="6350" marT="6350" marB="0" anchor="ctr"/>
                </a:tc>
                <a:tc>
                  <a:txBody>
                    <a:bodyPr/>
                    <a:lstStyle/>
                    <a:p>
                      <a:pPr algn="r" fontAlgn="ctr"/>
                      <a:r>
                        <a:rPr lang="en-US" altLang="zh-CN" sz="1400" u="none" strike="noStrike">
                          <a:effectLst/>
                        </a:rPr>
                        <a:t>370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50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100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50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120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50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679692301"/>
                  </a:ext>
                </a:extLst>
              </a:tr>
              <a:tr h="308732">
                <a:tc>
                  <a:txBody>
                    <a:bodyPr/>
                    <a:lstStyle/>
                    <a:p>
                      <a:pPr algn="ctr" fontAlgn="ctr"/>
                      <a:r>
                        <a:rPr lang="en-US" altLang="zh-CN" sz="1400" u="none" strike="noStrike">
                          <a:effectLst/>
                        </a:rPr>
                        <a:t>15</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l" fontAlgn="ctr"/>
                      <a:r>
                        <a:rPr lang="en-US" altLang="zh-CN" sz="1400" u="none" strike="noStrike" dirty="0">
                          <a:effectLst/>
                        </a:rPr>
                        <a:t>6.</a:t>
                      </a:r>
                      <a:r>
                        <a:rPr lang="zh-CN" altLang="en-US" sz="1400" u="none" strike="noStrike" dirty="0">
                          <a:effectLst/>
                        </a:rPr>
                        <a:t>实验室人员费</a:t>
                      </a:r>
                      <a:endParaRPr lang="zh-CN" altLang="en-US" sz="1400" b="0" i="0" u="none" strike="noStrike" dirty="0">
                        <a:solidFill>
                          <a:srgbClr val="000000"/>
                        </a:solidFill>
                        <a:effectLst/>
                        <a:latin typeface="SimSun" panose="02010600030101010101" pitchFamily="2" charset="-122"/>
                        <a:ea typeface="SimSun" panose="02010600030101010101" pitchFamily="2" charset="-122"/>
                      </a:endParaRPr>
                    </a:p>
                  </a:txBody>
                  <a:tcPr marL="72000" marR="6350" marT="6350" marB="0" anchor="ctr"/>
                </a:tc>
                <a:tc>
                  <a:txBody>
                    <a:bodyPr/>
                    <a:lstStyle/>
                    <a:p>
                      <a:pPr algn="r" fontAlgn="ctr"/>
                      <a:r>
                        <a:rPr lang="en-US" altLang="zh-CN" sz="1400" u="none" strike="noStrike">
                          <a:effectLst/>
                        </a:rPr>
                        <a:t>21680</a:t>
                      </a:r>
                      <a:endParaRPr lang="en-US" altLang="zh-CN" sz="1400" b="1"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2815</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4230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5035</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a:effectLst/>
                        </a:rPr>
                        <a:t>5050</a:t>
                      </a:r>
                      <a:endParaRPr lang="en-US" altLang="zh-CN" sz="1400" b="0" i="0" u="none" strike="noStrike">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r" fontAlgn="ctr"/>
                      <a:r>
                        <a:rPr lang="en-US" altLang="zh-CN" sz="1400" u="none" strike="noStrike" dirty="0">
                          <a:effectLst/>
                        </a:rPr>
                        <a:t>4550</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72000" marT="6350"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150702549"/>
                  </a:ext>
                </a:extLst>
              </a:tr>
            </a:tbl>
          </a:graphicData>
        </a:graphic>
      </p:graphicFrame>
    </p:spTree>
    <p:extLst>
      <p:ext uri="{BB962C8B-B14F-4D97-AF65-F5344CB8AC3E}">
        <p14:creationId xmlns:p14="http://schemas.microsoft.com/office/powerpoint/2010/main" val="21176213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1EB43F4-596D-4912-93EE-88A7BD944576}"/>
              </a:ext>
            </a:extLst>
          </p:cNvPr>
          <p:cNvSpPr txBox="1"/>
          <p:nvPr/>
        </p:nvSpPr>
        <p:spPr>
          <a:xfrm>
            <a:off x="2568321" y="2828835"/>
            <a:ext cx="4678532" cy="1200329"/>
          </a:xfrm>
          <a:prstGeom prst="rect">
            <a:avLst/>
          </a:prstGeom>
          <a:noFill/>
        </p:spPr>
        <p:txBody>
          <a:bodyPr wrap="square" rtlCol="0">
            <a:spAutoFit/>
          </a:bodyPr>
          <a:lstStyle/>
          <a:p>
            <a:pPr algn="ctr"/>
            <a:r>
              <a:rPr lang="zh-CN" altLang="en-US" sz="7200" dirty="0">
                <a:solidFill>
                  <a:srgbClr val="C00000"/>
                </a:solidFill>
              </a:rPr>
              <a:t>谢 谢！</a:t>
            </a:r>
          </a:p>
        </p:txBody>
      </p:sp>
      <p:sp>
        <p:nvSpPr>
          <p:cNvPr id="5" name="灯片编号占位符 4">
            <a:extLst>
              <a:ext uri="{FF2B5EF4-FFF2-40B4-BE49-F238E27FC236}">
                <a16:creationId xmlns:a16="http://schemas.microsoft.com/office/drawing/2014/main" id="{FE85BBAC-9519-4EAE-8D10-EB29156DD84C}"/>
              </a:ext>
            </a:extLst>
          </p:cNvPr>
          <p:cNvSpPr>
            <a:spLocks noGrp="1"/>
          </p:cNvSpPr>
          <p:nvPr>
            <p:ph type="sldNum" sz="quarter" idx="12"/>
          </p:nvPr>
        </p:nvSpPr>
        <p:spPr/>
        <p:txBody>
          <a:bodyPr/>
          <a:lstStyle/>
          <a:p>
            <a:fld id="{17F0B86A-3B10-4477-8AC6-12E7D7B5209B}" type="slidenum">
              <a:rPr lang="zh-CN" altLang="en-US" smtClean="0"/>
              <a:t>129</a:t>
            </a:fld>
            <a:endParaRPr lang="zh-CN" altLang="en-US"/>
          </a:p>
        </p:txBody>
      </p:sp>
    </p:spTree>
    <p:extLst>
      <p:ext uri="{BB962C8B-B14F-4D97-AF65-F5344CB8AC3E}">
        <p14:creationId xmlns:p14="http://schemas.microsoft.com/office/powerpoint/2010/main" val="290668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12873146-CF24-4B79-B8E5-4A3846CC9508}"/>
              </a:ext>
            </a:extLst>
          </p:cNvPr>
          <p:cNvSpPr>
            <a:spLocks noGrp="1"/>
          </p:cNvSpPr>
          <p:nvPr>
            <p:ph idx="1"/>
          </p:nvPr>
        </p:nvSpPr>
        <p:spPr/>
        <p:txBody>
          <a:bodyPr/>
          <a:lstStyle/>
          <a:p>
            <a:r>
              <a:rPr lang="zh-CN" altLang="en-US" dirty="0"/>
              <a:t>传统计算架构  </a:t>
            </a:r>
            <a:r>
              <a:rPr lang="en-US" altLang="zh-CN" dirty="0"/>
              <a:t>vs. </a:t>
            </a:r>
            <a:r>
              <a:rPr lang="zh-CN" altLang="en-US" dirty="0"/>
              <a:t>类脑计算架构</a:t>
            </a:r>
          </a:p>
        </p:txBody>
      </p:sp>
      <p:sp>
        <p:nvSpPr>
          <p:cNvPr id="2" name="标题 1">
            <a:extLst>
              <a:ext uri="{FF2B5EF4-FFF2-40B4-BE49-F238E27FC236}">
                <a16:creationId xmlns:a16="http://schemas.microsoft.com/office/drawing/2014/main" id="{20BB94AD-7680-44C2-8DE0-ACC789682C51}"/>
              </a:ext>
            </a:extLst>
          </p:cNvPr>
          <p:cNvSpPr>
            <a:spLocks noGrp="1"/>
          </p:cNvSpPr>
          <p:nvPr>
            <p:ph type="title"/>
          </p:nvPr>
        </p:nvSpPr>
        <p:spPr/>
        <p:txBody>
          <a:bodyPr/>
          <a:lstStyle/>
          <a:p>
            <a:r>
              <a:rPr lang="zh-CN" altLang="en-US" dirty="0"/>
              <a:t>项目背景</a:t>
            </a:r>
          </a:p>
        </p:txBody>
      </p:sp>
      <p:sp>
        <p:nvSpPr>
          <p:cNvPr id="4" name="灯片编号占位符 3">
            <a:extLst>
              <a:ext uri="{FF2B5EF4-FFF2-40B4-BE49-F238E27FC236}">
                <a16:creationId xmlns:a16="http://schemas.microsoft.com/office/drawing/2014/main" id="{24471CA8-68FA-4226-A3BB-53F7FB3364FF}"/>
              </a:ext>
            </a:extLst>
          </p:cNvPr>
          <p:cNvSpPr>
            <a:spLocks noGrp="1"/>
          </p:cNvSpPr>
          <p:nvPr>
            <p:ph type="sldNum" sz="quarter" idx="12"/>
          </p:nvPr>
        </p:nvSpPr>
        <p:spPr/>
        <p:txBody>
          <a:bodyPr/>
          <a:lstStyle/>
          <a:p>
            <a:fld id="{17F0B86A-3B10-4477-8AC6-12E7D7B5209B}" type="slidenum">
              <a:rPr lang="zh-CN" altLang="en-US" smtClean="0"/>
              <a:t>13</a:t>
            </a:fld>
            <a:endParaRPr lang="zh-CN" altLang="en-US"/>
          </a:p>
        </p:txBody>
      </p:sp>
      <p:sp>
        <p:nvSpPr>
          <p:cNvPr id="5" name="Rectangle 6">
            <a:extLst>
              <a:ext uri="{FF2B5EF4-FFF2-40B4-BE49-F238E27FC236}">
                <a16:creationId xmlns:a16="http://schemas.microsoft.com/office/drawing/2014/main" id="{0DDDD1B5-0C7B-4D7E-B8B3-0B77ED437E0B}"/>
              </a:ext>
            </a:extLst>
          </p:cNvPr>
          <p:cNvSpPr txBox="1"/>
          <p:nvPr/>
        </p:nvSpPr>
        <p:spPr>
          <a:xfrm>
            <a:off x="4801666" y="1701383"/>
            <a:ext cx="4201203" cy="1015659"/>
          </a:xfrm>
          <a:prstGeom prst="rect">
            <a:avLst/>
          </a:prstGeom>
          <a:ln w="12700">
            <a:miter lim="400000"/>
          </a:ln>
        </p:spPr>
        <p:txBody>
          <a:bodyPr wrap="square" lIns="45718" tIns="45718" rIns="45718" bIns="45718">
            <a:spAutoFit/>
          </a:bodyPr>
          <a:lstStyle/>
          <a:p>
            <a:pPr algn="l">
              <a:defRPr sz="2000" b="0">
                <a:latin typeface="PingFang SC Medium"/>
                <a:ea typeface="PingFang SC Medium"/>
                <a:cs typeface="PingFang SC Medium"/>
                <a:sym typeface="PingFang SC Medium"/>
              </a:defRPr>
            </a:pPr>
            <a:r>
              <a:rPr dirty="0" err="1">
                <a:solidFill>
                  <a:srgbClr val="002060"/>
                </a:solidFill>
                <a:ea typeface="黑体" panose="02010609060101010101" pitchFamily="49" charset="-122"/>
              </a:rPr>
              <a:t>高数据吞吐量：</a:t>
            </a:r>
            <a:r>
              <a:rPr dirty="0" err="1">
                <a:solidFill>
                  <a:srgbClr val="002060"/>
                </a:solidFill>
                <a:ea typeface="黑体" panose="02010609060101010101" pitchFamily="49" charset="-122"/>
                <a:cs typeface="PingFang SC Regular"/>
                <a:sym typeface="PingFang SC Regular"/>
              </a:rPr>
              <a:t>深度学习等算法凸显了冯·诺伊曼体系结构的瓶颈</a:t>
            </a:r>
            <a:r>
              <a:rPr dirty="0">
                <a:solidFill>
                  <a:srgbClr val="002060"/>
                </a:solidFill>
                <a:ea typeface="黑体" panose="02010609060101010101" pitchFamily="49" charset="-122"/>
                <a:cs typeface="PingFang SC Regular"/>
                <a:sym typeface="PingFang SC Regular"/>
              </a:rPr>
              <a:t>, </a:t>
            </a:r>
            <a:r>
              <a:rPr dirty="0" err="1">
                <a:solidFill>
                  <a:srgbClr val="002060"/>
                </a:solidFill>
                <a:ea typeface="黑体" panose="02010609060101010101" pitchFamily="49" charset="-122"/>
                <a:cs typeface="PingFang SC Regular"/>
                <a:sym typeface="PingFang SC Regular"/>
              </a:rPr>
              <a:t>数据读写将严重降低整体效率</a:t>
            </a:r>
            <a:r>
              <a:rPr lang="zh-CN" altLang="en-US" dirty="0">
                <a:solidFill>
                  <a:srgbClr val="002060"/>
                </a:solidFill>
                <a:ea typeface="黑体" panose="02010609060101010101" pitchFamily="49" charset="-122"/>
                <a:cs typeface="PingFang SC Regular"/>
                <a:sym typeface="PingFang SC Regular"/>
              </a:rPr>
              <a:t>。</a:t>
            </a:r>
            <a:endParaRPr dirty="0">
              <a:solidFill>
                <a:srgbClr val="002060"/>
              </a:solidFill>
              <a:ea typeface="黑体" panose="02010609060101010101" pitchFamily="49" charset="-122"/>
              <a:cs typeface="PingFang SC Regular"/>
              <a:sym typeface="PingFang SC Regular"/>
            </a:endParaRPr>
          </a:p>
        </p:txBody>
      </p:sp>
      <p:pic>
        <p:nvPicPr>
          <p:cNvPr id="6" name="Image" descr="Image">
            <a:extLst>
              <a:ext uri="{FF2B5EF4-FFF2-40B4-BE49-F238E27FC236}">
                <a16:creationId xmlns:a16="http://schemas.microsoft.com/office/drawing/2014/main" id="{EE5B3898-57D8-4BD5-BFF8-908F39F241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90" y="1420898"/>
            <a:ext cx="4675742" cy="2592288"/>
          </a:xfrm>
          <a:prstGeom prst="rect">
            <a:avLst/>
          </a:prstGeom>
          <a:ln w="12700">
            <a:miter lim="400000"/>
            <a:headEnd/>
            <a:tailEnd/>
          </a:ln>
        </p:spPr>
      </p:pic>
      <p:sp>
        <p:nvSpPr>
          <p:cNvPr id="7" name="1. 处理步骤多 (&gt;10^6)…">
            <a:extLst>
              <a:ext uri="{FF2B5EF4-FFF2-40B4-BE49-F238E27FC236}">
                <a16:creationId xmlns:a16="http://schemas.microsoft.com/office/drawing/2014/main" id="{40C73432-C53D-4FFD-9038-135C2AB40FD7}"/>
              </a:ext>
            </a:extLst>
          </p:cNvPr>
          <p:cNvSpPr txBox="1"/>
          <p:nvPr/>
        </p:nvSpPr>
        <p:spPr>
          <a:xfrm>
            <a:off x="179512" y="3875940"/>
            <a:ext cx="2588850" cy="2257028"/>
          </a:xfrm>
          <a:prstGeom prst="rect">
            <a:avLst/>
          </a:prstGeom>
          <a:ln w="12700">
            <a:miter lim="400000"/>
          </a:ln>
        </p:spPr>
        <p:txBody>
          <a:bodyPr wrap="none" lIns="50800" tIns="50800" rIns="50800" bIns="50800" anchor="ctr">
            <a:spAutoFit/>
          </a:bodyPr>
          <a:lstStyle/>
          <a:p>
            <a:pPr algn="l">
              <a:defRPr sz="2500" b="0"/>
            </a:pPr>
            <a:r>
              <a:rPr sz="2000" dirty="0">
                <a:solidFill>
                  <a:srgbClr val="002060"/>
                </a:solidFill>
                <a:ea typeface="黑体" panose="02010609060101010101" pitchFamily="49" charset="-122"/>
              </a:rPr>
              <a:t>1. </a:t>
            </a:r>
            <a:r>
              <a:rPr sz="2000" dirty="0" err="1">
                <a:solidFill>
                  <a:srgbClr val="002060"/>
                </a:solidFill>
                <a:ea typeface="黑体" panose="02010609060101010101" pitchFamily="49" charset="-122"/>
              </a:rPr>
              <a:t>处理步骤多</a:t>
            </a:r>
            <a:r>
              <a:rPr sz="2000" dirty="0">
                <a:solidFill>
                  <a:srgbClr val="002060"/>
                </a:solidFill>
                <a:ea typeface="黑体" panose="02010609060101010101" pitchFamily="49" charset="-122"/>
              </a:rPr>
              <a:t> (&gt;10^6) </a:t>
            </a:r>
            <a:endParaRPr sz="2000" i="1" dirty="0">
              <a:solidFill>
                <a:srgbClr val="002060"/>
              </a:solidFill>
              <a:ea typeface="黑体" panose="02010609060101010101" pitchFamily="49" charset="-122"/>
            </a:endParaRPr>
          </a:p>
          <a:p>
            <a:pPr algn="l">
              <a:defRPr sz="2500" b="0"/>
            </a:pPr>
            <a:r>
              <a:rPr sz="2000" dirty="0">
                <a:solidFill>
                  <a:srgbClr val="002060"/>
                </a:solidFill>
                <a:ea typeface="黑体" panose="02010609060101010101" pitchFamily="49" charset="-122"/>
              </a:rPr>
              <a:t>2. </a:t>
            </a:r>
            <a:r>
              <a:rPr sz="2000" dirty="0" err="1">
                <a:solidFill>
                  <a:srgbClr val="002060"/>
                </a:solidFill>
                <a:ea typeface="黑体" panose="02010609060101010101" pitchFamily="49" charset="-122"/>
              </a:rPr>
              <a:t>并行性差</a:t>
            </a:r>
            <a:r>
              <a:rPr sz="2000" dirty="0">
                <a:solidFill>
                  <a:srgbClr val="002060"/>
                </a:solidFill>
                <a:ea typeface="黑体" panose="02010609060101010101" pitchFamily="49" charset="-122"/>
              </a:rPr>
              <a:t> (&lt;10^1)</a:t>
            </a:r>
            <a:endParaRPr sz="2000" i="1" dirty="0">
              <a:solidFill>
                <a:srgbClr val="002060"/>
              </a:solidFill>
              <a:ea typeface="黑体" panose="02010609060101010101" pitchFamily="49" charset="-122"/>
            </a:endParaRPr>
          </a:p>
          <a:p>
            <a:pPr algn="l">
              <a:defRPr sz="2500" b="0"/>
            </a:pPr>
            <a:r>
              <a:rPr sz="2000" dirty="0">
                <a:solidFill>
                  <a:srgbClr val="002060"/>
                </a:solidFill>
                <a:ea typeface="黑体" panose="02010609060101010101" pitchFamily="49" charset="-122"/>
              </a:rPr>
              <a:t>3. </a:t>
            </a:r>
            <a:r>
              <a:rPr lang="zh-CN" altLang="en-US" sz="2000" dirty="0">
                <a:solidFill>
                  <a:srgbClr val="002060"/>
                </a:solidFill>
                <a:ea typeface="黑体" panose="02010609060101010101" pitchFamily="49" charset="-122"/>
              </a:rPr>
              <a:t>内存墙、</a:t>
            </a:r>
            <a:r>
              <a:rPr lang="en-US" altLang="zh-CN" sz="2000" dirty="0">
                <a:solidFill>
                  <a:srgbClr val="002060"/>
                </a:solidFill>
                <a:ea typeface="黑体" panose="02010609060101010101" pitchFamily="49" charset="-122"/>
              </a:rPr>
              <a:t>IO</a:t>
            </a:r>
            <a:r>
              <a:rPr lang="zh-CN" altLang="en-US" sz="2000" dirty="0">
                <a:solidFill>
                  <a:srgbClr val="002060"/>
                </a:solidFill>
                <a:ea typeface="黑体" panose="02010609060101010101" pitchFamily="49" charset="-122"/>
              </a:rPr>
              <a:t>墙</a:t>
            </a:r>
            <a:endParaRPr sz="2000" i="1" dirty="0">
              <a:solidFill>
                <a:srgbClr val="002060"/>
              </a:solidFill>
              <a:ea typeface="黑体" panose="02010609060101010101" pitchFamily="49" charset="-122"/>
            </a:endParaRPr>
          </a:p>
          <a:p>
            <a:pPr algn="l">
              <a:defRPr sz="2500" b="0"/>
            </a:pPr>
            <a:r>
              <a:rPr sz="2000" dirty="0">
                <a:solidFill>
                  <a:srgbClr val="002060"/>
                </a:solidFill>
                <a:ea typeface="黑体" panose="02010609060101010101" pitchFamily="49" charset="-122"/>
              </a:rPr>
              <a:t>4. </a:t>
            </a:r>
            <a:r>
              <a:rPr sz="2000" dirty="0" err="1">
                <a:solidFill>
                  <a:srgbClr val="002060"/>
                </a:solidFill>
                <a:ea typeface="黑体" panose="02010609060101010101" pitchFamily="49" charset="-122"/>
              </a:rPr>
              <a:t>能耗高</a:t>
            </a:r>
            <a:endParaRPr sz="2000" i="1" dirty="0">
              <a:solidFill>
                <a:srgbClr val="002060"/>
              </a:solidFill>
              <a:ea typeface="黑体" panose="02010609060101010101" pitchFamily="49" charset="-122"/>
            </a:endParaRPr>
          </a:p>
          <a:p>
            <a:pPr algn="l">
              <a:defRPr sz="2500" b="0"/>
            </a:pPr>
            <a:r>
              <a:rPr sz="2000" dirty="0">
                <a:solidFill>
                  <a:srgbClr val="002060"/>
                </a:solidFill>
                <a:ea typeface="黑体" panose="02010609060101010101" pitchFamily="49" charset="-122"/>
              </a:rPr>
              <a:t>5. </a:t>
            </a:r>
            <a:r>
              <a:rPr sz="2000" dirty="0" err="1">
                <a:solidFill>
                  <a:srgbClr val="002060"/>
                </a:solidFill>
                <a:ea typeface="黑体" panose="02010609060101010101" pitchFamily="49" charset="-122"/>
              </a:rPr>
              <a:t>效率低</a:t>
            </a:r>
            <a:endParaRPr lang="en-US" sz="2000" dirty="0">
              <a:solidFill>
                <a:srgbClr val="002060"/>
              </a:solidFill>
              <a:ea typeface="黑体" panose="02010609060101010101" pitchFamily="49" charset="-122"/>
            </a:endParaRPr>
          </a:p>
          <a:p>
            <a:pPr>
              <a:defRPr sz="2500" b="0"/>
            </a:pPr>
            <a:r>
              <a:rPr lang="en-US" altLang="zh-CN" sz="2000" dirty="0">
                <a:solidFill>
                  <a:srgbClr val="002060"/>
                </a:solidFill>
                <a:ea typeface="黑体" panose="02010609060101010101" pitchFamily="49" charset="-122"/>
              </a:rPr>
              <a:t>6. </a:t>
            </a:r>
            <a:r>
              <a:rPr lang="zh-CN" altLang="en-US" sz="2000" dirty="0">
                <a:solidFill>
                  <a:srgbClr val="002060"/>
                </a:solidFill>
                <a:ea typeface="黑体" panose="02010609060101010101" pitchFamily="49" charset="-122"/>
              </a:rPr>
              <a:t>密集的实值数据</a:t>
            </a:r>
          </a:p>
          <a:p>
            <a:pPr algn="l">
              <a:defRPr sz="2500" b="0"/>
            </a:pPr>
            <a:endParaRPr lang="en-US" sz="2000" dirty="0">
              <a:solidFill>
                <a:srgbClr val="002060"/>
              </a:solidFill>
              <a:ea typeface="黑体" panose="02010609060101010101" pitchFamily="49" charset="-122"/>
            </a:endParaRPr>
          </a:p>
        </p:txBody>
      </p:sp>
      <p:sp>
        <p:nvSpPr>
          <p:cNvPr id="8" name="1. 处理步骤少 (&lt;10^1)…">
            <a:extLst>
              <a:ext uri="{FF2B5EF4-FFF2-40B4-BE49-F238E27FC236}">
                <a16:creationId xmlns:a16="http://schemas.microsoft.com/office/drawing/2014/main" id="{6B11093E-7F80-4C3F-A589-1231391E08DE}"/>
              </a:ext>
            </a:extLst>
          </p:cNvPr>
          <p:cNvSpPr txBox="1"/>
          <p:nvPr/>
        </p:nvSpPr>
        <p:spPr>
          <a:xfrm>
            <a:off x="4672330" y="3722051"/>
            <a:ext cx="2588850" cy="2564805"/>
          </a:xfrm>
          <a:prstGeom prst="rect">
            <a:avLst/>
          </a:prstGeom>
          <a:ln w="12700">
            <a:miter lim="400000"/>
          </a:ln>
        </p:spPr>
        <p:txBody>
          <a:bodyPr wrap="none" lIns="50800" tIns="50800" rIns="50800" bIns="50800" anchor="ctr">
            <a:spAutoFit/>
          </a:bodyPr>
          <a:lstStyle/>
          <a:p>
            <a:pPr algn="l">
              <a:defRPr sz="2500" b="0"/>
            </a:pPr>
            <a:r>
              <a:rPr sz="2000" dirty="0">
                <a:solidFill>
                  <a:srgbClr val="002060"/>
                </a:solidFill>
                <a:ea typeface="黑体" panose="02010609060101010101" pitchFamily="49" charset="-122"/>
              </a:rPr>
              <a:t>1. </a:t>
            </a:r>
            <a:r>
              <a:rPr sz="2000" dirty="0" err="1">
                <a:solidFill>
                  <a:srgbClr val="002060"/>
                </a:solidFill>
                <a:ea typeface="黑体" panose="02010609060101010101" pitchFamily="49" charset="-122"/>
              </a:rPr>
              <a:t>处理步骤少</a:t>
            </a:r>
            <a:r>
              <a:rPr sz="2000" dirty="0">
                <a:solidFill>
                  <a:srgbClr val="002060"/>
                </a:solidFill>
                <a:ea typeface="黑体" panose="02010609060101010101" pitchFamily="49" charset="-122"/>
              </a:rPr>
              <a:t> (&lt;10^1) </a:t>
            </a:r>
            <a:endParaRPr sz="2000" i="1" dirty="0">
              <a:solidFill>
                <a:srgbClr val="002060"/>
              </a:solidFill>
              <a:ea typeface="黑体" panose="02010609060101010101" pitchFamily="49" charset="-122"/>
            </a:endParaRPr>
          </a:p>
          <a:p>
            <a:pPr algn="l">
              <a:defRPr sz="2500" b="0"/>
            </a:pPr>
            <a:r>
              <a:rPr sz="2000" dirty="0">
                <a:solidFill>
                  <a:srgbClr val="002060"/>
                </a:solidFill>
                <a:ea typeface="黑体" panose="02010609060101010101" pitchFamily="49" charset="-122"/>
              </a:rPr>
              <a:t>2. </a:t>
            </a:r>
            <a:r>
              <a:rPr sz="2000" dirty="0" err="1">
                <a:solidFill>
                  <a:srgbClr val="002060"/>
                </a:solidFill>
                <a:ea typeface="黑体" panose="02010609060101010101" pitchFamily="49" charset="-122"/>
              </a:rPr>
              <a:t>并行性高</a:t>
            </a:r>
            <a:r>
              <a:rPr sz="2000" dirty="0">
                <a:solidFill>
                  <a:srgbClr val="002060"/>
                </a:solidFill>
                <a:ea typeface="黑体" panose="02010609060101010101" pitchFamily="49" charset="-122"/>
              </a:rPr>
              <a:t> (&gt;10^6)</a:t>
            </a:r>
            <a:endParaRPr sz="2000" i="1" dirty="0">
              <a:solidFill>
                <a:srgbClr val="002060"/>
              </a:solidFill>
              <a:ea typeface="黑体" panose="02010609060101010101" pitchFamily="49" charset="-122"/>
            </a:endParaRPr>
          </a:p>
          <a:p>
            <a:pPr>
              <a:defRPr sz="2500" b="0"/>
            </a:pPr>
            <a:r>
              <a:rPr sz="2000" dirty="0">
                <a:solidFill>
                  <a:srgbClr val="002060"/>
                </a:solidFill>
                <a:ea typeface="黑体" panose="02010609060101010101" pitchFamily="49" charset="-122"/>
              </a:rPr>
              <a:t>3. </a:t>
            </a:r>
            <a:r>
              <a:rPr lang="zh-CN" altLang="en-US" sz="2000" dirty="0">
                <a:solidFill>
                  <a:srgbClr val="002060"/>
                </a:solidFill>
                <a:ea typeface="黑体" panose="02010609060101010101" pitchFamily="49" charset="-122"/>
              </a:rPr>
              <a:t>无内存墙、</a:t>
            </a:r>
            <a:r>
              <a:rPr lang="en-US" altLang="zh-CN" sz="2000" dirty="0">
                <a:solidFill>
                  <a:srgbClr val="002060"/>
                </a:solidFill>
                <a:ea typeface="黑体" panose="02010609060101010101" pitchFamily="49" charset="-122"/>
              </a:rPr>
              <a:t>IO</a:t>
            </a:r>
            <a:r>
              <a:rPr lang="zh-CN" altLang="en-US" sz="2000" dirty="0">
                <a:solidFill>
                  <a:srgbClr val="002060"/>
                </a:solidFill>
                <a:ea typeface="黑体" panose="02010609060101010101" pitchFamily="49" charset="-122"/>
              </a:rPr>
              <a:t>墙</a:t>
            </a:r>
            <a:endParaRPr lang="zh-CN" altLang="en-US" sz="2000" i="1" dirty="0">
              <a:solidFill>
                <a:srgbClr val="002060"/>
              </a:solidFill>
              <a:ea typeface="黑体" panose="02010609060101010101" pitchFamily="49" charset="-122"/>
            </a:endParaRPr>
          </a:p>
          <a:p>
            <a:pPr algn="l">
              <a:defRPr sz="2500" b="0"/>
            </a:pPr>
            <a:r>
              <a:rPr sz="2000" dirty="0">
                <a:solidFill>
                  <a:srgbClr val="002060"/>
                </a:solidFill>
                <a:ea typeface="黑体" panose="02010609060101010101" pitchFamily="49" charset="-122"/>
              </a:rPr>
              <a:t>4. </a:t>
            </a:r>
            <a:r>
              <a:rPr sz="2000" dirty="0" err="1">
                <a:solidFill>
                  <a:srgbClr val="002060"/>
                </a:solidFill>
                <a:ea typeface="黑体" panose="02010609060101010101" pitchFamily="49" charset="-122"/>
              </a:rPr>
              <a:t>能耗低</a:t>
            </a:r>
            <a:r>
              <a:rPr sz="2000" dirty="0">
                <a:solidFill>
                  <a:srgbClr val="002060"/>
                </a:solidFill>
                <a:ea typeface="黑体" panose="02010609060101010101" pitchFamily="49" charset="-122"/>
              </a:rPr>
              <a:t> (20 </a:t>
            </a:r>
            <a:r>
              <a:rPr sz="2000" dirty="0" err="1">
                <a:solidFill>
                  <a:srgbClr val="002060"/>
                </a:solidFill>
                <a:ea typeface="黑体" panose="02010609060101010101" pitchFamily="49" charset="-122"/>
              </a:rPr>
              <a:t>瓦特</a:t>
            </a:r>
            <a:r>
              <a:rPr sz="2000" dirty="0">
                <a:solidFill>
                  <a:srgbClr val="002060"/>
                </a:solidFill>
                <a:ea typeface="黑体" panose="02010609060101010101" pitchFamily="49" charset="-122"/>
              </a:rPr>
              <a:t>)</a:t>
            </a:r>
            <a:endParaRPr sz="2000" i="1" dirty="0">
              <a:solidFill>
                <a:srgbClr val="002060"/>
              </a:solidFill>
              <a:ea typeface="黑体" panose="02010609060101010101" pitchFamily="49" charset="-122"/>
            </a:endParaRPr>
          </a:p>
          <a:p>
            <a:pPr algn="l">
              <a:defRPr sz="2500" b="0"/>
            </a:pPr>
            <a:r>
              <a:rPr sz="2000" dirty="0">
                <a:solidFill>
                  <a:srgbClr val="002060"/>
                </a:solidFill>
                <a:ea typeface="黑体" panose="02010609060101010101" pitchFamily="49" charset="-122"/>
              </a:rPr>
              <a:t>5. </a:t>
            </a:r>
            <a:r>
              <a:rPr sz="2000" dirty="0" err="1">
                <a:solidFill>
                  <a:srgbClr val="002060"/>
                </a:solidFill>
                <a:ea typeface="黑体" panose="02010609060101010101" pitchFamily="49" charset="-122"/>
              </a:rPr>
              <a:t>效率高</a:t>
            </a:r>
            <a:endParaRPr lang="en-US" sz="2000" dirty="0">
              <a:solidFill>
                <a:srgbClr val="002060"/>
              </a:solidFill>
              <a:ea typeface="黑体" panose="02010609060101010101" pitchFamily="49" charset="-122"/>
            </a:endParaRPr>
          </a:p>
          <a:p>
            <a:pPr>
              <a:defRPr sz="2500" b="0"/>
            </a:pPr>
            <a:r>
              <a:rPr lang="en-US" sz="2000" dirty="0">
                <a:solidFill>
                  <a:srgbClr val="002060"/>
                </a:solidFill>
                <a:ea typeface="黑体" panose="02010609060101010101" pitchFamily="49" charset="-122"/>
              </a:rPr>
              <a:t>6. </a:t>
            </a:r>
            <a:r>
              <a:rPr lang="zh-CN" altLang="en-US" sz="2000" dirty="0">
                <a:solidFill>
                  <a:srgbClr val="002060"/>
                </a:solidFill>
                <a:ea typeface="黑体" panose="02010609060101010101" pitchFamily="49" charset="-122"/>
              </a:rPr>
              <a:t>稀疏的“事件”或</a:t>
            </a:r>
            <a:br>
              <a:rPr lang="en-US" altLang="zh-CN" sz="2000" dirty="0">
                <a:solidFill>
                  <a:srgbClr val="002060"/>
                </a:solidFill>
                <a:ea typeface="黑体" panose="02010609060101010101" pitchFamily="49" charset="-122"/>
              </a:rPr>
            </a:br>
            <a:r>
              <a:rPr lang="zh-CN" altLang="en-US" sz="2000" dirty="0">
                <a:solidFill>
                  <a:srgbClr val="002060"/>
                </a:solidFill>
                <a:ea typeface="黑体" panose="02010609060101010101" pitchFamily="49" charset="-122"/>
              </a:rPr>
              <a:t>“脉冲”</a:t>
            </a:r>
          </a:p>
          <a:p>
            <a:pPr algn="l">
              <a:defRPr sz="2500" b="0"/>
            </a:pPr>
            <a:endParaRPr sz="2000" dirty="0">
              <a:solidFill>
                <a:srgbClr val="002060"/>
              </a:solidFill>
              <a:ea typeface="黑体" panose="02010609060101010101" pitchFamily="49" charset="-122"/>
            </a:endParaRPr>
          </a:p>
        </p:txBody>
      </p:sp>
      <p:pic>
        <p:nvPicPr>
          <p:cNvPr id="9" name="Picture 4" descr="Picture 4">
            <a:extLst>
              <a:ext uri="{FF2B5EF4-FFF2-40B4-BE49-F238E27FC236}">
                <a16:creationId xmlns:a16="http://schemas.microsoft.com/office/drawing/2014/main" id="{FB15F034-C4E3-4930-8F11-88272FF541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82130" y="3913364"/>
            <a:ext cx="1441157" cy="1930742"/>
          </a:xfrm>
          <a:prstGeom prst="rect">
            <a:avLst/>
          </a:prstGeom>
          <a:ln w="12700">
            <a:miter lim="400000"/>
            <a:headEnd/>
            <a:tailEnd/>
          </a:ln>
        </p:spPr>
      </p:pic>
      <p:pic>
        <p:nvPicPr>
          <p:cNvPr id="10" name="Picture 6" descr="Picture 6">
            <a:extLst>
              <a:ext uri="{FF2B5EF4-FFF2-40B4-BE49-F238E27FC236}">
                <a16:creationId xmlns:a16="http://schemas.microsoft.com/office/drawing/2014/main" id="{3AE7A32B-EF0E-43F0-9FFC-F6BA000EA3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7839" y="3996853"/>
            <a:ext cx="1921469" cy="2015200"/>
          </a:xfrm>
          <a:prstGeom prst="rect">
            <a:avLst/>
          </a:prstGeom>
          <a:ln w="12700">
            <a:miter lim="400000"/>
            <a:headEnd/>
            <a:tailEnd/>
          </a:ln>
        </p:spPr>
      </p:pic>
      <p:sp>
        <p:nvSpPr>
          <p:cNvPr id="11" name="文本框 10">
            <a:extLst>
              <a:ext uri="{FF2B5EF4-FFF2-40B4-BE49-F238E27FC236}">
                <a16:creationId xmlns:a16="http://schemas.microsoft.com/office/drawing/2014/main" id="{8A225B8B-3A2B-456F-AB7B-C88DDC92EA7E}"/>
              </a:ext>
            </a:extLst>
          </p:cNvPr>
          <p:cNvSpPr txBox="1"/>
          <p:nvPr/>
        </p:nvSpPr>
        <p:spPr>
          <a:xfrm>
            <a:off x="1296584" y="6000479"/>
            <a:ext cx="2031325" cy="461665"/>
          </a:xfrm>
          <a:prstGeom prst="rect">
            <a:avLst/>
          </a:prstGeom>
          <a:solidFill>
            <a:schemeClr val="accent5">
              <a:lumMod val="60000"/>
              <a:lumOff val="40000"/>
            </a:schemeClr>
          </a:solidFill>
        </p:spPr>
        <p:txBody>
          <a:bodyPr wrap="none" rtlCol="0">
            <a:spAutoFit/>
          </a:bodyPr>
          <a:lstStyle/>
          <a:p>
            <a:r>
              <a:rPr lang="zh-CN" altLang="en-US" sz="2400" dirty="0"/>
              <a:t>传统计算架构</a:t>
            </a:r>
          </a:p>
        </p:txBody>
      </p:sp>
      <p:sp>
        <p:nvSpPr>
          <p:cNvPr id="12" name="文本框 11">
            <a:extLst>
              <a:ext uri="{FF2B5EF4-FFF2-40B4-BE49-F238E27FC236}">
                <a16:creationId xmlns:a16="http://schemas.microsoft.com/office/drawing/2014/main" id="{4FFB2A91-8D8C-463A-8C0E-242D6AE96C10}"/>
              </a:ext>
            </a:extLst>
          </p:cNvPr>
          <p:cNvSpPr txBox="1"/>
          <p:nvPr/>
        </p:nvSpPr>
        <p:spPr>
          <a:xfrm>
            <a:off x="5287657" y="5989978"/>
            <a:ext cx="2031325" cy="461665"/>
          </a:xfrm>
          <a:prstGeom prst="rect">
            <a:avLst/>
          </a:prstGeom>
          <a:solidFill>
            <a:schemeClr val="accent2">
              <a:lumMod val="40000"/>
              <a:lumOff val="60000"/>
            </a:schemeClr>
          </a:solidFill>
        </p:spPr>
        <p:txBody>
          <a:bodyPr wrap="none" rtlCol="0">
            <a:spAutoFit/>
          </a:bodyPr>
          <a:lstStyle/>
          <a:p>
            <a:r>
              <a:rPr lang="zh-CN" altLang="en-US" sz="2400" dirty="0"/>
              <a:t>大脑计算架构</a:t>
            </a:r>
          </a:p>
        </p:txBody>
      </p:sp>
      <p:sp>
        <p:nvSpPr>
          <p:cNvPr id="13" name="燕尾形 22">
            <a:extLst>
              <a:ext uri="{FF2B5EF4-FFF2-40B4-BE49-F238E27FC236}">
                <a16:creationId xmlns:a16="http://schemas.microsoft.com/office/drawing/2014/main" id="{23F3ABBD-7827-4047-97ED-17FC099E5EBD}"/>
              </a:ext>
            </a:extLst>
          </p:cNvPr>
          <p:cNvSpPr/>
          <p:nvPr/>
        </p:nvSpPr>
        <p:spPr>
          <a:xfrm>
            <a:off x="3671226" y="6014114"/>
            <a:ext cx="1367388" cy="43752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63691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6CAEC-A5B5-429D-9EAD-1C1A9AB5A65F}"/>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0374F0AD-4ECE-4B2A-BBEF-C3DE054C25E6}"/>
              </a:ext>
            </a:extLst>
          </p:cNvPr>
          <p:cNvSpPr>
            <a:spLocks noGrp="1"/>
          </p:cNvSpPr>
          <p:nvPr>
            <p:ph idx="1"/>
          </p:nvPr>
        </p:nvSpPr>
        <p:spPr/>
        <p:txBody>
          <a:bodyPr/>
          <a:lstStyle/>
          <a:p>
            <a:pPr>
              <a:lnSpc>
                <a:spcPct val="120000"/>
              </a:lnSpc>
            </a:pPr>
            <a:r>
              <a:rPr lang="zh-CN" altLang="en-US" dirty="0"/>
              <a:t>研究类脑计算的重要意义</a:t>
            </a:r>
            <a:endParaRPr lang="en-US" altLang="zh-CN" dirty="0"/>
          </a:p>
          <a:p>
            <a:pPr lvl="1">
              <a:lnSpc>
                <a:spcPct val="120000"/>
              </a:lnSpc>
            </a:pPr>
            <a:r>
              <a:rPr lang="zh-CN" altLang="en-US" sz="1800" dirty="0"/>
              <a:t>促进新一代神经网络模型与理论的发展</a:t>
            </a:r>
          </a:p>
          <a:p>
            <a:pPr lvl="1">
              <a:lnSpc>
                <a:spcPct val="120000"/>
              </a:lnSpc>
            </a:pPr>
            <a:r>
              <a:rPr lang="zh-CN" altLang="en-US" sz="1800" dirty="0"/>
              <a:t>实现从传统</a:t>
            </a:r>
            <a:r>
              <a:rPr lang="en-US" altLang="zh-CN" sz="1800" dirty="0"/>
              <a:t>AI</a:t>
            </a:r>
            <a:r>
              <a:rPr lang="zh-CN" altLang="en-US" sz="1800" dirty="0"/>
              <a:t>“大数据、小任务、高功耗”到新一代</a:t>
            </a:r>
            <a:r>
              <a:rPr lang="en-US" altLang="zh-CN" sz="1800" dirty="0"/>
              <a:t>AI</a:t>
            </a:r>
            <a:r>
              <a:rPr lang="zh-CN" altLang="en-US" sz="1800" dirty="0"/>
              <a:t>“小数据、大任务、低功耗”的跃迁</a:t>
            </a:r>
          </a:p>
          <a:p>
            <a:pPr lvl="1">
              <a:lnSpc>
                <a:spcPct val="120000"/>
              </a:lnSpc>
            </a:pPr>
            <a:r>
              <a:rPr lang="zh-CN" altLang="en-US" sz="1800" dirty="0"/>
              <a:t>实现从感知智能到认知智能的关键技术</a:t>
            </a:r>
          </a:p>
        </p:txBody>
      </p:sp>
      <p:sp>
        <p:nvSpPr>
          <p:cNvPr id="4" name="灯片编号占位符 3">
            <a:extLst>
              <a:ext uri="{FF2B5EF4-FFF2-40B4-BE49-F238E27FC236}">
                <a16:creationId xmlns:a16="http://schemas.microsoft.com/office/drawing/2014/main" id="{7F3ECC8D-395F-450A-A0F2-7588EB842D18}"/>
              </a:ext>
            </a:extLst>
          </p:cNvPr>
          <p:cNvSpPr>
            <a:spLocks noGrp="1"/>
          </p:cNvSpPr>
          <p:nvPr>
            <p:ph type="sldNum" sz="quarter" idx="12"/>
          </p:nvPr>
        </p:nvSpPr>
        <p:spPr/>
        <p:txBody>
          <a:bodyPr/>
          <a:lstStyle/>
          <a:p>
            <a:fld id="{17F0B86A-3B10-4477-8AC6-12E7D7B5209B}" type="slidenum">
              <a:rPr lang="zh-CN" altLang="en-US" smtClean="0"/>
              <a:t>14</a:t>
            </a:fld>
            <a:endParaRPr lang="zh-CN" altLang="en-US"/>
          </a:p>
        </p:txBody>
      </p:sp>
      <p:sp>
        <p:nvSpPr>
          <p:cNvPr id="5" name="文本框 4">
            <a:extLst>
              <a:ext uri="{FF2B5EF4-FFF2-40B4-BE49-F238E27FC236}">
                <a16:creationId xmlns:a16="http://schemas.microsoft.com/office/drawing/2014/main" id="{D0C84965-E03D-4D90-96AA-23D90CE55128}"/>
              </a:ext>
            </a:extLst>
          </p:cNvPr>
          <p:cNvSpPr txBox="1"/>
          <p:nvPr/>
        </p:nvSpPr>
        <p:spPr>
          <a:xfrm>
            <a:off x="6205055" y="5099782"/>
            <a:ext cx="2854723" cy="1472488"/>
          </a:xfrm>
          <a:prstGeom prst="rect">
            <a:avLst/>
          </a:prstGeom>
          <a:solidFill>
            <a:schemeClr val="accent1">
              <a:lumMod val="40000"/>
              <a:lumOff val="60000"/>
            </a:schemeClr>
          </a:solidFill>
          <a:ln>
            <a:solidFill>
              <a:srgbClr val="0C21A0"/>
            </a:solidFill>
          </a:ln>
        </p:spPr>
        <p:txBody>
          <a:bodyPr wrap="square" rtlCol="0">
            <a:spAutoFit/>
          </a:bodyPr>
          <a:lstStyle/>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小样本</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自学习，学习模式多样</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泛化能力强</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鲁棒性强</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认知能力强</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FD53580-EF79-4EB3-A04E-E152AB21BB6E}"/>
              </a:ext>
            </a:extLst>
          </p:cNvPr>
          <p:cNvSpPr txBox="1"/>
          <p:nvPr/>
        </p:nvSpPr>
        <p:spPr>
          <a:xfrm>
            <a:off x="169625" y="5081355"/>
            <a:ext cx="3528393" cy="1477328"/>
          </a:xfrm>
          <a:prstGeom prst="rect">
            <a:avLst/>
          </a:prstGeom>
          <a:solidFill>
            <a:schemeClr val="accent1">
              <a:lumMod val="40000"/>
              <a:lumOff val="60000"/>
            </a:schemeClr>
          </a:solidFill>
          <a:ln>
            <a:solidFill>
              <a:srgbClr val="0000FF"/>
            </a:solidFill>
          </a:ln>
        </p:spPr>
        <p:txBody>
          <a:bodyPr wrap="square" rtlCol="0">
            <a:spAutoFit/>
          </a:bodyPr>
          <a:lstStyle/>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大数据依赖</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决策能力差，学习模式单一</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泛化能力弱</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鲁棒性差</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认知能力弱</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a:extLst>
              <a:ext uri="{FF2B5EF4-FFF2-40B4-BE49-F238E27FC236}">
                <a16:creationId xmlns:a16="http://schemas.microsoft.com/office/drawing/2014/main" id="{16608E8F-3EB5-47E7-AD12-9A0EF7A19E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3818" y="2876666"/>
            <a:ext cx="2461211" cy="2116242"/>
          </a:xfrm>
          <a:prstGeom prst="rect">
            <a:avLst/>
          </a:prstGeom>
        </p:spPr>
      </p:pic>
      <p:sp>
        <p:nvSpPr>
          <p:cNvPr id="8" name="文本框 7">
            <a:extLst>
              <a:ext uri="{FF2B5EF4-FFF2-40B4-BE49-F238E27FC236}">
                <a16:creationId xmlns:a16="http://schemas.microsoft.com/office/drawing/2014/main" id="{F400D36F-6129-4E8D-950D-06467C4886D8}"/>
              </a:ext>
            </a:extLst>
          </p:cNvPr>
          <p:cNvSpPr txBox="1"/>
          <p:nvPr/>
        </p:nvSpPr>
        <p:spPr>
          <a:xfrm>
            <a:off x="284220" y="3194749"/>
            <a:ext cx="553998" cy="1578317"/>
          </a:xfrm>
          <a:prstGeom prst="rect">
            <a:avLst/>
          </a:prstGeom>
          <a:noFill/>
        </p:spPr>
        <p:txBody>
          <a:bodyPr vert="eaVert" wrap="none" rtlCol="0">
            <a:spAutoFit/>
          </a:bodyPr>
          <a:lstStyle/>
          <a:p>
            <a:r>
              <a:rPr lang="zh-CN" altLang="en-US" sz="2400"/>
              <a:t>传统</a:t>
            </a:r>
            <a:r>
              <a:rPr lang="en-US" altLang="zh-CN" sz="2400"/>
              <a:t>AI</a:t>
            </a:r>
            <a:r>
              <a:rPr lang="zh-CN" altLang="en-US" sz="2400"/>
              <a:t>模型</a:t>
            </a:r>
          </a:p>
        </p:txBody>
      </p:sp>
      <p:sp>
        <p:nvSpPr>
          <p:cNvPr id="9" name="文本框 8">
            <a:extLst>
              <a:ext uri="{FF2B5EF4-FFF2-40B4-BE49-F238E27FC236}">
                <a16:creationId xmlns:a16="http://schemas.microsoft.com/office/drawing/2014/main" id="{6488A5FF-C5B7-4781-A971-56DFD4110A5B}"/>
              </a:ext>
            </a:extLst>
          </p:cNvPr>
          <p:cNvSpPr txBox="1"/>
          <p:nvPr/>
        </p:nvSpPr>
        <p:spPr>
          <a:xfrm>
            <a:off x="4219708" y="2937504"/>
            <a:ext cx="553998" cy="1938992"/>
          </a:xfrm>
          <a:prstGeom prst="rect">
            <a:avLst/>
          </a:prstGeom>
          <a:noFill/>
        </p:spPr>
        <p:txBody>
          <a:bodyPr vert="eaVert" wrap="none" rtlCol="0">
            <a:spAutoFit/>
          </a:bodyPr>
          <a:lstStyle/>
          <a:p>
            <a:r>
              <a:rPr lang="zh-CN" altLang="en-US" sz="2400"/>
              <a:t>类脑计算模型</a:t>
            </a:r>
          </a:p>
        </p:txBody>
      </p:sp>
      <p:sp>
        <p:nvSpPr>
          <p:cNvPr id="10" name="右箭头 9">
            <a:extLst>
              <a:ext uri="{FF2B5EF4-FFF2-40B4-BE49-F238E27FC236}">
                <a16:creationId xmlns:a16="http://schemas.microsoft.com/office/drawing/2014/main" id="{C254818D-E8BE-4434-BFA6-DF1CB7BDB835}"/>
              </a:ext>
            </a:extLst>
          </p:cNvPr>
          <p:cNvSpPr/>
          <p:nvPr/>
        </p:nvSpPr>
        <p:spPr>
          <a:xfrm>
            <a:off x="3321705" y="3561581"/>
            <a:ext cx="857075" cy="496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4" descr="hippocampus-as-gps">
            <a:extLst>
              <a:ext uri="{FF2B5EF4-FFF2-40B4-BE49-F238E27FC236}">
                <a16:creationId xmlns:a16="http://schemas.microsoft.com/office/drawing/2014/main" id="{3B5A11D4-9387-4A32-92CC-EED89A0D489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97744" y="3086283"/>
            <a:ext cx="2294839" cy="16589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96474A4-704E-4087-8D89-D5A45999CAD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1773" y="2806420"/>
            <a:ext cx="1729493" cy="215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箭头 16">
            <a:extLst>
              <a:ext uri="{FF2B5EF4-FFF2-40B4-BE49-F238E27FC236}">
                <a16:creationId xmlns:a16="http://schemas.microsoft.com/office/drawing/2014/main" id="{B88F20BB-DD4E-43EB-A0C7-9580B696F7EF}"/>
              </a:ext>
            </a:extLst>
          </p:cNvPr>
          <p:cNvSpPr/>
          <p:nvPr/>
        </p:nvSpPr>
        <p:spPr>
          <a:xfrm>
            <a:off x="4015432" y="5545863"/>
            <a:ext cx="1872208" cy="568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3CB1393-AE0F-4595-9F23-C6A6A168A13C}"/>
              </a:ext>
            </a:extLst>
          </p:cNvPr>
          <p:cNvSpPr txBox="1"/>
          <p:nvPr/>
        </p:nvSpPr>
        <p:spPr>
          <a:xfrm>
            <a:off x="3697637" y="5144429"/>
            <a:ext cx="2507418" cy="400110"/>
          </a:xfrm>
          <a:prstGeom prst="rect">
            <a:avLst/>
          </a:prstGeom>
          <a:noFill/>
        </p:spPr>
        <p:txBody>
          <a:bodyPr wrap="none" rtlCol="0">
            <a:spAutoFit/>
          </a:bodyPr>
          <a:lstStyle/>
          <a:p>
            <a:r>
              <a:rPr lang="zh-CN" altLang="en-US" sz="2000" b="1">
                <a:solidFill>
                  <a:srgbClr val="C00000"/>
                </a:solidFill>
              </a:rPr>
              <a:t>感知智能到认知智能</a:t>
            </a:r>
          </a:p>
        </p:txBody>
      </p:sp>
    </p:spTree>
    <p:extLst>
      <p:ext uri="{BB962C8B-B14F-4D97-AF65-F5344CB8AC3E}">
        <p14:creationId xmlns:p14="http://schemas.microsoft.com/office/powerpoint/2010/main" val="1264005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44276-14AC-486A-9312-0297CC593639}"/>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A81901B9-EC1C-478B-A61D-9620B924F239}"/>
              </a:ext>
            </a:extLst>
          </p:cNvPr>
          <p:cNvSpPr>
            <a:spLocks noGrp="1"/>
          </p:cNvSpPr>
          <p:nvPr>
            <p:ph idx="1"/>
          </p:nvPr>
        </p:nvSpPr>
        <p:spPr/>
        <p:txBody>
          <a:bodyPr/>
          <a:lstStyle/>
          <a:p>
            <a:pPr>
              <a:lnSpc>
                <a:spcPct val="150000"/>
              </a:lnSpc>
            </a:pPr>
            <a:r>
              <a:rPr lang="zh-CN" altLang="en-US" dirty="0"/>
              <a:t>在传统架构大数据智能计算机和类脑架构智能计算机的基础上，探索面向人工智能应用的</a:t>
            </a:r>
            <a:r>
              <a:rPr lang="zh-CN" altLang="en-US" dirty="0">
                <a:solidFill>
                  <a:srgbClr val="C00000"/>
                </a:solidFill>
              </a:rPr>
              <a:t>混合架构</a:t>
            </a:r>
            <a:r>
              <a:rPr lang="zh-CN" altLang="en-US" dirty="0"/>
              <a:t>计算装置</a:t>
            </a:r>
            <a:endParaRPr lang="en-US" altLang="zh-CN" dirty="0"/>
          </a:p>
          <a:p>
            <a:pPr>
              <a:lnSpc>
                <a:spcPct val="150000"/>
              </a:lnSpc>
            </a:pPr>
            <a:r>
              <a:rPr lang="zh-CN" altLang="en-US" dirty="0"/>
              <a:t>适用的应用场景：</a:t>
            </a:r>
            <a:endParaRPr lang="en-US" altLang="zh-CN" dirty="0"/>
          </a:p>
          <a:p>
            <a:pPr lvl="1">
              <a:lnSpc>
                <a:spcPct val="150000"/>
              </a:lnSpc>
            </a:pPr>
            <a:r>
              <a:rPr lang="zh-CN" altLang="en-US" dirty="0"/>
              <a:t>目前主流的大数据深度学习：数据</a:t>
            </a:r>
            <a:r>
              <a:rPr lang="en-US" altLang="zh-CN" dirty="0"/>
              <a:t>+</a:t>
            </a:r>
            <a:r>
              <a:rPr lang="zh-CN" altLang="en-US" dirty="0"/>
              <a:t>计算双重密集型场景</a:t>
            </a:r>
            <a:endParaRPr lang="en-US" altLang="zh-CN" dirty="0"/>
          </a:p>
          <a:p>
            <a:pPr lvl="1">
              <a:lnSpc>
                <a:spcPct val="150000"/>
              </a:lnSpc>
            </a:pPr>
            <a:r>
              <a:rPr lang="zh-CN" altLang="en-US" dirty="0"/>
              <a:t>小样本学习场景</a:t>
            </a:r>
            <a:endParaRPr lang="en-US" altLang="zh-CN" dirty="0"/>
          </a:p>
          <a:p>
            <a:pPr lvl="1">
              <a:lnSpc>
                <a:spcPct val="150000"/>
              </a:lnSpc>
            </a:pPr>
            <a:r>
              <a:rPr lang="zh-CN" altLang="en-US" dirty="0"/>
              <a:t>移动场景：功耗</a:t>
            </a:r>
            <a:r>
              <a:rPr lang="en-US" altLang="zh-CN" dirty="0"/>
              <a:t>/</a:t>
            </a:r>
            <a:r>
              <a:rPr lang="zh-CN" altLang="en-US" dirty="0"/>
              <a:t>体积</a:t>
            </a:r>
            <a:r>
              <a:rPr lang="en-US" altLang="zh-CN" dirty="0"/>
              <a:t>/</a:t>
            </a:r>
            <a:r>
              <a:rPr lang="zh-CN" altLang="en-US" dirty="0"/>
              <a:t>成本受限场景</a:t>
            </a:r>
            <a:endParaRPr lang="en-US" altLang="zh-CN" dirty="0"/>
          </a:p>
          <a:p>
            <a:pPr lvl="1">
              <a:lnSpc>
                <a:spcPct val="150000"/>
              </a:lnSpc>
            </a:pPr>
            <a:r>
              <a:rPr lang="zh-CN" altLang="en-US" dirty="0"/>
              <a:t>人在回路：人机协同计算场景</a:t>
            </a:r>
            <a:endParaRPr lang="en-US" altLang="zh-CN" dirty="0"/>
          </a:p>
          <a:p>
            <a:pPr lvl="1">
              <a:lnSpc>
                <a:spcPct val="150000"/>
              </a:lnSpc>
            </a:pPr>
            <a:r>
              <a:rPr lang="en-US" altLang="zh-CN" dirty="0"/>
              <a:t>……</a:t>
            </a:r>
            <a:endParaRPr lang="zh-CN" altLang="en-US" dirty="0"/>
          </a:p>
        </p:txBody>
      </p:sp>
      <p:sp>
        <p:nvSpPr>
          <p:cNvPr id="4" name="灯片编号占位符 3">
            <a:extLst>
              <a:ext uri="{FF2B5EF4-FFF2-40B4-BE49-F238E27FC236}">
                <a16:creationId xmlns:a16="http://schemas.microsoft.com/office/drawing/2014/main" id="{49C10660-CD4D-4C1D-8BFF-E1005E4D0269}"/>
              </a:ext>
            </a:extLst>
          </p:cNvPr>
          <p:cNvSpPr>
            <a:spLocks noGrp="1"/>
          </p:cNvSpPr>
          <p:nvPr>
            <p:ph type="sldNum" sz="quarter" idx="12"/>
          </p:nvPr>
        </p:nvSpPr>
        <p:spPr/>
        <p:txBody>
          <a:bodyPr/>
          <a:lstStyle/>
          <a:p>
            <a:fld id="{17F0B86A-3B10-4477-8AC6-12E7D7B5209B}" type="slidenum">
              <a:rPr lang="zh-CN" altLang="en-US" smtClean="0"/>
              <a:t>15</a:t>
            </a:fld>
            <a:endParaRPr lang="zh-CN" altLang="en-US"/>
          </a:p>
        </p:txBody>
      </p:sp>
    </p:spTree>
    <p:extLst>
      <p:ext uri="{BB962C8B-B14F-4D97-AF65-F5344CB8AC3E}">
        <p14:creationId xmlns:p14="http://schemas.microsoft.com/office/powerpoint/2010/main" val="527487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BAD12-867D-4D07-928F-B094BA65EE0B}"/>
              </a:ext>
            </a:extLst>
          </p:cNvPr>
          <p:cNvSpPr>
            <a:spLocks noGrp="1"/>
          </p:cNvSpPr>
          <p:nvPr>
            <p:ph type="title"/>
          </p:nvPr>
        </p:nvSpPr>
        <p:spPr/>
        <p:txBody>
          <a:bodyPr/>
          <a:lstStyle/>
          <a:p>
            <a:r>
              <a:rPr lang="zh-CN" altLang="en-US" dirty="0"/>
              <a:t>研究现状</a:t>
            </a:r>
            <a:r>
              <a:rPr lang="en-US" altLang="zh-CN" sz="2800" dirty="0"/>
              <a:t>—</a:t>
            </a:r>
            <a:r>
              <a:rPr lang="zh-CN" altLang="en-US" sz="2800" dirty="0"/>
              <a:t>大数据智能计算机</a:t>
            </a:r>
            <a:endParaRPr lang="zh-CN" altLang="en-US" dirty="0"/>
          </a:p>
        </p:txBody>
      </p:sp>
      <p:sp>
        <p:nvSpPr>
          <p:cNvPr id="3" name="内容占位符 2">
            <a:extLst>
              <a:ext uri="{FF2B5EF4-FFF2-40B4-BE49-F238E27FC236}">
                <a16:creationId xmlns:a16="http://schemas.microsoft.com/office/drawing/2014/main" id="{0E546E79-D4AB-467D-9D6A-E043182DEEA7}"/>
              </a:ext>
            </a:extLst>
          </p:cNvPr>
          <p:cNvSpPr>
            <a:spLocks noGrp="1"/>
          </p:cNvSpPr>
          <p:nvPr>
            <p:ph idx="1"/>
          </p:nvPr>
        </p:nvSpPr>
        <p:spPr/>
        <p:txBody>
          <a:bodyPr/>
          <a:lstStyle/>
          <a:p>
            <a:r>
              <a:rPr lang="zh-CN" altLang="en-US" dirty="0"/>
              <a:t>法国超级计算机</a:t>
            </a:r>
            <a:r>
              <a:rPr lang="en-US" altLang="zh-CN" dirty="0"/>
              <a:t>Jean </a:t>
            </a:r>
            <a:r>
              <a:rPr lang="en-US" altLang="zh-CN" dirty="0" err="1"/>
              <a:t>Zay</a:t>
            </a:r>
            <a:endParaRPr lang="en-US" altLang="zh-CN" dirty="0"/>
          </a:p>
          <a:p>
            <a:pPr lvl="1"/>
            <a:r>
              <a:rPr lang="zh-CN" altLang="en-US" dirty="0">
                <a:solidFill>
                  <a:srgbClr val="C00000"/>
                </a:solidFill>
              </a:rPr>
              <a:t>人工智能</a:t>
            </a:r>
            <a:r>
              <a:rPr lang="en-US" altLang="zh-CN" dirty="0">
                <a:solidFill>
                  <a:srgbClr val="C00000"/>
                </a:solidFill>
              </a:rPr>
              <a:t>+HPC</a:t>
            </a:r>
            <a:r>
              <a:rPr lang="zh-CN" altLang="en-US" dirty="0"/>
              <a:t>融合</a:t>
            </a:r>
          </a:p>
          <a:p>
            <a:pPr lvl="1"/>
            <a:r>
              <a:rPr lang="zh-CN" altLang="en-US" dirty="0"/>
              <a:t>由国家高性能计算资源和设备基础设施</a:t>
            </a:r>
            <a:r>
              <a:rPr lang="en-US" altLang="zh-CN" dirty="0"/>
              <a:t>GENCI</a:t>
            </a:r>
            <a:r>
              <a:rPr lang="zh-CN" altLang="en-US" dirty="0"/>
              <a:t>出资，</a:t>
            </a:r>
            <a:r>
              <a:rPr lang="en-US" altLang="zh-CN" dirty="0"/>
              <a:t>2019</a:t>
            </a:r>
            <a:r>
              <a:rPr lang="zh-CN" altLang="en-US" dirty="0"/>
              <a:t>年</a:t>
            </a:r>
            <a:r>
              <a:rPr lang="en-US" altLang="zh-CN" dirty="0"/>
              <a:t>6</a:t>
            </a:r>
            <a:r>
              <a:rPr lang="zh-CN" altLang="en-US" dirty="0"/>
              <a:t>月安装于巴黎西南，</a:t>
            </a:r>
            <a:r>
              <a:rPr lang="en-US" altLang="zh-CN" dirty="0"/>
              <a:t>2019</a:t>
            </a:r>
            <a:r>
              <a:rPr lang="zh-CN" altLang="en-US" dirty="0"/>
              <a:t>年</a:t>
            </a:r>
            <a:r>
              <a:rPr lang="en-US" altLang="zh-CN" dirty="0"/>
              <a:t>10</a:t>
            </a:r>
            <a:r>
              <a:rPr lang="zh-CN" altLang="en-US" dirty="0"/>
              <a:t>月投产</a:t>
            </a:r>
          </a:p>
          <a:p>
            <a:pPr lvl="1"/>
            <a:r>
              <a:rPr lang="zh-CN" altLang="en-US" dirty="0"/>
              <a:t>基于</a:t>
            </a:r>
            <a:r>
              <a:rPr lang="en-US" altLang="zh-CN" dirty="0"/>
              <a:t>CPU+GPU</a:t>
            </a:r>
            <a:r>
              <a:rPr lang="zh-CN" altLang="en-US" dirty="0"/>
              <a:t>架构，具有</a:t>
            </a:r>
            <a:r>
              <a:rPr lang="en-US" altLang="zh-CN" dirty="0"/>
              <a:t>1528</a:t>
            </a:r>
            <a:r>
              <a:rPr lang="zh-CN" altLang="en-US" dirty="0"/>
              <a:t>个</a:t>
            </a:r>
            <a:r>
              <a:rPr lang="en-US" altLang="zh-CN" dirty="0"/>
              <a:t>Intel Xeon</a:t>
            </a:r>
            <a:r>
              <a:rPr lang="zh-CN" altLang="en-US" dirty="0"/>
              <a:t>可扩展节点和</a:t>
            </a:r>
            <a:r>
              <a:rPr lang="en-US" altLang="zh-CN" dirty="0"/>
              <a:t>261</a:t>
            </a:r>
            <a:r>
              <a:rPr lang="zh-CN" altLang="en-US" dirty="0"/>
              <a:t>个</a:t>
            </a:r>
            <a:r>
              <a:rPr lang="en-US" altLang="zh-CN" dirty="0"/>
              <a:t>GPU</a:t>
            </a:r>
            <a:r>
              <a:rPr lang="zh-CN" altLang="en-US" dirty="0"/>
              <a:t>节点，每个节点有</a:t>
            </a:r>
            <a:r>
              <a:rPr lang="en-US" altLang="zh-CN" dirty="0"/>
              <a:t>4</a:t>
            </a:r>
            <a:r>
              <a:rPr lang="zh-CN" altLang="en-US" dirty="0"/>
              <a:t>个</a:t>
            </a:r>
            <a:r>
              <a:rPr lang="en-US" altLang="zh-CN" dirty="0"/>
              <a:t>Nvidia Tesla V100 (32GB) GPU</a:t>
            </a:r>
            <a:r>
              <a:rPr lang="zh-CN" altLang="en-US" dirty="0"/>
              <a:t>，系统网络将提供读写能力超过</a:t>
            </a:r>
            <a:r>
              <a:rPr lang="en-US" altLang="zh-CN" dirty="0"/>
              <a:t>300GBps</a:t>
            </a:r>
            <a:r>
              <a:rPr lang="zh-CN" altLang="en-US" dirty="0"/>
              <a:t>的闪存存储能力</a:t>
            </a:r>
          </a:p>
          <a:p>
            <a:pPr lvl="1"/>
            <a:r>
              <a:rPr lang="zh-CN" altLang="en-US" dirty="0"/>
              <a:t>到</a:t>
            </a:r>
            <a:r>
              <a:rPr lang="en-US" altLang="zh-CN" dirty="0"/>
              <a:t>2025</a:t>
            </a:r>
            <a:r>
              <a:rPr lang="zh-CN" altLang="en-US" dirty="0"/>
              <a:t>年法国投资将超过</a:t>
            </a:r>
            <a:r>
              <a:rPr lang="en-US" altLang="zh-CN" dirty="0">
                <a:solidFill>
                  <a:srgbClr val="C00000"/>
                </a:solidFill>
              </a:rPr>
              <a:t>3.2</a:t>
            </a:r>
            <a:r>
              <a:rPr lang="zh-CN" altLang="en-US" dirty="0">
                <a:solidFill>
                  <a:srgbClr val="C00000"/>
                </a:solidFill>
              </a:rPr>
              <a:t>亿欧元</a:t>
            </a:r>
          </a:p>
        </p:txBody>
      </p:sp>
      <p:sp>
        <p:nvSpPr>
          <p:cNvPr id="4" name="灯片编号占位符 3">
            <a:extLst>
              <a:ext uri="{FF2B5EF4-FFF2-40B4-BE49-F238E27FC236}">
                <a16:creationId xmlns:a16="http://schemas.microsoft.com/office/drawing/2014/main" id="{680261C9-98E6-4FB2-9286-7230718D4592}"/>
              </a:ext>
            </a:extLst>
          </p:cNvPr>
          <p:cNvSpPr>
            <a:spLocks noGrp="1"/>
          </p:cNvSpPr>
          <p:nvPr>
            <p:ph type="sldNum" sz="quarter" idx="12"/>
          </p:nvPr>
        </p:nvSpPr>
        <p:spPr/>
        <p:txBody>
          <a:bodyPr/>
          <a:lstStyle/>
          <a:p>
            <a:fld id="{17F0B86A-3B10-4477-8AC6-12E7D7B5209B}" type="slidenum">
              <a:rPr lang="zh-CN" altLang="en-US" smtClean="0"/>
              <a:t>16</a:t>
            </a:fld>
            <a:endParaRPr lang="zh-CN" altLang="en-US"/>
          </a:p>
        </p:txBody>
      </p:sp>
      <p:pic>
        <p:nvPicPr>
          <p:cNvPr id="5" name="Picture 8">
            <a:extLst>
              <a:ext uri="{FF2B5EF4-FFF2-40B4-BE49-F238E27FC236}">
                <a16:creationId xmlns:a16="http://schemas.microsoft.com/office/drawing/2014/main" id="{2E35D013-2FB0-4195-BF26-22B7D9D7B2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18973" y="4357225"/>
            <a:ext cx="1688175" cy="2176423"/>
          </a:xfrm>
          <a:prstGeom prst="rect">
            <a:avLst/>
          </a:prstGeom>
        </p:spPr>
      </p:pic>
      <p:pic>
        <p:nvPicPr>
          <p:cNvPr id="6" name="Picture 9">
            <a:extLst>
              <a:ext uri="{FF2B5EF4-FFF2-40B4-BE49-F238E27FC236}">
                <a16:creationId xmlns:a16="http://schemas.microsoft.com/office/drawing/2014/main" id="{309B8997-C88F-40EB-B25F-8D9296AA6E9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1818" y="5207504"/>
            <a:ext cx="2342686" cy="670860"/>
          </a:xfrm>
          <a:prstGeom prst="rect">
            <a:avLst/>
          </a:prstGeom>
        </p:spPr>
      </p:pic>
      <p:pic>
        <p:nvPicPr>
          <p:cNvPr id="7" name="Picture 7">
            <a:extLst>
              <a:ext uri="{FF2B5EF4-FFF2-40B4-BE49-F238E27FC236}">
                <a16:creationId xmlns:a16="http://schemas.microsoft.com/office/drawing/2014/main" id="{45D175AC-00E5-43F1-B681-086B1A7B3A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2679" y="4835172"/>
            <a:ext cx="2650377" cy="1415523"/>
          </a:xfrm>
          <a:prstGeom prst="rect">
            <a:avLst/>
          </a:prstGeom>
        </p:spPr>
      </p:pic>
    </p:spTree>
    <p:extLst>
      <p:ext uri="{BB962C8B-B14F-4D97-AF65-F5344CB8AC3E}">
        <p14:creationId xmlns:p14="http://schemas.microsoft.com/office/powerpoint/2010/main" val="1059343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BAD12-867D-4D07-928F-B094BA65EE0B}"/>
              </a:ext>
            </a:extLst>
          </p:cNvPr>
          <p:cNvSpPr>
            <a:spLocks noGrp="1"/>
          </p:cNvSpPr>
          <p:nvPr>
            <p:ph type="title"/>
          </p:nvPr>
        </p:nvSpPr>
        <p:spPr/>
        <p:txBody>
          <a:bodyPr/>
          <a:lstStyle/>
          <a:p>
            <a:r>
              <a:rPr lang="zh-CN" altLang="en-US" dirty="0"/>
              <a:t>研究现状</a:t>
            </a:r>
            <a:r>
              <a:rPr lang="en-US" altLang="zh-CN" sz="2800" dirty="0"/>
              <a:t>—</a:t>
            </a:r>
            <a:r>
              <a:rPr lang="zh-CN" altLang="en-US" sz="2800" dirty="0"/>
              <a:t>大数据智能计算机</a:t>
            </a:r>
            <a:endParaRPr lang="zh-CN" altLang="en-US" dirty="0"/>
          </a:p>
        </p:txBody>
      </p:sp>
      <p:sp>
        <p:nvSpPr>
          <p:cNvPr id="3" name="内容占位符 2">
            <a:extLst>
              <a:ext uri="{FF2B5EF4-FFF2-40B4-BE49-F238E27FC236}">
                <a16:creationId xmlns:a16="http://schemas.microsoft.com/office/drawing/2014/main" id="{0E546E79-D4AB-467D-9D6A-E043182DEEA7}"/>
              </a:ext>
            </a:extLst>
          </p:cNvPr>
          <p:cNvSpPr>
            <a:spLocks noGrp="1"/>
          </p:cNvSpPr>
          <p:nvPr>
            <p:ph idx="1"/>
          </p:nvPr>
        </p:nvSpPr>
        <p:spPr/>
        <p:txBody>
          <a:bodyPr/>
          <a:lstStyle/>
          <a:p>
            <a:r>
              <a:rPr lang="en-US" altLang="zh-CN" dirty="0"/>
              <a:t>Intel </a:t>
            </a:r>
            <a:r>
              <a:rPr lang="zh-CN" altLang="en-US" dirty="0"/>
              <a:t>人工智能</a:t>
            </a:r>
            <a:r>
              <a:rPr lang="en-US" altLang="zh-CN" dirty="0"/>
              <a:t>+HPC</a:t>
            </a:r>
            <a:r>
              <a:rPr lang="zh-CN" altLang="en-US" dirty="0"/>
              <a:t>愿景</a:t>
            </a:r>
            <a:endParaRPr lang="en-US" altLang="zh-CN" dirty="0"/>
          </a:p>
          <a:p>
            <a:pPr lvl="1"/>
            <a:r>
              <a:rPr lang="zh-CN" altLang="en-US" dirty="0"/>
              <a:t>融合“</a:t>
            </a:r>
            <a:r>
              <a:rPr lang="zh-CN" altLang="en-US" dirty="0">
                <a:solidFill>
                  <a:srgbClr val="C00000"/>
                </a:solidFill>
              </a:rPr>
              <a:t>人工智能</a:t>
            </a:r>
            <a:r>
              <a:rPr lang="zh-CN" altLang="en-US" dirty="0"/>
              <a:t>、</a:t>
            </a:r>
            <a:r>
              <a:rPr lang="zh-CN" altLang="en-US" dirty="0">
                <a:solidFill>
                  <a:srgbClr val="C00000"/>
                </a:solidFill>
              </a:rPr>
              <a:t>大数据</a:t>
            </a:r>
            <a:r>
              <a:rPr lang="zh-CN" altLang="en-US" dirty="0"/>
              <a:t>分析和传统</a:t>
            </a:r>
            <a:r>
              <a:rPr lang="en-US" altLang="zh-CN" dirty="0">
                <a:solidFill>
                  <a:srgbClr val="C00000"/>
                </a:solidFill>
              </a:rPr>
              <a:t>HPC</a:t>
            </a:r>
            <a:r>
              <a:rPr lang="zh-CN" altLang="en-US" dirty="0"/>
              <a:t>”</a:t>
            </a:r>
            <a:endParaRPr lang="en-US" altLang="zh-CN" dirty="0"/>
          </a:p>
          <a:p>
            <a:pPr lvl="1"/>
            <a:r>
              <a:rPr lang="zh-CN" altLang="en-US" dirty="0"/>
              <a:t>致力于开发可高度配置的</a:t>
            </a:r>
            <a:r>
              <a:rPr lang="en-US" altLang="zh-CN" dirty="0"/>
              <a:t>E</a:t>
            </a:r>
            <a:r>
              <a:rPr lang="zh-CN" altLang="en-US" dirty="0"/>
              <a:t>级系统</a:t>
            </a:r>
          </a:p>
          <a:p>
            <a:pPr lvl="2"/>
            <a:r>
              <a:rPr lang="zh-CN" altLang="en-US" dirty="0"/>
              <a:t>可扩展处理器、加速器、神经网络处理芯片、</a:t>
            </a:r>
            <a:r>
              <a:rPr lang="en-US" altLang="zh-CN" dirty="0"/>
              <a:t>FPGA</a:t>
            </a:r>
            <a:endParaRPr lang="zh-CN" altLang="en-US" dirty="0"/>
          </a:p>
          <a:p>
            <a:pPr lvl="2"/>
            <a:r>
              <a:rPr lang="zh-CN" altLang="en-US" dirty="0"/>
              <a:t>持久内存、</a:t>
            </a:r>
            <a:r>
              <a:rPr lang="en-US" altLang="zh-CN" dirty="0"/>
              <a:t>3D NAND</a:t>
            </a:r>
            <a:endParaRPr lang="zh-CN" altLang="en-US" dirty="0"/>
          </a:p>
          <a:p>
            <a:pPr lvl="1"/>
            <a:r>
              <a:rPr lang="zh-CN" altLang="en-US" dirty="0"/>
              <a:t>目前开发了</a:t>
            </a:r>
            <a:r>
              <a:rPr lang="en-US" altLang="zh-CN" dirty="0"/>
              <a:t>Intel </a:t>
            </a:r>
            <a:r>
              <a:rPr lang="en-US" altLang="zh-CN" dirty="0" err="1"/>
              <a:t>nGraph</a:t>
            </a:r>
            <a:r>
              <a:rPr lang="zh-CN" altLang="en-US" dirty="0"/>
              <a:t>库</a:t>
            </a:r>
          </a:p>
          <a:p>
            <a:pPr lvl="2"/>
            <a:r>
              <a:rPr lang="zh-CN" altLang="en-US" dirty="0"/>
              <a:t>优化</a:t>
            </a:r>
            <a:r>
              <a:rPr lang="en-US" altLang="zh-CN" dirty="0"/>
              <a:t>CPU</a:t>
            </a:r>
            <a:r>
              <a:rPr lang="zh-CN" altLang="en-US" dirty="0"/>
              <a:t>、</a:t>
            </a:r>
            <a:r>
              <a:rPr lang="en-US" altLang="zh-CN" dirty="0"/>
              <a:t>FPGA</a:t>
            </a:r>
            <a:r>
              <a:rPr lang="zh-CN" altLang="en-US" dirty="0"/>
              <a:t>、专用神经网络处理器等</a:t>
            </a:r>
          </a:p>
        </p:txBody>
      </p:sp>
      <p:sp>
        <p:nvSpPr>
          <p:cNvPr id="4" name="灯片编号占位符 3">
            <a:extLst>
              <a:ext uri="{FF2B5EF4-FFF2-40B4-BE49-F238E27FC236}">
                <a16:creationId xmlns:a16="http://schemas.microsoft.com/office/drawing/2014/main" id="{C41F24F7-5D71-4B42-B5E4-9C9BF288786E}"/>
              </a:ext>
            </a:extLst>
          </p:cNvPr>
          <p:cNvSpPr>
            <a:spLocks noGrp="1"/>
          </p:cNvSpPr>
          <p:nvPr>
            <p:ph type="sldNum" sz="quarter" idx="12"/>
          </p:nvPr>
        </p:nvSpPr>
        <p:spPr/>
        <p:txBody>
          <a:bodyPr/>
          <a:lstStyle/>
          <a:p>
            <a:fld id="{17F0B86A-3B10-4477-8AC6-12E7D7B5209B}" type="slidenum">
              <a:rPr lang="zh-CN" altLang="en-US" smtClean="0"/>
              <a:t>17</a:t>
            </a:fld>
            <a:endParaRPr lang="zh-CN" altLang="en-US"/>
          </a:p>
        </p:txBody>
      </p:sp>
      <p:pic>
        <p:nvPicPr>
          <p:cNvPr id="5" name="Picture 3">
            <a:extLst>
              <a:ext uri="{FF2B5EF4-FFF2-40B4-BE49-F238E27FC236}">
                <a16:creationId xmlns:a16="http://schemas.microsoft.com/office/drawing/2014/main" id="{69B0F9F2-CAA2-4E04-AC61-B06BD24AA7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5201" y="4079490"/>
            <a:ext cx="3474207" cy="2184713"/>
          </a:xfrm>
          <a:prstGeom prst="rect">
            <a:avLst/>
          </a:prstGeom>
        </p:spPr>
      </p:pic>
      <p:sp>
        <p:nvSpPr>
          <p:cNvPr id="6" name="Rectangle 4">
            <a:extLst>
              <a:ext uri="{FF2B5EF4-FFF2-40B4-BE49-F238E27FC236}">
                <a16:creationId xmlns:a16="http://schemas.microsoft.com/office/drawing/2014/main" id="{62EAEB50-E1B6-4682-9A74-A2DA60E28AED}"/>
              </a:ext>
            </a:extLst>
          </p:cNvPr>
          <p:cNvSpPr/>
          <p:nvPr/>
        </p:nvSpPr>
        <p:spPr>
          <a:xfrm>
            <a:off x="1026880" y="6260964"/>
            <a:ext cx="2568332" cy="400110"/>
          </a:xfrm>
          <a:prstGeom prst="rect">
            <a:avLst/>
          </a:prstGeom>
        </p:spPr>
        <p:txBody>
          <a:bodyPr wrap="none">
            <a:spAutoFit/>
          </a:bodyPr>
          <a:lstStyle/>
          <a:p>
            <a:r>
              <a:rPr lang="zh-CN" altLang="en-US" sz="2000" dirty="0"/>
              <a:t>三大支柱的融合统一</a:t>
            </a:r>
            <a:r>
              <a:rPr lang="en-US" sz="2000" dirty="0"/>
              <a:t> </a:t>
            </a:r>
          </a:p>
        </p:txBody>
      </p:sp>
      <p:sp>
        <p:nvSpPr>
          <p:cNvPr id="7" name="Rectangle 5">
            <a:extLst>
              <a:ext uri="{FF2B5EF4-FFF2-40B4-BE49-F238E27FC236}">
                <a16:creationId xmlns:a16="http://schemas.microsoft.com/office/drawing/2014/main" id="{7C140CA5-FA5C-4A85-A4CC-66670F5EC878}"/>
              </a:ext>
            </a:extLst>
          </p:cNvPr>
          <p:cNvSpPr/>
          <p:nvPr/>
        </p:nvSpPr>
        <p:spPr>
          <a:xfrm>
            <a:off x="4843107" y="6244207"/>
            <a:ext cx="3476977" cy="400110"/>
          </a:xfrm>
          <a:prstGeom prst="rect">
            <a:avLst/>
          </a:prstGeom>
        </p:spPr>
        <p:txBody>
          <a:bodyPr wrap="none">
            <a:spAutoFit/>
          </a:bodyPr>
          <a:lstStyle/>
          <a:p>
            <a:r>
              <a:rPr lang="zh-CN" altLang="en-US" sz="2000" dirty="0"/>
              <a:t>支持</a:t>
            </a:r>
            <a:r>
              <a:rPr lang="en-US" altLang="zh-CN" sz="2000" dirty="0">
                <a:cs typeface="Times New Roman" panose="02020603050405020304" pitchFamily="18" charset="0"/>
              </a:rPr>
              <a:t>TensorFlow</a:t>
            </a:r>
            <a:r>
              <a:rPr lang="zh-CN" altLang="en-US" sz="2000" dirty="0">
                <a:cs typeface="Times New Roman" panose="02020603050405020304" pitchFamily="18" charset="0"/>
              </a:rPr>
              <a:t>的</a:t>
            </a:r>
            <a:r>
              <a:rPr lang="en-US" altLang="zh-CN" sz="2000" dirty="0">
                <a:cs typeface="Times New Roman" panose="02020603050405020304" pitchFamily="18" charset="0"/>
              </a:rPr>
              <a:t>Intel</a:t>
            </a:r>
            <a:r>
              <a:rPr lang="zh-CN" altLang="en-US" sz="2000" dirty="0">
                <a:cs typeface="Times New Roman" panose="02020603050405020304" pitchFamily="18" charset="0"/>
              </a:rPr>
              <a:t> </a:t>
            </a:r>
            <a:r>
              <a:rPr lang="en-US" altLang="zh-CN" sz="2000" dirty="0" err="1">
                <a:cs typeface="Times New Roman" panose="02020603050405020304" pitchFamily="18" charset="0"/>
              </a:rPr>
              <a:t>nGraph</a:t>
            </a:r>
            <a:endParaRPr lang="en-US" sz="2000" dirty="0">
              <a:cs typeface="Times New Roman" panose="02020603050405020304" pitchFamily="18" charset="0"/>
            </a:endParaRPr>
          </a:p>
        </p:txBody>
      </p:sp>
      <p:pic>
        <p:nvPicPr>
          <p:cNvPr id="8" name="Picture 6">
            <a:extLst>
              <a:ext uri="{FF2B5EF4-FFF2-40B4-BE49-F238E27FC236}">
                <a16:creationId xmlns:a16="http://schemas.microsoft.com/office/drawing/2014/main" id="{C0EA8E9C-8C1E-4195-A04C-3FCCC3B0EB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03734" y="4089728"/>
            <a:ext cx="3555723" cy="2114812"/>
          </a:xfrm>
          <a:prstGeom prst="rect">
            <a:avLst/>
          </a:prstGeom>
        </p:spPr>
      </p:pic>
    </p:spTree>
    <p:extLst>
      <p:ext uri="{BB962C8B-B14F-4D97-AF65-F5344CB8AC3E}">
        <p14:creationId xmlns:p14="http://schemas.microsoft.com/office/powerpoint/2010/main" val="361287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E6184-345F-4698-9777-8003CD295A4A}"/>
              </a:ext>
            </a:extLst>
          </p:cNvPr>
          <p:cNvSpPr>
            <a:spLocks noGrp="1"/>
          </p:cNvSpPr>
          <p:nvPr>
            <p:ph type="title"/>
          </p:nvPr>
        </p:nvSpPr>
        <p:spPr/>
        <p:txBody>
          <a:bodyPr/>
          <a:lstStyle/>
          <a:p>
            <a:r>
              <a:rPr lang="zh-CN" altLang="en-US" dirty="0"/>
              <a:t>研究现状</a:t>
            </a:r>
            <a:r>
              <a:rPr lang="en-US" altLang="zh-CN" sz="2800" dirty="0"/>
              <a:t>—</a:t>
            </a:r>
            <a:r>
              <a:rPr lang="zh-CN" altLang="en-US" sz="2800" dirty="0"/>
              <a:t>类脑计算</a:t>
            </a:r>
            <a:endParaRPr lang="zh-CN" altLang="en-US" dirty="0"/>
          </a:p>
        </p:txBody>
      </p:sp>
      <p:sp>
        <p:nvSpPr>
          <p:cNvPr id="3" name="内容占位符 2">
            <a:extLst>
              <a:ext uri="{FF2B5EF4-FFF2-40B4-BE49-F238E27FC236}">
                <a16:creationId xmlns:a16="http://schemas.microsoft.com/office/drawing/2014/main" id="{9C8429BB-E11C-42D7-9332-A2483EF1CF37}"/>
              </a:ext>
            </a:extLst>
          </p:cNvPr>
          <p:cNvSpPr>
            <a:spLocks noGrp="1"/>
          </p:cNvSpPr>
          <p:nvPr>
            <p:ph idx="1"/>
          </p:nvPr>
        </p:nvSpPr>
        <p:spPr>
          <a:xfrm>
            <a:off x="134223" y="906011"/>
            <a:ext cx="4437777" cy="5637402"/>
          </a:xfrm>
        </p:spPr>
        <p:txBody>
          <a:bodyPr/>
          <a:lstStyle/>
          <a:p>
            <a:pPr marL="0" indent="0">
              <a:buNone/>
            </a:pPr>
            <a:r>
              <a:rPr lang="zh-CN" altLang="en-US" sz="2000" dirty="0"/>
              <a:t>类脑计算：</a:t>
            </a:r>
            <a:r>
              <a:rPr lang="zh-CN" altLang="en-US" sz="2000" dirty="0">
                <a:solidFill>
                  <a:srgbClr val="C00000"/>
                </a:solidFill>
              </a:rPr>
              <a:t>模拟大脑结构和功能机制的新型信息计算范式</a:t>
            </a:r>
            <a:r>
              <a:rPr lang="zh-CN" altLang="en-US" sz="2000" dirty="0"/>
              <a:t>，不同于目前基于冯</a:t>
            </a:r>
            <a:r>
              <a:rPr lang="en-US" altLang="zh-CN" sz="2000" dirty="0"/>
              <a:t>-</a:t>
            </a:r>
            <a:r>
              <a:rPr lang="zh-CN" altLang="en-US" sz="2000" dirty="0"/>
              <a:t>诺伊曼结构的计算体系，是各国必争的信息技术“战略制高点”</a:t>
            </a:r>
          </a:p>
        </p:txBody>
      </p:sp>
      <p:sp>
        <p:nvSpPr>
          <p:cNvPr id="4" name="灯片编号占位符 3">
            <a:extLst>
              <a:ext uri="{FF2B5EF4-FFF2-40B4-BE49-F238E27FC236}">
                <a16:creationId xmlns:a16="http://schemas.microsoft.com/office/drawing/2014/main" id="{0FF8DCE6-EE85-42D0-9D40-30230E400A14}"/>
              </a:ext>
            </a:extLst>
          </p:cNvPr>
          <p:cNvSpPr>
            <a:spLocks noGrp="1"/>
          </p:cNvSpPr>
          <p:nvPr>
            <p:ph type="sldNum" sz="quarter" idx="12"/>
          </p:nvPr>
        </p:nvSpPr>
        <p:spPr/>
        <p:txBody>
          <a:bodyPr/>
          <a:lstStyle/>
          <a:p>
            <a:fld id="{17F0B86A-3B10-4477-8AC6-12E7D7B5209B}" type="slidenum">
              <a:rPr lang="zh-CN" altLang="en-US" smtClean="0"/>
              <a:t>18</a:t>
            </a:fld>
            <a:endParaRPr lang="zh-CN" altLang="en-US"/>
          </a:p>
        </p:txBody>
      </p:sp>
      <p:grpSp>
        <p:nvGrpSpPr>
          <p:cNvPr id="5" name="组 1">
            <a:extLst>
              <a:ext uri="{FF2B5EF4-FFF2-40B4-BE49-F238E27FC236}">
                <a16:creationId xmlns:a16="http://schemas.microsoft.com/office/drawing/2014/main" id="{1550243C-A6FF-4CFB-883D-976733FD958C}"/>
              </a:ext>
            </a:extLst>
          </p:cNvPr>
          <p:cNvGrpSpPr/>
          <p:nvPr/>
        </p:nvGrpSpPr>
        <p:grpSpPr>
          <a:xfrm>
            <a:off x="3169863" y="3345747"/>
            <a:ext cx="2788839" cy="3187468"/>
            <a:chOff x="430336" y="1844824"/>
            <a:chExt cx="2520280" cy="3672408"/>
          </a:xfrm>
        </p:grpSpPr>
        <p:sp>
          <p:nvSpPr>
            <p:cNvPr id="6" name="矩形 5">
              <a:extLst>
                <a:ext uri="{FF2B5EF4-FFF2-40B4-BE49-F238E27FC236}">
                  <a16:creationId xmlns:a16="http://schemas.microsoft.com/office/drawing/2014/main" id="{C9C4DFE5-D7D1-4F5E-9E8D-6115705C6258}"/>
                </a:ext>
              </a:extLst>
            </p:cNvPr>
            <p:cNvSpPr/>
            <p:nvPr/>
          </p:nvSpPr>
          <p:spPr>
            <a:xfrm>
              <a:off x="430336" y="1844824"/>
              <a:ext cx="2520280" cy="3672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Picture 2" descr="President Barack Obama is introduced by Dr. Francis Collins">
              <a:extLst>
                <a:ext uri="{FF2B5EF4-FFF2-40B4-BE49-F238E27FC236}">
                  <a16:creationId xmlns:a16="http://schemas.microsoft.com/office/drawing/2014/main" id="{BB8F45B2-E7C7-45B1-A7F6-A8F9BBE70C1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8178" y="2547802"/>
              <a:ext cx="1725612"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2687265F-FAF1-4F68-BD3D-923DAD95601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6294" y="3793480"/>
              <a:ext cx="1652587" cy="839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60">
              <a:extLst>
                <a:ext uri="{FF2B5EF4-FFF2-40B4-BE49-F238E27FC236}">
                  <a16:creationId xmlns:a16="http://schemas.microsoft.com/office/drawing/2014/main" id="{8C53CBF0-4CD2-4AC0-899A-44566CFF300E}"/>
                </a:ext>
              </a:extLst>
            </p:cNvPr>
            <p:cNvSpPr>
              <a:spLocks noChangeArrowheads="1"/>
            </p:cNvSpPr>
            <p:nvPr/>
          </p:nvSpPr>
          <p:spPr bwMode="auto">
            <a:xfrm>
              <a:off x="901700" y="1878330"/>
              <a:ext cx="173291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美国脑计划</a:t>
              </a:r>
              <a:endPar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FontTx/>
                <a:buNone/>
              </a:pPr>
              <a:r>
                <a:rPr lang="en-US"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(2013-</a:t>
              </a:r>
              <a:r>
                <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2025</a:t>
              </a:r>
              <a:r>
                <a:rPr lang="en-US"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SG"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Rectangle 15">
              <a:extLst>
                <a:ext uri="{FF2B5EF4-FFF2-40B4-BE49-F238E27FC236}">
                  <a16:creationId xmlns:a16="http://schemas.microsoft.com/office/drawing/2014/main" id="{E689D5F0-C0A8-4778-A45B-A7A1E3D6F6F2}"/>
                </a:ext>
              </a:extLst>
            </p:cNvPr>
            <p:cNvSpPr>
              <a:spLocks noChangeArrowheads="1"/>
            </p:cNvSpPr>
            <p:nvPr/>
          </p:nvSpPr>
          <p:spPr bwMode="auto">
            <a:xfrm>
              <a:off x="454496" y="4717917"/>
              <a:ext cx="21799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IBM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 类脑</a:t>
              </a:r>
              <a:r>
                <a:rPr lang="en-US"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芯片</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2014</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年十大科学突破”</a:t>
              </a:r>
              <a:endParaRPr lang="en-SG"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1" name="组 13">
            <a:extLst>
              <a:ext uri="{FF2B5EF4-FFF2-40B4-BE49-F238E27FC236}">
                <a16:creationId xmlns:a16="http://schemas.microsoft.com/office/drawing/2014/main" id="{EACAE5B0-849A-40D3-BB8A-A659C6724F46}"/>
              </a:ext>
            </a:extLst>
          </p:cNvPr>
          <p:cNvGrpSpPr/>
          <p:nvPr/>
        </p:nvGrpSpPr>
        <p:grpSpPr>
          <a:xfrm>
            <a:off x="211792" y="3345747"/>
            <a:ext cx="2805039" cy="3117819"/>
            <a:chOff x="3207121" y="1844824"/>
            <a:chExt cx="2543882" cy="3672408"/>
          </a:xfrm>
        </p:grpSpPr>
        <p:sp>
          <p:nvSpPr>
            <p:cNvPr id="12" name="矩形 11">
              <a:extLst>
                <a:ext uri="{FF2B5EF4-FFF2-40B4-BE49-F238E27FC236}">
                  <a16:creationId xmlns:a16="http://schemas.microsoft.com/office/drawing/2014/main" id="{55BFE433-9970-4F54-856B-A8412EF3C5CB}"/>
                </a:ext>
              </a:extLst>
            </p:cNvPr>
            <p:cNvSpPr/>
            <p:nvPr/>
          </p:nvSpPr>
          <p:spPr>
            <a:xfrm>
              <a:off x="3221089" y="1844824"/>
              <a:ext cx="2520280" cy="3672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3" name="Picture 2">
              <a:extLst>
                <a:ext uri="{FF2B5EF4-FFF2-40B4-BE49-F238E27FC236}">
                  <a16:creationId xmlns:a16="http://schemas.microsoft.com/office/drawing/2014/main" id="{C02C1E51-AD91-436C-83CE-334E9D4E72D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19660" y="2422950"/>
              <a:ext cx="1518742" cy="113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13F03423-16B5-4B65-80AA-AC6910C57C86}"/>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32451" y="4480255"/>
              <a:ext cx="1440259" cy="97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5">
              <a:extLst>
                <a:ext uri="{FF2B5EF4-FFF2-40B4-BE49-F238E27FC236}">
                  <a16:creationId xmlns:a16="http://schemas.microsoft.com/office/drawing/2014/main" id="{3C52D29E-3AC3-491B-95CE-51B3156DD846}"/>
                </a:ext>
              </a:extLst>
            </p:cNvPr>
            <p:cNvSpPr>
              <a:spLocks noChangeArrowheads="1"/>
            </p:cNvSpPr>
            <p:nvPr/>
          </p:nvSpPr>
          <p:spPr bwMode="auto">
            <a:xfrm>
              <a:off x="3350703" y="1917373"/>
              <a:ext cx="2400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欧盟脑计划 </a:t>
              </a:r>
              <a:r>
                <a:rPr lang="en-US"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(2013-2023)</a:t>
              </a:r>
              <a:endParaRPr lang="en-SG"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内容占位符 14" descr="内容占位符 14">
              <a:extLst>
                <a:ext uri="{FF2B5EF4-FFF2-40B4-BE49-F238E27FC236}">
                  <a16:creationId xmlns:a16="http://schemas.microsoft.com/office/drawing/2014/main" id="{0E9A8A88-1229-41A3-BCA6-09C4E68995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50703" y="3673436"/>
              <a:ext cx="1205838" cy="1197957"/>
            </a:xfrm>
            <a:prstGeom prst="rect">
              <a:avLst/>
            </a:prstGeom>
            <a:ln w="12700">
              <a:miter lim="400000"/>
              <a:headEnd/>
              <a:tailEnd/>
            </a:ln>
          </p:spPr>
        </p:pic>
        <p:sp>
          <p:nvSpPr>
            <p:cNvPr id="17" name="文本框 16">
              <a:extLst>
                <a:ext uri="{FF2B5EF4-FFF2-40B4-BE49-F238E27FC236}">
                  <a16:creationId xmlns:a16="http://schemas.microsoft.com/office/drawing/2014/main" id="{38E77922-B500-450E-9F0D-429B6100E8DC}"/>
                </a:ext>
              </a:extLst>
            </p:cNvPr>
            <p:cNvSpPr txBox="1"/>
            <p:nvPr/>
          </p:nvSpPr>
          <p:spPr>
            <a:xfrm>
              <a:off x="4505609" y="3965834"/>
              <a:ext cx="1166281" cy="369332"/>
            </a:xfrm>
            <a:prstGeom prst="rect">
              <a:avLst/>
            </a:prstGeom>
            <a:noFill/>
          </p:spPr>
          <p:txBody>
            <a:bodyPr wrap="none" rtlCol="0">
              <a:spAutoFit/>
            </a:bodyPr>
            <a:lstStyle/>
            <a:p>
              <a:r>
                <a:rPr lang="en-US" altLang="zh-CN">
                  <a:solidFill>
                    <a:schemeClr val="bg1"/>
                  </a:solidFill>
                  <a:latin typeface="微软雅黑" panose="020B0503020204020204" pitchFamily="34" charset="-122"/>
                  <a:ea typeface="微软雅黑" panose="020B0503020204020204" pitchFamily="34" charset="-122"/>
                </a:rPr>
                <a:t>SpiNNaker</a:t>
              </a:r>
            </a:p>
          </p:txBody>
        </p:sp>
        <p:sp>
          <p:nvSpPr>
            <p:cNvPr id="18" name="文本框 17">
              <a:extLst>
                <a:ext uri="{FF2B5EF4-FFF2-40B4-BE49-F238E27FC236}">
                  <a16:creationId xmlns:a16="http://schemas.microsoft.com/office/drawing/2014/main" id="{A94722C6-AD23-4519-B175-43E694DD8D49}"/>
                </a:ext>
              </a:extLst>
            </p:cNvPr>
            <p:cNvSpPr txBox="1"/>
            <p:nvPr/>
          </p:nvSpPr>
          <p:spPr>
            <a:xfrm>
              <a:off x="3207121" y="5054178"/>
              <a:ext cx="1256819" cy="369332"/>
            </a:xfrm>
            <a:prstGeom prst="rect">
              <a:avLst/>
            </a:prstGeom>
            <a:noFill/>
          </p:spPr>
          <p:txBody>
            <a:bodyPr wrap="none" rtlCol="0">
              <a:spAutoFit/>
            </a:bodyPr>
            <a:lstStyle/>
            <a:p>
              <a:r>
                <a:rPr lang="en-US" altLang="zh-CN">
                  <a:solidFill>
                    <a:schemeClr val="bg1"/>
                  </a:solidFill>
                  <a:latin typeface="微软雅黑" panose="020B0503020204020204" pitchFamily="34" charset="-122"/>
                  <a:ea typeface="微软雅黑" panose="020B0503020204020204" pitchFamily="34" charset="-122"/>
                </a:rPr>
                <a:t>BrainScaleS</a:t>
              </a:r>
            </a:p>
          </p:txBody>
        </p:sp>
      </p:grpSp>
      <p:grpSp>
        <p:nvGrpSpPr>
          <p:cNvPr id="19" name="组 22">
            <a:extLst>
              <a:ext uri="{FF2B5EF4-FFF2-40B4-BE49-F238E27FC236}">
                <a16:creationId xmlns:a16="http://schemas.microsoft.com/office/drawing/2014/main" id="{1FB13515-6DE7-451B-A265-6E05EA8C0D0C}"/>
              </a:ext>
            </a:extLst>
          </p:cNvPr>
          <p:cNvGrpSpPr/>
          <p:nvPr/>
        </p:nvGrpSpPr>
        <p:grpSpPr>
          <a:xfrm>
            <a:off x="6200401" y="3283097"/>
            <a:ext cx="2732712" cy="3255211"/>
            <a:chOff x="6210766" y="1834637"/>
            <a:chExt cx="2732712" cy="3311261"/>
          </a:xfrm>
        </p:grpSpPr>
        <p:sp>
          <p:nvSpPr>
            <p:cNvPr id="20" name="矩形 19">
              <a:extLst>
                <a:ext uri="{FF2B5EF4-FFF2-40B4-BE49-F238E27FC236}">
                  <a16:creationId xmlns:a16="http://schemas.microsoft.com/office/drawing/2014/main" id="{48A9DF78-9BA5-419F-9609-018C07A838A9}"/>
                </a:ext>
              </a:extLst>
            </p:cNvPr>
            <p:cNvSpPr/>
            <p:nvPr/>
          </p:nvSpPr>
          <p:spPr>
            <a:xfrm>
              <a:off x="6210766" y="1834637"/>
              <a:ext cx="2694072" cy="3311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21" name="图片 1">
              <a:extLst>
                <a:ext uri="{FF2B5EF4-FFF2-40B4-BE49-F238E27FC236}">
                  <a16:creationId xmlns:a16="http://schemas.microsoft.com/office/drawing/2014/main" id="{5FAD0935-5BFB-48E6-8FB6-74F11D19F405}"/>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6210766" y="2300917"/>
              <a:ext cx="2684718" cy="121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7BEAB7A4-8BCC-44C3-8272-C41BFE17BF06}"/>
                </a:ext>
              </a:extLst>
            </p:cNvPr>
            <p:cNvSpPr/>
            <p:nvPr/>
          </p:nvSpPr>
          <p:spPr>
            <a:xfrm>
              <a:off x="6349937" y="3848983"/>
              <a:ext cx="2593541" cy="971284"/>
            </a:xfrm>
            <a:prstGeom prst="rect">
              <a:avLst/>
            </a:prstGeom>
          </p:spPr>
          <p:txBody>
            <a:bodyPr wrap="square">
              <a:spAutoFit/>
            </a:bodyPr>
            <a:lstStyle/>
            <a:p>
              <a:r>
                <a:rPr lang="en-US" altLang="zh-CN"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2017</a:t>
              </a: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年国务院</a:t>
              </a:r>
              <a:r>
                <a:rPr lang="en-US" altLang="zh-CN"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新一代人工智能发展规划</a:t>
              </a:r>
              <a:r>
                <a:rPr lang="en-US" altLang="zh-CN"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布局“</a:t>
              </a:r>
              <a:r>
                <a:rPr lang="zh-CN" altLang="en-US" sz="16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类脑智能计算</a:t>
              </a: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前沿基础理论研究。</a:t>
              </a:r>
            </a:p>
          </p:txBody>
        </p:sp>
        <p:sp>
          <p:nvSpPr>
            <p:cNvPr id="23" name="Rectangle 7">
              <a:extLst>
                <a:ext uri="{FF2B5EF4-FFF2-40B4-BE49-F238E27FC236}">
                  <a16:creationId xmlns:a16="http://schemas.microsoft.com/office/drawing/2014/main" id="{0FCC5EAA-0E3D-4C00-93C1-2190C550B72B}"/>
                </a:ext>
              </a:extLst>
            </p:cNvPr>
            <p:cNvSpPr>
              <a:spLocks noChangeArrowheads="1"/>
            </p:cNvSpPr>
            <p:nvPr/>
          </p:nvSpPr>
          <p:spPr bwMode="auto">
            <a:xfrm>
              <a:off x="6441687" y="3292681"/>
              <a:ext cx="1859879" cy="294865"/>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a:lstStyle>
              <a:lvl1pPr>
                <a:spcBef>
                  <a:spcPct val="50000"/>
                </a:spcBef>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endParaRPr lang="en-SG" altLang="en-US" sz="2400">
                <a:latin typeface="微软雅黑" panose="020B0503020204020204" pitchFamily="34" charset="-122"/>
                <a:ea typeface="微软雅黑" panose="020B0503020204020204" pitchFamily="34" charset="-122"/>
              </a:endParaRPr>
            </a:p>
          </p:txBody>
        </p:sp>
        <p:sp>
          <p:nvSpPr>
            <p:cNvPr id="24" name="Rounded Rectangle 2">
              <a:extLst>
                <a:ext uri="{FF2B5EF4-FFF2-40B4-BE49-F238E27FC236}">
                  <a16:creationId xmlns:a16="http://schemas.microsoft.com/office/drawing/2014/main" id="{416EDFCE-FBB1-48E9-B30E-B6A6626E58EB}"/>
                </a:ext>
              </a:extLst>
            </p:cNvPr>
            <p:cNvSpPr/>
            <p:nvPr/>
          </p:nvSpPr>
          <p:spPr bwMode="auto">
            <a:xfrm>
              <a:off x="6435693" y="2667790"/>
              <a:ext cx="2493009" cy="443733"/>
            </a:xfrm>
            <a:prstGeom prst="roundRect">
              <a:avLst/>
            </a:prstGeom>
            <a:solidFill>
              <a:srgbClr val="FFC000"/>
            </a:solidFill>
            <a:ln w="25400" cap="flat" cmpd="sng" algn="ctr">
              <a:solidFill>
                <a:srgbClr val="FF0000"/>
              </a:solidFill>
              <a:prstDash val="solid"/>
              <a:round/>
              <a:headEnd type="none" w="med" len="med"/>
              <a:tailEnd type="none" w="med" len="med"/>
            </a:ln>
            <a:effectLst>
              <a:prstShdw prst="shdw17" dist="17961" dir="2700000">
                <a:schemeClr val="tx1">
                  <a:gamma/>
                  <a:shade val="60000"/>
                  <a:invGamma/>
                </a:schemeClr>
              </a:prstShdw>
            </a:effectLst>
          </p:spPr>
          <p:txBody>
            <a:bodyPr/>
            <a:lstStyle/>
            <a:p>
              <a:pPr>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脑科学与类脑研究</a:t>
              </a:r>
              <a:endParaRPr lang="en-US"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5" name="直接箭头连接符 5">
              <a:extLst>
                <a:ext uri="{FF2B5EF4-FFF2-40B4-BE49-F238E27FC236}">
                  <a16:creationId xmlns:a16="http://schemas.microsoft.com/office/drawing/2014/main" id="{A0CA52E5-EFFC-4BE4-9BEA-AA5CE873FCC1}"/>
                </a:ext>
              </a:extLst>
            </p:cNvPr>
            <p:cNvCxnSpPr>
              <a:cxnSpLocks noChangeShapeType="1"/>
            </p:cNvCxnSpPr>
            <p:nvPr/>
          </p:nvCxnSpPr>
          <p:spPr bwMode="auto">
            <a:xfrm flipV="1">
              <a:off x="7853353" y="3055080"/>
              <a:ext cx="261360" cy="237602"/>
            </a:xfrm>
            <a:prstGeom prst="straightConnector1">
              <a:avLst/>
            </a:prstGeom>
            <a:noFill/>
            <a:ln w="25400" cap="sq" algn="ctr">
              <a:solidFill>
                <a:srgbClr val="FF0000"/>
              </a:solidFill>
              <a:round/>
              <a:tailEnd type="triangle" w="med" len="med"/>
            </a:ln>
            <a:extLst>
              <a:ext uri="{909E8E84-426E-40DD-AFC4-6F175D3DCCD1}">
                <a14:hiddenFill xmlns:a14="http://schemas.microsoft.com/office/drawing/2010/main">
                  <a:noFill/>
                </a14:hiddenFill>
              </a:ext>
            </a:extLst>
          </p:spPr>
        </p:cxnSp>
        <p:sp>
          <p:nvSpPr>
            <p:cNvPr id="26" name="Rectangle 5">
              <a:extLst>
                <a:ext uri="{FF2B5EF4-FFF2-40B4-BE49-F238E27FC236}">
                  <a16:creationId xmlns:a16="http://schemas.microsoft.com/office/drawing/2014/main" id="{4EB25F7D-F83F-49C7-89E8-BBED70FD1937}"/>
                </a:ext>
              </a:extLst>
            </p:cNvPr>
            <p:cNvSpPr>
              <a:spLocks noChangeArrowheads="1"/>
            </p:cNvSpPr>
            <p:nvPr/>
          </p:nvSpPr>
          <p:spPr bwMode="auto">
            <a:xfrm>
              <a:off x="6363798" y="1865667"/>
              <a:ext cx="2565819" cy="30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中国十三五、十四五规划</a:t>
              </a:r>
            </a:p>
          </p:txBody>
        </p:sp>
      </p:grpSp>
      <p:pic>
        <p:nvPicPr>
          <p:cNvPr id="27" name="Picture 5">
            <a:extLst>
              <a:ext uri="{FF2B5EF4-FFF2-40B4-BE49-F238E27FC236}">
                <a16:creationId xmlns:a16="http://schemas.microsoft.com/office/drawing/2014/main" id="{684D6215-2036-4E4F-9BA3-27342EB842F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08113" y="1239605"/>
            <a:ext cx="2469772" cy="156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 descr="C:\Documents and Settings\THJ\Desktop\Wetware.jpg">
            <a:extLst>
              <a:ext uri="{FF2B5EF4-FFF2-40B4-BE49-F238E27FC236}">
                <a16:creationId xmlns:a16="http://schemas.microsoft.com/office/drawing/2014/main" id="{BA8CC515-3A82-469B-8A89-B44914887DB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958186" y="1295857"/>
            <a:ext cx="2000989" cy="1459996"/>
          </a:xfrm>
          <a:prstGeom prst="rect">
            <a:avLst/>
          </a:prstGeom>
          <a:noFill/>
          <a:ln w="9525">
            <a:noFill/>
            <a:miter lim="800000"/>
            <a:headEnd/>
            <a:tailEnd/>
          </a:ln>
        </p:spPr>
      </p:pic>
      <p:sp>
        <p:nvSpPr>
          <p:cNvPr id="29" name="AutoShape 22">
            <a:extLst>
              <a:ext uri="{FF2B5EF4-FFF2-40B4-BE49-F238E27FC236}">
                <a16:creationId xmlns:a16="http://schemas.microsoft.com/office/drawing/2014/main" id="{25C13EC8-D402-412F-8CE2-B218191DA396}"/>
              </a:ext>
            </a:extLst>
          </p:cNvPr>
          <p:cNvSpPr>
            <a:spLocks noChangeArrowheads="1"/>
          </p:cNvSpPr>
          <p:nvPr/>
        </p:nvSpPr>
        <p:spPr bwMode="gray">
          <a:xfrm>
            <a:off x="175205" y="2548570"/>
            <a:ext cx="3974976" cy="746500"/>
          </a:xfrm>
          <a:prstGeom prst="roundRect">
            <a:avLst>
              <a:gd name="adj" fmla="val 16667"/>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8100000" scaled="1"/>
            <a:tileRect/>
          </a:gradFill>
        </p:spPr>
        <p:style>
          <a:lnRef idx="0">
            <a:schemeClr val="accent2"/>
          </a:lnRef>
          <a:fillRef idx="3">
            <a:schemeClr val="accent2"/>
          </a:fillRef>
          <a:effectRef idx="3">
            <a:schemeClr val="accent2"/>
          </a:effectRef>
          <a:fontRef idx="minor">
            <a:schemeClr val="lt1"/>
          </a:fontRef>
        </p:style>
        <p:txBody>
          <a:bodyPr anchor="ctr"/>
          <a:lstStyle>
            <a:lvl1pPr>
              <a:defRPr sz="1000" i="1">
                <a:solidFill>
                  <a:srgbClr val="008000"/>
                </a:solidFill>
                <a:latin typeface="Arial" panose="020B0604020202020204" pitchFamily="34" charset="0"/>
                <a:ea typeface="宋体" panose="02010600030101010101" pitchFamily="2" charset="-122"/>
              </a:defRPr>
            </a:lvl1pPr>
            <a:lvl2pPr marL="742950" indent="-285750">
              <a:defRPr sz="1000" i="1">
                <a:solidFill>
                  <a:srgbClr val="008000"/>
                </a:solidFill>
                <a:latin typeface="Arial" panose="020B0604020202020204" pitchFamily="34" charset="0"/>
                <a:ea typeface="宋体" panose="02010600030101010101" pitchFamily="2" charset="-122"/>
              </a:defRPr>
            </a:lvl2pPr>
            <a:lvl3pPr marL="1143000" indent="-228600">
              <a:defRPr sz="1000" i="1">
                <a:solidFill>
                  <a:srgbClr val="008000"/>
                </a:solidFill>
                <a:latin typeface="Arial" panose="020B0604020202020204" pitchFamily="34" charset="0"/>
                <a:ea typeface="宋体" panose="02010600030101010101" pitchFamily="2" charset="-122"/>
              </a:defRPr>
            </a:lvl3pPr>
            <a:lvl4pPr marL="1600200" indent="-228600">
              <a:defRPr sz="1000" i="1">
                <a:solidFill>
                  <a:srgbClr val="008000"/>
                </a:solidFill>
                <a:latin typeface="Arial" panose="020B0604020202020204" pitchFamily="34" charset="0"/>
                <a:ea typeface="宋体" panose="02010600030101010101" pitchFamily="2" charset="-122"/>
              </a:defRPr>
            </a:lvl4pPr>
            <a:lvl5pPr marL="2057400" indent="-228600">
              <a:defRPr sz="1000" i="1">
                <a:solidFill>
                  <a:srgbClr val="008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i="1">
                <a:solidFill>
                  <a:srgbClr val="008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i="1">
                <a:solidFill>
                  <a:srgbClr val="008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i="1">
                <a:solidFill>
                  <a:srgbClr val="008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i="1">
                <a:solidFill>
                  <a:srgbClr val="008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计算模型、算法、体系结构、物理实现等</a:t>
            </a:r>
            <a:endParaRPr kumimoji="0" lang="en-US" altLang="zh-CN"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各层次的全新的计算范式</a:t>
            </a:r>
            <a:endParaRPr kumimoji="0" lang="en-US" altLang="zh-CN"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0007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A720A-F668-48BB-A324-D7B3FF2327E7}"/>
              </a:ext>
            </a:extLst>
          </p:cNvPr>
          <p:cNvSpPr>
            <a:spLocks noGrp="1"/>
          </p:cNvSpPr>
          <p:nvPr>
            <p:ph type="title"/>
          </p:nvPr>
        </p:nvSpPr>
        <p:spPr/>
        <p:txBody>
          <a:bodyPr/>
          <a:lstStyle/>
          <a:p>
            <a:r>
              <a:rPr lang="zh-CN" altLang="en-US" dirty="0"/>
              <a:t>研究现状</a:t>
            </a:r>
            <a:r>
              <a:rPr lang="en-US" altLang="zh-CN" sz="2800" dirty="0"/>
              <a:t>—</a:t>
            </a:r>
            <a:r>
              <a:rPr lang="zh-CN" altLang="en-US" sz="2800" dirty="0"/>
              <a:t>类脑计算</a:t>
            </a:r>
            <a:endParaRPr lang="zh-CN" altLang="en-US" dirty="0"/>
          </a:p>
        </p:txBody>
      </p:sp>
      <p:sp>
        <p:nvSpPr>
          <p:cNvPr id="4" name="灯片编号占位符 3">
            <a:extLst>
              <a:ext uri="{FF2B5EF4-FFF2-40B4-BE49-F238E27FC236}">
                <a16:creationId xmlns:a16="http://schemas.microsoft.com/office/drawing/2014/main" id="{B310C5C2-40E6-43D8-8A36-7AB57081E0DC}"/>
              </a:ext>
            </a:extLst>
          </p:cNvPr>
          <p:cNvSpPr>
            <a:spLocks noGrp="1"/>
          </p:cNvSpPr>
          <p:nvPr>
            <p:ph type="sldNum" sz="quarter" idx="12"/>
          </p:nvPr>
        </p:nvSpPr>
        <p:spPr/>
        <p:txBody>
          <a:bodyPr/>
          <a:lstStyle/>
          <a:p>
            <a:fld id="{17F0B86A-3B10-4477-8AC6-12E7D7B5209B}" type="slidenum">
              <a:rPr lang="zh-CN" altLang="en-US" smtClean="0"/>
              <a:t>19</a:t>
            </a:fld>
            <a:endParaRPr lang="zh-CN" altLang="en-US"/>
          </a:p>
        </p:txBody>
      </p:sp>
      <p:sp>
        <p:nvSpPr>
          <p:cNvPr id="5" name="TextBox 4">
            <a:extLst>
              <a:ext uri="{FF2B5EF4-FFF2-40B4-BE49-F238E27FC236}">
                <a16:creationId xmlns:a16="http://schemas.microsoft.com/office/drawing/2014/main" id="{794F2EF8-211B-4F27-9389-4FE20557CCC6}"/>
              </a:ext>
            </a:extLst>
          </p:cNvPr>
          <p:cNvSpPr txBox="1"/>
          <p:nvPr/>
        </p:nvSpPr>
        <p:spPr>
          <a:xfrm>
            <a:off x="5540717" y="4013754"/>
            <a:ext cx="1571625" cy="900246"/>
          </a:xfrm>
          <a:prstGeom prst="rect">
            <a:avLst/>
          </a:prstGeom>
          <a:noFill/>
        </p:spPr>
        <p:txBody>
          <a:bodyPr>
            <a:spAutoFit/>
          </a:bodyPr>
          <a:lstStyle/>
          <a:p>
            <a:pPr>
              <a:buClr>
                <a:schemeClr val="accent2"/>
              </a:buClr>
              <a:buFont typeface="Wingdings" pitchFamily="2" charset="2"/>
              <a:buNone/>
              <a:defRPr/>
            </a:pPr>
            <a:r>
              <a:rPr lang="zh-CN" altLang="en-US" sz="1050" dirty="0">
                <a:latin typeface="微软雅黑" pitchFamily="34" charset="-122"/>
                <a:ea typeface="微软雅黑" pitchFamily="34" charset="-122"/>
              </a:rPr>
              <a:t>美国启动</a:t>
            </a:r>
            <a:r>
              <a:rPr lang="en-US" altLang="zh-CN" sz="1050" dirty="0">
                <a:latin typeface="微软雅黑" pitchFamily="34" charset="-122"/>
                <a:ea typeface="微软雅黑" pitchFamily="34" charset="-122"/>
              </a:rPr>
              <a:t>BRAIN Initiative</a:t>
            </a:r>
          </a:p>
          <a:p>
            <a:pPr>
              <a:buClr>
                <a:schemeClr val="accent2"/>
              </a:buClr>
              <a:defRPr/>
            </a:pPr>
            <a:r>
              <a:rPr lang="zh-CN" altLang="en-US" sz="1050" dirty="0">
                <a:latin typeface="微软雅黑" pitchFamily="34" charset="-122"/>
                <a:ea typeface="微软雅黑" pitchFamily="34" charset="-122"/>
              </a:rPr>
              <a:t>欧盟启动人脑计划（</a:t>
            </a:r>
            <a:r>
              <a:rPr lang="en-US" altLang="zh-CN" sz="1050" dirty="0">
                <a:latin typeface="微软雅黑" pitchFamily="34" charset="-122"/>
                <a:ea typeface="微软雅黑" pitchFamily="34" charset="-122"/>
              </a:rPr>
              <a:t>Human-Brain Project)</a:t>
            </a:r>
          </a:p>
        </p:txBody>
      </p:sp>
      <p:grpSp>
        <p:nvGrpSpPr>
          <p:cNvPr id="6" name="组合 104">
            <a:extLst>
              <a:ext uri="{FF2B5EF4-FFF2-40B4-BE49-F238E27FC236}">
                <a16:creationId xmlns:a16="http://schemas.microsoft.com/office/drawing/2014/main" id="{F4009D73-040F-429F-854C-C0B466B2F59B}"/>
              </a:ext>
            </a:extLst>
          </p:cNvPr>
          <p:cNvGrpSpPr>
            <a:grpSpLocks/>
          </p:cNvGrpSpPr>
          <p:nvPr/>
        </p:nvGrpSpPr>
        <p:grpSpPr bwMode="auto">
          <a:xfrm>
            <a:off x="193675" y="1123646"/>
            <a:ext cx="8736013" cy="5266520"/>
            <a:chOff x="194400" y="785794"/>
            <a:chExt cx="8735305" cy="5267497"/>
          </a:xfrm>
        </p:grpSpPr>
        <p:sp>
          <p:nvSpPr>
            <p:cNvPr id="7" name="流程图: 联系 62">
              <a:extLst>
                <a:ext uri="{FF2B5EF4-FFF2-40B4-BE49-F238E27FC236}">
                  <a16:creationId xmlns:a16="http://schemas.microsoft.com/office/drawing/2014/main" id="{A1534304-0F1A-4D3F-BB55-9D3A5246F915}"/>
                </a:ext>
              </a:extLst>
            </p:cNvPr>
            <p:cNvSpPr/>
            <p:nvPr/>
          </p:nvSpPr>
          <p:spPr bwMode="auto">
            <a:xfrm flipV="1">
              <a:off x="5240654" y="5488850"/>
              <a:ext cx="46033" cy="46045"/>
            </a:xfrm>
            <a:prstGeom prst="flowChartConnector">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chemeClr val="accent2"/>
                </a:buClr>
                <a:buFont typeface="Wingdings" pitchFamily="2" charset="2"/>
                <a:buNone/>
                <a:defRPr/>
              </a:pPr>
              <a:endParaRPr lang="zh-CN" altLang="en-US"/>
            </a:p>
          </p:txBody>
        </p:sp>
        <p:grpSp>
          <p:nvGrpSpPr>
            <p:cNvPr id="8" name="组合 17">
              <a:extLst>
                <a:ext uri="{FF2B5EF4-FFF2-40B4-BE49-F238E27FC236}">
                  <a16:creationId xmlns:a16="http://schemas.microsoft.com/office/drawing/2014/main" id="{F7DAC78B-D012-44F4-BFD6-19B6E1B7D231}"/>
                </a:ext>
              </a:extLst>
            </p:cNvPr>
            <p:cNvGrpSpPr>
              <a:grpSpLocks/>
            </p:cNvGrpSpPr>
            <p:nvPr/>
          </p:nvGrpSpPr>
          <p:grpSpPr bwMode="auto">
            <a:xfrm>
              <a:off x="194400" y="820725"/>
              <a:ext cx="46034" cy="2394394"/>
              <a:chOff x="194400" y="820725"/>
              <a:chExt cx="46034" cy="2394394"/>
            </a:xfrm>
          </p:grpSpPr>
          <p:cxnSp>
            <p:nvCxnSpPr>
              <p:cNvPr id="38" name="直接连接符 37">
                <a:extLst>
                  <a:ext uri="{FF2B5EF4-FFF2-40B4-BE49-F238E27FC236}">
                    <a16:creationId xmlns:a16="http://schemas.microsoft.com/office/drawing/2014/main" id="{D88FD259-8AE4-4AC5-8648-DE35C0EC22AE}"/>
                  </a:ext>
                </a:extLst>
              </p:cNvPr>
              <p:cNvCxnSpPr/>
              <p:nvPr/>
            </p:nvCxnSpPr>
            <p:spPr>
              <a:xfrm rot="5400000">
                <a:off x="-964695" y="2035387"/>
                <a:ext cx="2357875" cy="158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流程图: 联系 60">
                <a:extLst>
                  <a:ext uri="{FF2B5EF4-FFF2-40B4-BE49-F238E27FC236}">
                    <a16:creationId xmlns:a16="http://schemas.microsoft.com/office/drawing/2014/main" id="{0EA7E9EE-E9B9-48DC-AEF3-4083E2219810}"/>
                  </a:ext>
                </a:extLst>
              </p:cNvPr>
              <p:cNvSpPr/>
              <p:nvPr/>
            </p:nvSpPr>
            <p:spPr>
              <a:xfrm>
                <a:off x="194400" y="820725"/>
                <a:ext cx="46034" cy="46046"/>
              </a:xfrm>
              <a:prstGeom prst="flowChartConnector">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chemeClr val="accent2"/>
                  </a:buClr>
                  <a:buFont typeface="Wingdings" pitchFamily="2" charset="2"/>
                  <a:buNone/>
                  <a:defRPr/>
                </a:pPr>
                <a:endParaRPr lang="zh-CN" altLang="en-US"/>
              </a:p>
            </p:txBody>
          </p:sp>
        </p:grpSp>
        <p:sp>
          <p:nvSpPr>
            <p:cNvPr id="9" name="TextBox 9">
              <a:extLst>
                <a:ext uri="{FF2B5EF4-FFF2-40B4-BE49-F238E27FC236}">
                  <a16:creationId xmlns:a16="http://schemas.microsoft.com/office/drawing/2014/main" id="{7607EF21-7D83-4B75-AE2C-7C46B2786D75}"/>
                </a:ext>
              </a:extLst>
            </p:cNvPr>
            <p:cNvSpPr txBox="1"/>
            <p:nvPr/>
          </p:nvSpPr>
          <p:spPr>
            <a:xfrm>
              <a:off x="215036" y="2272168"/>
              <a:ext cx="790511" cy="261987"/>
            </a:xfrm>
            <a:prstGeom prst="rect">
              <a:avLst/>
            </a:prstGeom>
            <a:noFill/>
          </p:spPr>
          <p:txBody>
            <a:bodyPr>
              <a:spAutoFit/>
            </a:bodyPr>
            <a:lstStyle/>
            <a:p>
              <a:pPr>
                <a:buClr>
                  <a:schemeClr val="accent2"/>
                </a:buClr>
                <a:buFont typeface="Wingdings" pitchFamily="2" charset="2"/>
                <a:buNone/>
                <a:defRPr/>
              </a:pPr>
              <a:r>
                <a:rPr lang="en-US" altLang="zh-CN" sz="1100" dirty="0">
                  <a:solidFill>
                    <a:srgbClr val="0070C0"/>
                  </a:solidFill>
                  <a:latin typeface="+mj-ea"/>
                  <a:ea typeface="+mj-ea"/>
                </a:rPr>
                <a:t>1989</a:t>
              </a:r>
              <a:endParaRPr lang="zh-CN" altLang="en-US" sz="1100" dirty="0">
                <a:solidFill>
                  <a:srgbClr val="0070C0"/>
                </a:solidFill>
                <a:latin typeface="+mj-ea"/>
                <a:ea typeface="+mj-ea"/>
              </a:endParaRPr>
            </a:p>
          </p:txBody>
        </p:sp>
        <p:sp>
          <p:nvSpPr>
            <p:cNvPr id="10" name="TextBox 10">
              <a:extLst>
                <a:ext uri="{FF2B5EF4-FFF2-40B4-BE49-F238E27FC236}">
                  <a16:creationId xmlns:a16="http://schemas.microsoft.com/office/drawing/2014/main" id="{4CE5436E-B0CB-4826-8ABF-CD6F8515CAB9}"/>
                </a:ext>
              </a:extLst>
            </p:cNvPr>
            <p:cNvSpPr txBox="1"/>
            <p:nvPr/>
          </p:nvSpPr>
          <p:spPr>
            <a:xfrm>
              <a:off x="215036" y="2502199"/>
              <a:ext cx="1571498" cy="738801"/>
            </a:xfrm>
            <a:prstGeom prst="rect">
              <a:avLst/>
            </a:prstGeom>
            <a:noFill/>
          </p:spPr>
          <p:txBody>
            <a:bodyPr>
              <a:spAutoFit/>
            </a:bodyPr>
            <a:lstStyle/>
            <a:p>
              <a:pPr>
                <a:buClr>
                  <a:schemeClr val="accent2"/>
                </a:buClr>
                <a:buFont typeface="Wingdings" pitchFamily="2" charset="2"/>
                <a:buNone/>
                <a:defRPr/>
              </a:pPr>
              <a:r>
                <a:rPr lang="zh-CN" altLang="en-US" sz="1050" dirty="0">
                  <a:latin typeface="微软雅黑" pitchFamily="34" charset="-122"/>
                  <a:ea typeface="微软雅黑" pitchFamily="34" charset="-122"/>
                </a:rPr>
                <a:t>加州理工</a:t>
              </a:r>
              <a:r>
                <a:rPr lang="en-US" altLang="zh-CN" sz="1050" dirty="0">
                  <a:latin typeface="微软雅黑" pitchFamily="34" charset="-122"/>
                  <a:ea typeface="微软雅黑" pitchFamily="34" charset="-122"/>
                </a:rPr>
                <a:t>Carver</a:t>
              </a:r>
              <a:r>
                <a:rPr lang="zh-CN" altLang="en-US" sz="1050" dirty="0">
                  <a:latin typeface="微软雅黑" pitchFamily="34" charset="-122"/>
                  <a:ea typeface="微软雅黑" pitchFamily="34" charset="-122"/>
                </a:rPr>
                <a:t> </a:t>
              </a:r>
              <a:r>
                <a:rPr lang="en-US" altLang="zh-CN" sz="1050" dirty="0">
                  <a:latin typeface="微软雅黑" pitchFamily="34" charset="-122"/>
                  <a:ea typeface="微软雅黑" pitchFamily="34" charset="-122"/>
                </a:rPr>
                <a:t>Mead</a:t>
              </a:r>
              <a:r>
                <a:rPr lang="zh-CN" altLang="en-US" sz="1050" dirty="0">
                  <a:latin typeface="微软雅黑" pitchFamily="34" charset="-122"/>
                  <a:ea typeface="微软雅黑" pitchFamily="34" charset="-122"/>
                </a:rPr>
                <a:t>撰文提出“类脑计算“概念；研制出仿真视网膜</a:t>
              </a:r>
            </a:p>
          </p:txBody>
        </p:sp>
        <p:sp>
          <p:nvSpPr>
            <p:cNvPr id="11" name="流程图: 联系 58">
              <a:extLst>
                <a:ext uri="{FF2B5EF4-FFF2-40B4-BE49-F238E27FC236}">
                  <a16:creationId xmlns:a16="http://schemas.microsoft.com/office/drawing/2014/main" id="{7D865E51-5368-4934-A2C0-2D648A10C228}"/>
                </a:ext>
              </a:extLst>
            </p:cNvPr>
            <p:cNvSpPr/>
            <p:nvPr/>
          </p:nvSpPr>
          <p:spPr bwMode="auto">
            <a:xfrm flipH="1" flipV="1">
              <a:off x="1811932" y="5488850"/>
              <a:ext cx="46033" cy="46045"/>
            </a:xfrm>
            <a:prstGeom prst="flowChartConnector">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chemeClr val="accent2"/>
                </a:buClr>
                <a:buFont typeface="Wingdings" pitchFamily="2" charset="2"/>
                <a:buNone/>
                <a:defRPr/>
              </a:pPr>
              <a:endParaRPr lang="zh-CN" altLang="en-US"/>
            </a:p>
          </p:txBody>
        </p:sp>
        <p:grpSp>
          <p:nvGrpSpPr>
            <p:cNvPr id="12" name="组合 38">
              <a:extLst>
                <a:ext uri="{FF2B5EF4-FFF2-40B4-BE49-F238E27FC236}">
                  <a16:creationId xmlns:a16="http://schemas.microsoft.com/office/drawing/2014/main" id="{C3C05CBE-9A19-4B1E-9466-C8FA586D23AE}"/>
                </a:ext>
              </a:extLst>
            </p:cNvPr>
            <p:cNvGrpSpPr>
              <a:grpSpLocks/>
            </p:cNvGrpSpPr>
            <p:nvPr/>
          </p:nvGrpSpPr>
          <p:grpSpPr bwMode="auto">
            <a:xfrm>
              <a:off x="1920840" y="785794"/>
              <a:ext cx="53003" cy="5195476"/>
              <a:chOff x="186446" y="820800"/>
              <a:chExt cx="53003" cy="5195476"/>
            </a:xfrm>
          </p:grpSpPr>
          <p:cxnSp>
            <p:nvCxnSpPr>
              <p:cNvPr id="36" name="直接连接符 35">
                <a:extLst>
                  <a:ext uri="{FF2B5EF4-FFF2-40B4-BE49-F238E27FC236}">
                    <a16:creationId xmlns:a16="http://schemas.microsoft.com/office/drawing/2014/main" id="{DD57B477-D66E-4ED7-ACE4-7962FDD19B13}"/>
                  </a:ext>
                </a:extLst>
              </p:cNvPr>
              <p:cNvCxnSpPr/>
              <p:nvPr/>
            </p:nvCxnSpPr>
            <p:spPr>
              <a:xfrm flipH="1">
                <a:off x="186446" y="857319"/>
                <a:ext cx="29193" cy="5158957"/>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流程图: 联系 56">
                <a:extLst>
                  <a:ext uri="{FF2B5EF4-FFF2-40B4-BE49-F238E27FC236}">
                    <a16:creationId xmlns:a16="http://schemas.microsoft.com/office/drawing/2014/main" id="{66F62BE2-47C0-4951-9D74-1CAFADDEE119}"/>
                  </a:ext>
                </a:extLst>
              </p:cNvPr>
              <p:cNvSpPr/>
              <p:nvPr/>
            </p:nvSpPr>
            <p:spPr>
              <a:xfrm>
                <a:off x="195003" y="820800"/>
                <a:ext cx="44446" cy="46046"/>
              </a:xfrm>
              <a:prstGeom prst="flowChartConnector">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chemeClr val="accent2"/>
                  </a:buClr>
                  <a:buFont typeface="Wingdings" pitchFamily="2" charset="2"/>
                  <a:buNone/>
                  <a:defRPr/>
                </a:pPr>
                <a:endParaRPr lang="zh-CN" altLang="en-US"/>
              </a:p>
            </p:txBody>
          </p:sp>
        </p:grpSp>
        <p:sp>
          <p:nvSpPr>
            <p:cNvPr id="13" name="TextBox 17">
              <a:extLst>
                <a:ext uri="{FF2B5EF4-FFF2-40B4-BE49-F238E27FC236}">
                  <a16:creationId xmlns:a16="http://schemas.microsoft.com/office/drawing/2014/main" id="{6844214D-9713-4B84-B72A-9798FD3AF9A4}"/>
                </a:ext>
              </a:extLst>
            </p:cNvPr>
            <p:cNvSpPr txBox="1"/>
            <p:nvPr/>
          </p:nvSpPr>
          <p:spPr>
            <a:xfrm>
              <a:off x="1929397" y="2286259"/>
              <a:ext cx="1166928" cy="261659"/>
            </a:xfrm>
            <a:prstGeom prst="rect">
              <a:avLst/>
            </a:prstGeom>
            <a:noFill/>
          </p:spPr>
          <p:txBody>
            <a:bodyPr wrap="square">
              <a:spAutoFit/>
            </a:bodyPr>
            <a:lstStyle/>
            <a:p>
              <a:pPr>
                <a:buClr>
                  <a:schemeClr val="accent2"/>
                </a:buClr>
                <a:buFont typeface="Wingdings" pitchFamily="2" charset="2"/>
                <a:buNone/>
                <a:defRPr/>
              </a:pPr>
              <a:endParaRPr lang="zh-CN" altLang="en-US" sz="1100" dirty="0">
                <a:solidFill>
                  <a:srgbClr val="0070C0"/>
                </a:solidFill>
                <a:latin typeface="+mj-ea"/>
                <a:ea typeface="+mj-ea"/>
              </a:endParaRPr>
            </a:p>
          </p:txBody>
        </p:sp>
        <p:sp>
          <p:nvSpPr>
            <p:cNvPr id="14" name="TextBox 18">
              <a:extLst>
                <a:ext uri="{FF2B5EF4-FFF2-40B4-BE49-F238E27FC236}">
                  <a16:creationId xmlns:a16="http://schemas.microsoft.com/office/drawing/2014/main" id="{A08A44B3-DEFD-44FD-85E2-71E234286713}"/>
                </a:ext>
              </a:extLst>
            </p:cNvPr>
            <p:cNvSpPr txBox="1"/>
            <p:nvPr/>
          </p:nvSpPr>
          <p:spPr>
            <a:xfrm>
              <a:off x="1929397" y="2502199"/>
              <a:ext cx="1571498" cy="253963"/>
            </a:xfrm>
            <a:prstGeom prst="rect">
              <a:avLst/>
            </a:prstGeom>
            <a:noFill/>
          </p:spPr>
          <p:txBody>
            <a:bodyPr>
              <a:spAutoFit/>
            </a:bodyPr>
            <a:lstStyle/>
            <a:p>
              <a:pPr>
                <a:buClr>
                  <a:schemeClr val="accent2"/>
                </a:buClr>
                <a:buFont typeface="Wingdings" pitchFamily="2" charset="2"/>
                <a:buNone/>
                <a:defRPr/>
              </a:pPr>
              <a:endParaRPr lang="zh-CN" altLang="en-US" sz="1050" dirty="0">
                <a:ea typeface="宋体" pitchFamily="2" charset="-122"/>
              </a:endParaRPr>
            </a:p>
          </p:txBody>
        </p:sp>
        <p:sp>
          <p:nvSpPr>
            <p:cNvPr id="15" name="TextBox 20">
              <a:extLst>
                <a:ext uri="{FF2B5EF4-FFF2-40B4-BE49-F238E27FC236}">
                  <a16:creationId xmlns:a16="http://schemas.microsoft.com/office/drawing/2014/main" id="{1D62F637-64CD-484F-A96B-D6F059287EDE}"/>
                </a:ext>
              </a:extLst>
            </p:cNvPr>
            <p:cNvSpPr txBox="1"/>
            <p:nvPr/>
          </p:nvSpPr>
          <p:spPr>
            <a:xfrm>
              <a:off x="3204329" y="3348494"/>
              <a:ext cx="571454" cy="260398"/>
            </a:xfrm>
            <a:prstGeom prst="rect">
              <a:avLst/>
            </a:prstGeom>
            <a:noFill/>
          </p:spPr>
          <p:txBody>
            <a:bodyPr wrap="square">
              <a:spAutoFit/>
            </a:bodyPr>
            <a:lstStyle/>
            <a:p>
              <a:pPr>
                <a:buClr>
                  <a:schemeClr val="accent2"/>
                </a:buClr>
                <a:buFont typeface="Wingdings" pitchFamily="2" charset="2"/>
                <a:buNone/>
                <a:defRPr/>
              </a:pPr>
              <a:r>
                <a:rPr lang="en-US" altLang="zh-CN" sz="1100" dirty="0">
                  <a:solidFill>
                    <a:srgbClr val="0070C0"/>
                  </a:solidFill>
                  <a:latin typeface="+mj-ea"/>
                  <a:ea typeface="+mj-ea"/>
                </a:rPr>
                <a:t>2005</a:t>
              </a:r>
              <a:endParaRPr lang="zh-CN" altLang="en-US" sz="1100" dirty="0">
                <a:solidFill>
                  <a:srgbClr val="0070C0"/>
                </a:solidFill>
                <a:latin typeface="+mj-ea"/>
                <a:ea typeface="+mj-ea"/>
              </a:endParaRPr>
            </a:p>
          </p:txBody>
        </p:sp>
        <p:sp>
          <p:nvSpPr>
            <p:cNvPr id="16" name="TextBox 21">
              <a:extLst>
                <a:ext uri="{FF2B5EF4-FFF2-40B4-BE49-F238E27FC236}">
                  <a16:creationId xmlns:a16="http://schemas.microsoft.com/office/drawing/2014/main" id="{23236324-871C-4069-B88C-2851BE12ED65}"/>
                </a:ext>
              </a:extLst>
            </p:cNvPr>
            <p:cNvSpPr txBox="1"/>
            <p:nvPr/>
          </p:nvSpPr>
          <p:spPr>
            <a:xfrm>
              <a:off x="3792896" y="2416210"/>
              <a:ext cx="1571498" cy="738801"/>
            </a:xfrm>
            <a:prstGeom prst="rect">
              <a:avLst/>
            </a:prstGeom>
            <a:noFill/>
          </p:spPr>
          <p:txBody>
            <a:bodyPr>
              <a:spAutoFit/>
            </a:bodyPr>
            <a:lstStyle/>
            <a:p>
              <a:pPr>
                <a:buClr>
                  <a:schemeClr val="accent2"/>
                </a:buClr>
                <a:buFont typeface="Wingdings" pitchFamily="2" charset="2"/>
                <a:buNone/>
                <a:defRPr/>
              </a:pPr>
              <a:r>
                <a:rPr lang="zh-CN" altLang="en-US" sz="1050" dirty="0">
                  <a:latin typeface="微软雅黑" pitchFamily="34" charset="-122"/>
                  <a:ea typeface="微软雅黑" pitchFamily="34" charset="-122"/>
                </a:rPr>
                <a:t>美国</a:t>
              </a:r>
              <a:r>
                <a:rPr lang="en-US" altLang="zh-CN" sz="1050" dirty="0">
                  <a:latin typeface="微软雅黑" pitchFamily="34" charset="-122"/>
                  <a:ea typeface="微软雅黑" pitchFamily="34" charset="-122"/>
                </a:rPr>
                <a:t>DARPA</a:t>
              </a:r>
              <a:r>
                <a:rPr lang="zh-CN" altLang="en-US" sz="1050" dirty="0">
                  <a:latin typeface="微软雅黑" pitchFamily="34" charset="-122"/>
                  <a:ea typeface="微软雅黑" pitchFamily="34" charset="-122"/>
                </a:rPr>
                <a:t>启动</a:t>
              </a:r>
              <a:r>
                <a:rPr lang="en-US" altLang="zh-CN" sz="1050" dirty="0" err="1">
                  <a:latin typeface="微软雅黑" pitchFamily="34" charset="-122"/>
                  <a:ea typeface="微软雅黑" pitchFamily="34" charset="-122"/>
                </a:rPr>
                <a:t>SyNAPSE</a:t>
              </a:r>
              <a:r>
                <a:rPr lang="zh-CN" altLang="en-US" sz="1050" dirty="0">
                  <a:latin typeface="微软雅黑" pitchFamily="34" charset="-122"/>
                  <a:ea typeface="微软雅黑" pitchFamily="34" charset="-122"/>
                </a:rPr>
                <a:t>项目，支持</a:t>
              </a:r>
              <a:r>
                <a:rPr lang="en-US" altLang="zh-CN" sz="1050" dirty="0">
                  <a:latin typeface="微软雅黑" pitchFamily="34" charset="-122"/>
                  <a:ea typeface="微软雅黑" pitchFamily="34" charset="-122"/>
                </a:rPr>
                <a:t>IBM</a:t>
              </a:r>
              <a:r>
                <a:rPr lang="zh-CN" altLang="en-US" sz="1050" dirty="0">
                  <a:latin typeface="微软雅黑" pitchFamily="34" charset="-122"/>
                  <a:ea typeface="微软雅黑" pitchFamily="34" charset="-122"/>
                </a:rPr>
                <a:t>与</a:t>
              </a:r>
              <a:r>
                <a:rPr lang="en-US" altLang="zh-CN" sz="1050" dirty="0">
                  <a:latin typeface="微软雅黑" pitchFamily="34" charset="-122"/>
                  <a:ea typeface="微软雅黑" pitchFamily="34" charset="-122"/>
                </a:rPr>
                <a:t>HRL</a:t>
              </a:r>
              <a:r>
                <a:rPr lang="zh-CN" altLang="en-US" sz="1050" dirty="0">
                  <a:latin typeface="微软雅黑" pitchFamily="34" charset="-122"/>
                  <a:ea typeface="微软雅黑" pitchFamily="34" charset="-122"/>
                </a:rPr>
                <a:t>研发类脑计算芯片</a:t>
              </a:r>
            </a:p>
          </p:txBody>
        </p:sp>
        <p:grpSp>
          <p:nvGrpSpPr>
            <p:cNvPr id="17" name="组合 57">
              <a:extLst>
                <a:ext uri="{FF2B5EF4-FFF2-40B4-BE49-F238E27FC236}">
                  <a16:creationId xmlns:a16="http://schemas.microsoft.com/office/drawing/2014/main" id="{2E424058-7EFE-4E04-97A3-86D8D6B93642}"/>
                </a:ext>
              </a:extLst>
            </p:cNvPr>
            <p:cNvGrpSpPr>
              <a:grpSpLocks/>
            </p:cNvGrpSpPr>
            <p:nvPr/>
          </p:nvGrpSpPr>
          <p:grpSpPr bwMode="auto">
            <a:xfrm>
              <a:off x="3643759" y="785794"/>
              <a:ext cx="46033" cy="5267497"/>
              <a:chOff x="194853" y="820800"/>
              <a:chExt cx="46033" cy="5267497"/>
            </a:xfrm>
          </p:grpSpPr>
          <p:cxnSp>
            <p:nvCxnSpPr>
              <p:cNvPr id="34" name="直接连接符 33">
                <a:extLst>
                  <a:ext uri="{FF2B5EF4-FFF2-40B4-BE49-F238E27FC236}">
                    <a16:creationId xmlns:a16="http://schemas.microsoft.com/office/drawing/2014/main" id="{A752D8CC-8E21-44E6-906B-6B6289F8C3B9}"/>
                  </a:ext>
                </a:extLst>
              </p:cNvPr>
              <p:cNvCxnSpPr/>
              <p:nvPr/>
            </p:nvCxnSpPr>
            <p:spPr>
              <a:xfrm>
                <a:off x="215489" y="857319"/>
                <a:ext cx="2380" cy="523097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5" name="流程图: 联系 54">
                <a:extLst>
                  <a:ext uri="{FF2B5EF4-FFF2-40B4-BE49-F238E27FC236}">
                    <a16:creationId xmlns:a16="http://schemas.microsoft.com/office/drawing/2014/main" id="{B27AD158-E2CC-4D78-B257-9AF2B5B49790}"/>
                  </a:ext>
                </a:extLst>
              </p:cNvPr>
              <p:cNvSpPr/>
              <p:nvPr/>
            </p:nvSpPr>
            <p:spPr>
              <a:xfrm>
                <a:off x="194853" y="820800"/>
                <a:ext cx="46033" cy="46046"/>
              </a:xfrm>
              <a:prstGeom prst="flowChartConnector">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chemeClr val="accent2"/>
                  </a:buClr>
                  <a:buFont typeface="Wingdings" pitchFamily="2" charset="2"/>
                  <a:buNone/>
                  <a:defRPr/>
                </a:pPr>
                <a:endParaRPr lang="zh-CN" altLang="en-US"/>
              </a:p>
            </p:txBody>
          </p:sp>
        </p:grpSp>
        <p:sp>
          <p:nvSpPr>
            <p:cNvPr id="18" name="TextBox 24">
              <a:extLst>
                <a:ext uri="{FF2B5EF4-FFF2-40B4-BE49-F238E27FC236}">
                  <a16:creationId xmlns:a16="http://schemas.microsoft.com/office/drawing/2014/main" id="{BF4D0A9C-4381-4A79-AE8B-027D459685B8}"/>
                </a:ext>
              </a:extLst>
            </p:cNvPr>
            <p:cNvSpPr txBox="1"/>
            <p:nvPr/>
          </p:nvSpPr>
          <p:spPr>
            <a:xfrm>
              <a:off x="2017806" y="2272168"/>
              <a:ext cx="790511" cy="261987"/>
            </a:xfrm>
            <a:prstGeom prst="rect">
              <a:avLst/>
            </a:prstGeom>
            <a:noFill/>
          </p:spPr>
          <p:txBody>
            <a:bodyPr>
              <a:spAutoFit/>
            </a:bodyPr>
            <a:lstStyle/>
            <a:p>
              <a:pPr>
                <a:buClr>
                  <a:schemeClr val="accent2"/>
                </a:buClr>
                <a:buFont typeface="Wingdings" pitchFamily="2" charset="2"/>
                <a:buNone/>
                <a:defRPr/>
              </a:pPr>
              <a:r>
                <a:rPr lang="en-US" altLang="zh-CN" sz="1100" dirty="0">
                  <a:solidFill>
                    <a:srgbClr val="0070C0"/>
                  </a:solidFill>
                  <a:latin typeface="+mj-ea"/>
                  <a:ea typeface="+mj-ea"/>
                </a:rPr>
                <a:t>2004</a:t>
              </a:r>
              <a:endParaRPr lang="zh-CN" altLang="en-US" sz="1100" dirty="0">
                <a:solidFill>
                  <a:srgbClr val="0070C0"/>
                </a:solidFill>
                <a:latin typeface="+mj-ea"/>
                <a:ea typeface="+mj-ea"/>
              </a:endParaRPr>
            </a:p>
          </p:txBody>
        </p:sp>
        <p:sp>
          <p:nvSpPr>
            <p:cNvPr id="19" name="TextBox 25">
              <a:extLst>
                <a:ext uri="{FF2B5EF4-FFF2-40B4-BE49-F238E27FC236}">
                  <a16:creationId xmlns:a16="http://schemas.microsoft.com/office/drawing/2014/main" id="{1567F92C-F79B-4093-8D0D-4A2F36060BB5}"/>
                </a:ext>
              </a:extLst>
            </p:cNvPr>
            <p:cNvSpPr txBox="1"/>
            <p:nvPr/>
          </p:nvSpPr>
          <p:spPr>
            <a:xfrm>
              <a:off x="2029414" y="2502199"/>
              <a:ext cx="1642929" cy="738801"/>
            </a:xfrm>
            <a:prstGeom prst="rect">
              <a:avLst/>
            </a:prstGeom>
            <a:noFill/>
          </p:spPr>
          <p:txBody>
            <a:bodyPr wrap="square">
              <a:spAutoFit/>
            </a:bodyPr>
            <a:lstStyle/>
            <a:p>
              <a:pPr>
                <a:buClr>
                  <a:schemeClr val="accent2"/>
                </a:buClr>
                <a:buFont typeface="Wingdings" pitchFamily="2" charset="2"/>
                <a:buNone/>
                <a:defRPr/>
              </a:pPr>
              <a:r>
                <a:rPr lang="zh-CN" altLang="en-US" sz="1050" dirty="0">
                  <a:latin typeface="微软雅黑" pitchFamily="34" charset="-122"/>
                  <a:ea typeface="微软雅黑" pitchFamily="34" charset="-122"/>
                </a:rPr>
                <a:t>斯坦福</a:t>
              </a:r>
              <a:r>
                <a:rPr lang="en-US" altLang="zh-CN" sz="1050" dirty="0" err="1">
                  <a:latin typeface="微软雅黑" pitchFamily="34" charset="-122"/>
                  <a:ea typeface="微软雅黑" pitchFamily="34" charset="-122"/>
                </a:rPr>
                <a:t>Kwabena</a:t>
              </a:r>
              <a:r>
                <a:rPr lang="en-US" altLang="zh-CN" sz="1050" dirty="0">
                  <a:latin typeface="微软雅黑" pitchFamily="34" charset="-122"/>
                  <a:ea typeface="微软雅黑" pitchFamily="34" charset="-122"/>
                </a:rPr>
                <a:t> </a:t>
              </a:r>
              <a:r>
                <a:rPr lang="en-US" altLang="zh-CN" sz="1050" dirty="0" err="1">
                  <a:latin typeface="微软雅黑" pitchFamily="34" charset="-122"/>
                  <a:ea typeface="微软雅黑" pitchFamily="34" charset="-122"/>
                </a:rPr>
                <a:t>Boahen</a:t>
              </a:r>
              <a:r>
                <a:rPr lang="en-US" altLang="zh-CN" sz="1050" dirty="0">
                  <a:latin typeface="微软雅黑" pitchFamily="34" charset="-122"/>
                  <a:ea typeface="微软雅黑" pitchFamily="34" charset="-122"/>
                </a:rPr>
                <a:t> </a:t>
              </a:r>
              <a:r>
                <a:rPr lang="zh-CN" altLang="en-US" sz="1050" dirty="0">
                  <a:latin typeface="微软雅黑" pitchFamily="34" charset="-122"/>
                  <a:ea typeface="微软雅黑" pitchFamily="34" charset="-122"/>
                </a:rPr>
                <a:t>研制出基于模拟电路的类脑芯片</a:t>
              </a:r>
              <a:r>
                <a:rPr lang="en-US" altLang="zh-CN" sz="1050" dirty="0" err="1">
                  <a:latin typeface="微软雅黑" pitchFamily="34" charset="-122"/>
                  <a:ea typeface="微软雅黑" pitchFamily="34" charset="-122"/>
                </a:rPr>
                <a:t>Neurogrid</a:t>
              </a:r>
              <a:r>
                <a:rPr lang="en-US" altLang="zh-CN" sz="1050" dirty="0">
                  <a:latin typeface="微软雅黑" pitchFamily="34" charset="-122"/>
                  <a:ea typeface="微软雅黑" pitchFamily="34" charset="-122"/>
                </a:rPr>
                <a:t> 	</a:t>
              </a:r>
              <a:endParaRPr lang="zh-CN" altLang="en-US" sz="1050" dirty="0">
                <a:latin typeface="微软雅黑" pitchFamily="34" charset="-122"/>
                <a:ea typeface="微软雅黑" pitchFamily="34" charset="-122"/>
              </a:endParaRPr>
            </a:p>
          </p:txBody>
        </p:sp>
        <p:sp>
          <p:nvSpPr>
            <p:cNvPr id="20" name="TextBox 27">
              <a:extLst>
                <a:ext uri="{FF2B5EF4-FFF2-40B4-BE49-F238E27FC236}">
                  <a16:creationId xmlns:a16="http://schemas.microsoft.com/office/drawing/2014/main" id="{AC985B5F-D13F-4BF0-92BA-8528862CF7D8}"/>
                </a:ext>
              </a:extLst>
            </p:cNvPr>
            <p:cNvSpPr txBox="1"/>
            <p:nvPr/>
          </p:nvSpPr>
          <p:spPr>
            <a:xfrm>
              <a:off x="1992842" y="3599366"/>
              <a:ext cx="1571498" cy="738801"/>
            </a:xfrm>
            <a:prstGeom prst="rect">
              <a:avLst/>
            </a:prstGeom>
            <a:noFill/>
          </p:spPr>
          <p:txBody>
            <a:bodyPr>
              <a:spAutoFit/>
            </a:bodyPr>
            <a:lstStyle/>
            <a:p>
              <a:pPr>
                <a:buClr>
                  <a:schemeClr val="accent2"/>
                </a:buClr>
                <a:buFont typeface="Wingdings" pitchFamily="2" charset="2"/>
                <a:buNone/>
                <a:defRPr/>
              </a:pPr>
              <a:r>
                <a:rPr lang="zh-CN" altLang="en-US" sz="1050" dirty="0">
                  <a:latin typeface="微软雅黑" pitchFamily="34" charset="-122"/>
                  <a:ea typeface="微软雅黑" pitchFamily="34" charset="-122"/>
                </a:rPr>
                <a:t>英国</a:t>
              </a:r>
              <a:r>
                <a:rPr lang="en-US" altLang="zh-CN" sz="1050" dirty="0">
                  <a:latin typeface="微软雅黑" pitchFamily="34" charset="-122"/>
                  <a:ea typeface="微软雅黑" pitchFamily="34" charset="-122"/>
                </a:rPr>
                <a:t>Manchester</a:t>
              </a:r>
              <a:r>
                <a:rPr lang="zh-CN" altLang="en-US" sz="1050" dirty="0">
                  <a:latin typeface="微软雅黑" pitchFamily="34" charset="-122"/>
                  <a:ea typeface="微软雅黑" pitchFamily="34" charset="-122"/>
                </a:rPr>
                <a:t>大学开始研制基于</a:t>
              </a:r>
              <a:r>
                <a:rPr lang="en-US" altLang="zh-CN" sz="1050" dirty="0">
                  <a:latin typeface="微软雅黑" pitchFamily="34" charset="-122"/>
                  <a:ea typeface="微软雅黑" pitchFamily="34" charset="-122"/>
                </a:rPr>
                <a:t>ARM</a:t>
              </a:r>
              <a:r>
                <a:rPr lang="zh-CN" altLang="en-US" sz="1050" dirty="0">
                  <a:latin typeface="微软雅黑" pitchFamily="34" charset="-122"/>
                  <a:ea typeface="微软雅黑" pitchFamily="34" charset="-122"/>
                </a:rPr>
                <a:t>的多核芯片</a:t>
              </a:r>
              <a:r>
                <a:rPr lang="en-US" altLang="zh-CN" sz="1050" dirty="0" err="1">
                  <a:latin typeface="微软雅黑" pitchFamily="34" charset="-122"/>
                  <a:ea typeface="微软雅黑" pitchFamily="34" charset="-122"/>
                </a:rPr>
                <a:t>SpiNNaker</a:t>
              </a:r>
              <a:r>
                <a:rPr lang="zh-CN" altLang="en-US" sz="1050" dirty="0">
                  <a:latin typeface="微软雅黑" pitchFamily="34" charset="-122"/>
                  <a:ea typeface="微软雅黑" pitchFamily="34" charset="-122"/>
                </a:rPr>
                <a:t>，用于仿真大脑</a:t>
              </a:r>
            </a:p>
          </p:txBody>
        </p:sp>
        <p:grpSp>
          <p:nvGrpSpPr>
            <p:cNvPr id="21" name="组合 69">
              <a:extLst>
                <a:ext uri="{FF2B5EF4-FFF2-40B4-BE49-F238E27FC236}">
                  <a16:creationId xmlns:a16="http://schemas.microsoft.com/office/drawing/2014/main" id="{6DD9EC0D-63EA-495F-9242-A5EAEFDB156B}"/>
                </a:ext>
              </a:extLst>
            </p:cNvPr>
            <p:cNvGrpSpPr>
              <a:grpSpLocks/>
            </p:cNvGrpSpPr>
            <p:nvPr/>
          </p:nvGrpSpPr>
          <p:grpSpPr bwMode="auto">
            <a:xfrm>
              <a:off x="5358120" y="785794"/>
              <a:ext cx="46033" cy="5267497"/>
              <a:chOff x="194702" y="820800"/>
              <a:chExt cx="46033" cy="5267497"/>
            </a:xfrm>
          </p:grpSpPr>
          <p:cxnSp>
            <p:nvCxnSpPr>
              <p:cNvPr id="32" name="直接连接符 31">
                <a:extLst>
                  <a:ext uri="{FF2B5EF4-FFF2-40B4-BE49-F238E27FC236}">
                    <a16:creationId xmlns:a16="http://schemas.microsoft.com/office/drawing/2014/main" id="{C879B7CF-55AB-4D22-BB21-F696707B8A1F}"/>
                  </a:ext>
                </a:extLst>
              </p:cNvPr>
              <p:cNvCxnSpPr/>
              <p:nvPr/>
            </p:nvCxnSpPr>
            <p:spPr>
              <a:xfrm>
                <a:off x="215339" y="857319"/>
                <a:ext cx="7374" cy="523097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流程图: 联系 52">
                <a:extLst>
                  <a:ext uri="{FF2B5EF4-FFF2-40B4-BE49-F238E27FC236}">
                    <a16:creationId xmlns:a16="http://schemas.microsoft.com/office/drawing/2014/main" id="{B32C1329-3378-4639-8D91-9EF13DB2A139}"/>
                  </a:ext>
                </a:extLst>
              </p:cNvPr>
              <p:cNvSpPr/>
              <p:nvPr/>
            </p:nvSpPr>
            <p:spPr>
              <a:xfrm>
                <a:off x="194702" y="820800"/>
                <a:ext cx="46033" cy="46046"/>
              </a:xfrm>
              <a:prstGeom prst="flowChartConnector">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chemeClr val="accent2"/>
                  </a:buClr>
                  <a:buFont typeface="Wingdings" pitchFamily="2" charset="2"/>
                  <a:buNone/>
                  <a:defRPr/>
                </a:pPr>
                <a:endParaRPr lang="zh-CN" altLang="en-US"/>
              </a:p>
            </p:txBody>
          </p:sp>
        </p:grpSp>
        <p:sp>
          <p:nvSpPr>
            <p:cNvPr id="22" name="流程图: 联系 50">
              <a:extLst>
                <a:ext uri="{FF2B5EF4-FFF2-40B4-BE49-F238E27FC236}">
                  <a16:creationId xmlns:a16="http://schemas.microsoft.com/office/drawing/2014/main" id="{ADDDDB23-48AB-493B-9F42-5BE55324F907}"/>
                </a:ext>
              </a:extLst>
            </p:cNvPr>
            <p:cNvSpPr/>
            <p:nvPr/>
          </p:nvSpPr>
          <p:spPr bwMode="auto">
            <a:xfrm flipV="1">
              <a:off x="7026447" y="5488850"/>
              <a:ext cx="46034" cy="46045"/>
            </a:xfrm>
            <a:prstGeom prst="flowChartConnector">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chemeClr val="accent2"/>
                </a:buClr>
                <a:buFont typeface="Wingdings" pitchFamily="2" charset="2"/>
                <a:buNone/>
                <a:defRPr/>
              </a:pPr>
              <a:endParaRPr lang="zh-CN" altLang="en-US"/>
            </a:p>
          </p:txBody>
        </p:sp>
        <p:sp>
          <p:nvSpPr>
            <p:cNvPr id="23" name="TextBox 34">
              <a:extLst>
                <a:ext uri="{FF2B5EF4-FFF2-40B4-BE49-F238E27FC236}">
                  <a16:creationId xmlns:a16="http://schemas.microsoft.com/office/drawing/2014/main" id="{6C986E6A-F89E-4A10-AB38-3E451EC0CA13}"/>
                </a:ext>
              </a:extLst>
            </p:cNvPr>
            <p:cNvSpPr txBox="1"/>
            <p:nvPr/>
          </p:nvSpPr>
          <p:spPr>
            <a:xfrm>
              <a:off x="3658526" y="2175599"/>
              <a:ext cx="790511" cy="260398"/>
            </a:xfrm>
            <a:prstGeom prst="rect">
              <a:avLst/>
            </a:prstGeom>
            <a:noFill/>
          </p:spPr>
          <p:txBody>
            <a:bodyPr>
              <a:spAutoFit/>
            </a:bodyPr>
            <a:lstStyle/>
            <a:p>
              <a:pPr>
                <a:buClr>
                  <a:schemeClr val="accent2"/>
                </a:buClr>
                <a:buFont typeface="Wingdings" pitchFamily="2" charset="2"/>
                <a:buNone/>
                <a:defRPr/>
              </a:pPr>
              <a:r>
                <a:rPr lang="en-US" altLang="zh-CN" sz="1100" dirty="0">
                  <a:solidFill>
                    <a:srgbClr val="0070C0"/>
                  </a:solidFill>
                  <a:latin typeface="+mj-ea"/>
                  <a:ea typeface="+mj-ea"/>
                </a:rPr>
                <a:t>2005</a:t>
              </a:r>
              <a:endParaRPr lang="zh-CN" altLang="en-US" sz="1100" dirty="0">
                <a:solidFill>
                  <a:srgbClr val="0070C0"/>
                </a:solidFill>
                <a:latin typeface="+mj-ea"/>
                <a:ea typeface="+mj-ea"/>
              </a:endParaRPr>
            </a:p>
          </p:txBody>
        </p:sp>
        <p:sp>
          <p:nvSpPr>
            <p:cNvPr id="24" name="流程图: 联系 48">
              <a:extLst>
                <a:ext uri="{FF2B5EF4-FFF2-40B4-BE49-F238E27FC236}">
                  <a16:creationId xmlns:a16="http://schemas.microsoft.com/office/drawing/2014/main" id="{084347B4-443B-4394-9063-116B2F3655F5}"/>
                </a:ext>
              </a:extLst>
            </p:cNvPr>
            <p:cNvSpPr/>
            <p:nvPr/>
          </p:nvSpPr>
          <p:spPr bwMode="auto">
            <a:xfrm flipV="1">
              <a:off x="3526293" y="5488850"/>
              <a:ext cx="46033" cy="46045"/>
            </a:xfrm>
            <a:prstGeom prst="flowChartConnector">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chemeClr val="accent2"/>
                </a:buClr>
                <a:buFont typeface="Wingdings" pitchFamily="2" charset="2"/>
                <a:buNone/>
                <a:defRPr/>
              </a:pPr>
              <a:endParaRPr lang="zh-CN" altLang="en-US"/>
            </a:p>
          </p:txBody>
        </p:sp>
        <p:grpSp>
          <p:nvGrpSpPr>
            <p:cNvPr id="25" name="组合 89">
              <a:extLst>
                <a:ext uri="{FF2B5EF4-FFF2-40B4-BE49-F238E27FC236}">
                  <a16:creationId xmlns:a16="http://schemas.microsoft.com/office/drawing/2014/main" id="{13910A94-6BE5-449D-A7C1-7DD596203E2D}"/>
                </a:ext>
              </a:extLst>
            </p:cNvPr>
            <p:cNvGrpSpPr>
              <a:grpSpLocks/>
            </p:cNvGrpSpPr>
            <p:nvPr/>
          </p:nvGrpSpPr>
          <p:grpSpPr bwMode="auto">
            <a:xfrm>
              <a:off x="7143912" y="820725"/>
              <a:ext cx="46034" cy="5232565"/>
              <a:chOff x="194544" y="821519"/>
              <a:chExt cx="46034" cy="5232565"/>
            </a:xfrm>
          </p:grpSpPr>
          <p:cxnSp>
            <p:nvCxnSpPr>
              <p:cNvPr id="30" name="直接连接符 29">
                <a:extLst>
                  <a:ext uri="{FF2B5EF4-FFF2-40B4-BE49-F238E27FC236}">
                    <a16:creationId xmlns:a16="http://schemas.microsoft.com/office/drawing/2014/main" id="{F0CF4EEC-0448-476D-A28D-1B6178972E13}"/>
                  </a:ext>
                </a:extLst>
              </p:cNvPr>
              <p:cNvCxnSpPr/>
              <p:nvPr/>
            </p:nvCxnSpPr>
            <p:spPr>
              <a:xfrm>
                <a:off x="215180" y="858038"/>
                <a:ext cx="2381" cy="519604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1" name="流程图: 联系 46">
                <a:extLst>
                  <a:ext uri="{FF2B5EF4-FFF2-40B4-BE49-F238E27FC236}">
                    <a16:creationId xmlns:a16="http://schemas.microsoft.com/office/drawing/2014/main" id="{C4CFCF08-34D7-4E75-A432-7B7C3AECE093}"/>
                  </a:ext>
                </a:extLst>
              </p:cNvPr>
              <p:cNvSpPr/>
              <p:nvPr/>
            </p:nvSpPr>
            <p:spPr>
              <a:xfrm>
                <a:off x="194544" y="821519"/>
                <a:ext cx="46034" cy="46046"/>
              </a:xfrm>
              <a:prstGeom prst="flowChartConnector">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chemeClr val="accent2"/>
                  </a:buClr>
                  <a:buFont typeface="Wingdings" pitchFamily="2" charset="2"/>
                  <a:buNone/>
                  <a:defRPr/>
                </a:pPr>
                <a:endParaRPr lang="zh-CN" altLang="en-US"/>
              </a:p>
            </p:txBody>
          </p:sp>
        </p:grpSp>
        <p:sp>
          <p:nvSpPr>
            <p:cNvPr id="26" name="TextBox 39">
              <a:extLst>
                <a:ext uri="{FF2B5EF4-FFF2-40B4-BE49-F238E27FC236}">
                  <a16:creationId xmlns:a16="http://schemas.microsoft.com/office/drawing/2014/main" id="{D622BB4E-76B5-41E9-AD4A-F7114F8E2CE1}"/>
                </a:ext>
              </a:extLst>
            </p:cNvPr>
            <p:cNvSpPr txBox="1"/>
            <p:nvPr/>
          </p:nvSpPr>
          <p:spPr>
            <a:xfrm>
              <a:off x="7286775" y="2419634"/>
              <a:ext cx="1642930" cy="253963"/>
            </a:xfrm>
            <a:prstGeom prst="rect">
              <a:avLst/>
            </a:prstGeom>
            <a:noFill/>
          </p:spPr>
          <p:txBody>
            <a:bodyPr>
              <a:spAutoFit/>
            </a:bodyPr>
            <a:lstStyle/>
            <a:p>
              <a:pPr>
                <a:buClr>
                  <a:schemeClr val="accent2"/>
                </a:buClr>
                <a:buFont typeface="Wingdings" pitchFamily="2" charset="2"/>
                <a:buNone/>
                <a:defRPr/>
              </a:pPr>
              <a:endParaRPr lang="zh-CN" altLang="en-US" sz="1050" dirty="0">
                <a:latin typeface="微软雅黑" pitchFamily="34" charset="-122"/>
                <a:ea typeface="微软雅黑" pitchFamily="34" charset="-122"/>
              </a:endParaRPr>
            </a:p>
          </p:txBody>
        </p:sp>
        <p:grpSp>
          <p:nvGrpSpPr>
            <p:cNvPr id="27" name="组合 101">
              <a:extLst>
                <a:ext uri="{FF2B5EF4-FFF2-40B4-BE49-F238E27FC236}">
                  <a16:creationId xmlns:a16="http://schemas.microsoft.com/office/drawing/2014/main" id="{FD862E1B-17F5-4B58-A7CE-8D8AD9F4C5DC}"/>
                </a:ext>
              </a:extLst>
            </p:cNvPr>
            <p:cNvGrpSpPr>
              <a:grpSpLocks/>
            </p:cNvGrpSpPr>
            <p:nvPr/>
          </p:nvGrpSpPr>
          <p:grpSpPr bwMode="auto">
            <a:xfrm flipV="1">
              <a:off x="8812240" y="881532"/>
              <a:ext cx="116261" cy="4653355"/>
              <a:chOff x="194079" y="820828"/>
              <a:chExt cx="116261" cy="4802673"/>
            </a:xfrm>
          </p:grpSpPr>
          <p:cxnSp>
            <p:nvCxnSpPr>
              <p:cNvPr id="28" name="直接连接符 27">
                <a:extLst>
                  <a:ext uri="{FF2B5EF4-FFF2-40B4-BE49-F238E27FC236}">
                    <a16:creationId xmlns:a16="http://schemas.microsoft.com/office/drawing/2014/main" id="{CBBE8568-DD89-4DE7-AC72-E003E25FC3DE}"/>
                  </a:ext>
                </a:extLst>
              </p:cNvPr>
              <p:cNvCxnSpPr/>
              <p:nvPr/>
            </p:nvCxnSpPr>
            <p:spPr>
              <a:xfrm flipH="1">
                <a:off x="308752" y="843284"/>
                <a:ext cx="1588" cy="4780217"/>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流程图: 联系 44">
                <a:extLst>
                  <a:ext uri="{FF2B5EF4-FFF2-40B4-BE49-F238E27FC236}">
                    <a16:creationId xmlns:a16="http://schemas.microsoft.com/office/drawing/2014/main" id="{AAAE3D54-1B0D-4635-9570-3E1908DC40BE}"/>
                  </a:ext>
                </a:extLst>
              </p:cNvPr>
              <p:cNvSpPr/>
              <p:nvPr/>
            </p:nvSpPr>
            <p:spPr>
              <a:xfrm>
                <a:off x="194079" y="820828"/>
                <a:ext cx="46033" cy="47523"/>
              </a:xfrm>
              <a:prstGeom prst="flowChartConnector">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chemeClr val="accent2"/>
                  </a:buClr>
                  <a:buFont typeface="Wingdings" pitchFamily="2" charset="2"/>
                  <a:buNone/>
                  <a:defRPr/>
                </a:pPr>
                <a:endParaRPr lang="zh-CN" altLang="en-US"/>
              </a:p>
            </p:txBody>
          </p:sp>
        </p:grpSp>
      </p:grpSp>
      <p:sp>
        <p:nvSpPr>
          <p:cNvPr id="40" name="TextBox 63">
            <a:extLst>
              <a:ext uri="{FF2B5EF4-FFF2-40B4-BE49-F238E27FC236}">
                <a16:creationId xmlns:a16="http://schemas.microsoft.com/office/drawing/2014/main" id="{36A459C0-BB6B-4C6A-9743-D64ABC68685E}"/>
              </a:ext>
            </a:extLst>
          </p:cNvPr>
          <p:cNvSpPr txBox="1"/>
          <p:nvPr/>
        </p:nvSpPr>
        <p:spPr>
          <a:xfrm>
            <a:off x="6588224" y="3689864"/>
            <a:ext cx="649287" cy="260350"/>
          </a:xfrm>
          <a:prstGeom prst="rect">
            <a:avLst/>
          </a:prstGeom>
          <a:noFill/>
        </p:spPr>
        <p:txBody>
          <a:bodyPr wrap="square">
            <a:spAutoFit/>
          </a:bodyPr>
          <a:lstStyle/>
          <a:p>
            <a:pPr>
              <a:buClr>
                <a:schemeClr val="accent2"/>
              </a:buClr>
              <a:buFont typeface="Wingdings" pitchFamily="2" charset="2"/>
              <a:buNone/>
              <a:defRPr/>
            </a:pPr>
            <a:r>
              <a:rPr lang="en-US" altLang="zh-CN" sz="1100" dirty="0">
                <a:solidFill>
                  <a:srgbClr val="0070C0"/>
                </a:solidFill>
                <a:latin typeface="+mj-ea"/>
                <a:ea typeface="+mj-ea"/>
              </a:rPr>
              <a:t>2013</a:t>
            </a:r>
            <a:endParaRPr lang="zh-CN" altLang="en-US" sz="1100" dirty="0">
              <a:solidFill>
                <a:srgbClr val="0070C0"/>
              </a:solidFill>
              <a:latin typeface="+mj-ea"/>
              <a:ea typeface="+mj-ea"/>
            </a:endParaRPr>
          </a:p>
        </p:txBody>
      </p:sp>
      <p:sp>
        <p:nvSpPr>
          <p:cNvPr id="41" name="右箭头 64">
            <a:extLst>
              <a:ext uri="{FF2B5EF4-FFF2-40B4-BE49-F238E27FC236}">
                <a16:creationId xmlns:a16="http://schemas.microsoft.com/office/drawing/2014/main" id="{93FD1486-FC31-4CC4-9846-0BA96553DAFB}"/>
              </a:ext>
            </a:extLst>
          </p:cNvPr>
          <p:cNvSpPr/>
          <p:nvPr/>
        </p:nvSpPr>
        <p:spPr>
          <a:xfrm>
            <a:off x="285750" y="3473840"/>
            <a:ext cx="8605142" cy="236732"/>
          </a:xfrm>
          <a:prstGeom prst="rightArrow">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tileRect/>
          </a:gra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buClr>
                <a:schemeClr val="accent2"/>
              </a:buClr>
              <a:buFont typeface="Wingdings" pitchFamily="2" charset="2"/>
              <a:buNone/>
              <a:defRPr/>
            </a:pPr>
            <a:endParaRPr lang="zh-CN" altLang="en-US"/>
          </a:p>
        </p:txBody>
      </p:sp>
      <p:pic>
        <p:nvPicPr>
          <p:cNvPr id="42" name="Picture 2" descr="http://www.techcn.com.cn/uploads/200908/1251456621pwuIC6bg.jpg">
            <a:extLst>
              <a:ext uri="{FF2B5EF4-FFF2-40B4-BE49-F238E27FC236}">
                <a16:creationId xmlns:a16="http://schemas.microsoft.com/office/drawing/2014/main" id="{034E6824-25CF-46E8-857A-0464DD28769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5463" y="1100827"/>
            <a:ext cx="1154262" cy="1579145"/>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D15EDE18-F176-45C8-ABFB-D67D07D8DC46}"/>
              </a:ext>
            </a:extLst>
          </p:cNvPr>
          <p:cNvSpPr/>
          <p:nvPr/>
        </p:nvSpPr>
        <p:spPr bwMode="auto">
          <a:xfrm>
            <a:off x="287523" y="4694807"/>
            <a:ext cx="1523815" cy="1330625"/>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zh-CN" altLang="en-US" sz="1800" b="1" i="0" u="none" strike="noStrike" cap="none" normalizeH="0" baseline="0">
              <a:ln>
                <a:noFill/>
              </a:ln>
              <a:solidFill>
                <a:schemeClr val="tx1"/>
              </a:solidFill>
              <a:effectLst/>
              <a:latin typeface="Times New Roman" pitchFamily="18" charset="0"/>
              <a:ea typeface="宋体" pitchFamily="2" charset="-122"/>
            </a:endParaRPr>
          </a:p>
        </p:txBody>
      </p:sp>
      <p:pic>
        <p:nvPicPr>
          <p:cNvPr id="44" name="Picture 7">
            <a:extLst>
              <a:ext uri="{FF2B5EF4-FFF2-40B4-BE49-F238E27FC236}">
                <a16:creationId xmlns:a16="http://schemas.microsoft.com/office/drawing/2014/main" id="{A8F08BE7-B0C9-4E0A-880A-3481B37773A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95240" y="1111507"/>
            <a:ext cx="1425128" cy="153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1" descr="C:\Users\sam\AppData\Roaming\Tencent\Users\59331972\QQ\WinTemp\RichOle\1R66OGB_QMK7A[CEKFYU$[C.jpg">
            <a:extLst>
              <a:ext uri="{FF2B5EF4-FFF2-40B4-BE49-F238E27FC236}">
                <a16:creationId xmlns:a16="http://schemas.microsoft.com/office/drawing/2014/main" id="{A4BE9FD3-FE6A-4E54-9442-7BFD8A284B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03426" y="5547189"/>
            <a:ext cx="1128814" cy="90515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7" descr="SpiNNaker Overview">
            <a:extLst>
              <a:ext uri="{FF2B5EF4-FFF2-40B4-BE49-F238E27FC236}">
                <a16:creationId xmlns:a16="http://schemas.microsoft.com/office/drawing/2014/main" id="{83082F00-B5F0-419D-86E5-9BE65EFB5BB2}"/>
              </a:ext>
            </a:extLst>
          </p:cNvPr>
          <p:cNvPicPr>
            <a:picLocks noChangeAspect="1" noChangeArrowheads="1" noCrop="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77367" y="4769984"/>
            <a:ext cx="1650434" cy="13439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a:extLst>
              <a:ext uri="{FF2B5EF4-FFF2-40B4-BE49-F238E27FC236}">
                <a16:creationId xmlns:a16="http://schemas.microsoft.com/office/drawing/2014/main" id="{6ADF97C1-8772-49B6-A1D6-779F4B5991C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725228" y="4980662"/>
            <a:ext cx="1611251" cy="1133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11" descr="SyNAPSE logo">
            <a:extLst>
              <a:ext uri="{FF2B5EF4-FFF2-40B4-BE49-F238E27FC236}">
                <a16:creationId xmlns:a16="http://schemas.microsoft.com/office/drawing/2014/main" id="{BBA221DE-1A33-4D5F-9EFC-2C28C43B24F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71185" y="1952262"/>
            <a:ext cx="1664452" cy="55259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3" descr="DARPA logo">
            <a:extLst>
              <a:ext uri="{FF2B5EF4-FFF2-40B4-BE49-F238E27FC236}">
                <a16:creationId xmlns:a16="http://schemas.microsoft.com/office/drawing/2014/main" id="{0DAF7A1A-5193-4DA0-AC0F-E644C9178827}"/>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659324" y="1055892"/>
            <a:ext cx="1581064" cy="88539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http://t3.gstatic.com/images?q=tbn:ANd9GcRdnYg8cVTAIeWPcbkGL9woyDvt0TQC6XI7qRI1wwaogBv3nEZtag">
            <a:extLst>
              <a:ext uri="{FF2B5EF4-FFF2-40B4-BE49-F238E27FC236}">
                <a16:creationId xmlns:a16="http://schemas.microsoft.com/office/drawing/2014/main" id="{BE49E4A5-2E6B-47B9-B20C-D00A5581079A}"/>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81147" y="1351436"/>
            <a:ext cx="1701130" cy="116756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84">
            <a:extLst>
              <a:ext uri="{FF2B5EF4-FFF2-40B4-BE49-F238E27FC236}">
                <a16:creationId xmlns:a16="http://schemas.microsoft.com/office/drawing/2014/main" id="{87581A48-94BF-4060-B77B-844F666EA875}"/>
              </a:ext>
            </a:extLst>
          </p:cNvPr>
          <p:cNvSpPr txBox="1"/>
          <p:nvPr/>
        </p:nvSpPr>
        <p:spPr bwMode="auto">
          <a:xfrm>
            <a:off x="1071562" y="3685871"/>
            <a:ext cx="933451" cy="261610"/>
          </a:xfrm>
          <a:prstGeom prst="rect">
            <a:avLst/>
          </a:prstGeom>
          <a:noFill/>
        </p:spPr>
        <p:txBody>
          <a:bodyPr wrap="square">
            <a:spAutoFit/>
          </a:bodyPr>
          <a:lstStyle/>
          <a:p>
            <a:pPr>
              <a:buClr>
                <a:schemeClr val="accent2"/>
              </a:buClr>
              <a:buFont typeface="Wingdings" pitchFamily="2" charset="2"/>
              <a:buNone/>
              <a:defRPr/>
            </a:pPr>
            <a:r>
              <a:rPr lang="en-US" altLang="zh-CN" sz="1100" dirty="0">
                <a:solidFill>
                  <a:srgbClr val="0070C0"/>
                </a:solidFill>
                <a:latin typeface="+mj-ea"/>
              </a:rPr>
              <a:t>1990-2003</a:t>
            </a:r>
            <a:endParaRPr lang="zh-CN" altLang="en-US" sz="1100" dirty="0">
              <a:solidFill>
                <a:srgbClr val="0070C0"/>
              </a:solidFill>
              <a:latin typeface="+mj-ea"/>
            </a:endParaRPr>
          </a:p>
        </p:txBody>
      </p:sp>
      <p:sp>
        <p:nvSpPr>
          <p:cNvPr id="52" name="TextBox 85">
            <a:extLst>
              <a:ext uri="{FF2B5EF4-FFF2-40B4-BE49-F238E27FC236}">
                <a16:creationId xmlns:a16="http://schemas.microsoft.com/office/drawing/2014/main" id="{F5CD3DD1-7AB7-46CB-A6B0-E1BA235A7C0C}"/>
              </a:ext>
            </a:extLst>
          </p:cNvPr>
          <p:cNvSpPr txBox="1"/>
          <p:nvPr/>
        </p:nvSpPr>
        <p:spPr bwMode="auto">
          <a:xfrm>
            <a:off x="287524" y="3936696"/>
            <a:ext cx="1571625" cy="738664"/>
          </a:xfrm>
          <a:prstGeom prst="rect">
            <a:avLst/>
          </a:prstGeom>
          <a:noFill/>
        </p:spPr>
        <p:txBody>
          <a:bodyPr>
            <a:spAutoFit/>
          </a:bodyPr>
          <a:lstStyle/>
          <a:p>
            <a:pPr>
              <a:buClr>
                <a:schemeClr val="accent2"/>
              </a:buClr>
              <a:buFont typeface="Wingdings" pitchFamily="2" charset="2"/>
              <a:buNone/>
              <a:defRPr/>
            </a:pPr>
            <a:r>
              <a:rPr lang="zh-CN" altLang="en-US" sz="1050" dirty="0">
                <a:latin typeface="微软雅黑" pitchFamily="34" charset="-122"/>
                <a:ea typeface="微软雅黑" pitchFamily="34" charset="-122"/>
              </a:rPr>
              <a:t>冯诺依曼架构取得巨大成功</a:t>
            </a:r>
            <a:r>
              <a:rPr lang="en-US" altLang="zh-CN" sz="1050" dirty="0">
                <a:latin typeface="微软雅黑" pitchFamily="34" charset="-122"/>
                <a:ea typeface="微软雅黑" pitchFamily="34" charset="-122"/>
              </a:rPr>
              <a:t>, </a:t>
            </a:r>
            <a:r>
              <a:rPr lang="zh-CN" altLang="en-US" sz="1050" dirty="0">
                <a:latin typeface="微软雅黑" pitchFamily="34" charset="-122"/>
                <a:ea typeface="微软雅黑" pitchFamily="34" charset="-122"/>
              </a:rPr>
              <a:t>摩尔定律持续发展；类脑计算十余年沉寂</a:t>
            </a:r>
          </a:p>
        </p:txBody>
      </p:sp>
      <p:sp>
        <p:nvSpPr>
          <p:cNvPr id="53" name="TextBox 86">
            <a:extLst>
              <a:ext uri="{FF2B5EF4-FFF2-40B4-BE49-F238E27FC236}">
                <a16:creationId xmlns:a16="http://schemas.microsoft.com/office/drawing/2014/main" id="{AC77DCF4-9866-484F-9BA4-32EA8905A8E7}"/>
              </a:ext>
            </a:extLst>
          </p:cNvPr>
          <p:cNvSpPr txBox="1"/>
          <p:nvPr/>
        </p:nvSpPr>
        <p:spPr bwMode="auto">
          <a:xfrm>
            <a:off x="4931471" y="3685871"/>
            <a:ext cx="576633" cy="260350"/>
          </a:xfrm>
          <a:prstGeom prst="rect">
            <a:avLst/>
          </a:prstGeom>
          <a:noFill/>
        </p:spPr>
        <p:txBody>
          <a:bodyPr wrap="square">
            <a:spAutoFit/>
          </a:bodyPr>
          <a:lstStyle/>
          <a:p>
            <a:pPr>
              <a:buClr>
                <a:schemeClr val="accent2"/>
              </a:buClr>
              <a:buFont typeface="Wingdings" pitchFamily="2" charset="2"/>
              <a:buNone/>
              <a:defRPr/>
            </a:pPr>
            <a:r>
              <a:rPr lang="en-US" altLang="zh-CN" sz="1100" dirty="0">
                <a:solidFill>
                  <a:srgbClr val="0070C0"/>
                </a:solidFill>
                <a:latin typeface="+mj-ea"/>
                <a:ea typeface="+mj-ea"/>
              </a:rPr>
              <a:t>2005</a:t>
            </a:r>
            <a:endParaRPr lang="zh-CN" altLang="en-US" sz="1100" dirty="0">
              <a:solidFill>
                <a:srgbClr val="0070C0"/>
              </a:solidFill>
              <a:latin typeface="+mj-ea"/>
              <a:ea typeface="+mj-ea"/>
            </a:endParaRPr>
          </a:p>
        </p:txBody>
      </p:sp>
      <p:sp>
        <p:nvSpPr>
          <p:cNvPr id="54" name="TextBox 87">
            <a:extLst>
              <a:ext uri="{FF2B5EF4-FFF2-40B4-BE49-F238E27FC236}">
                <a16:creationId xmlns:a16="http://schemas.microsoft.com/office/drawing/2014/main" id="{E8463CC9-D1D0-4A5F-AFE3-075EA4ED227C}"/>
              </a:ext>
            </a:extLst>
          </p:cNvPr>
          <p:cNvSpPr txBox="1"/>
          <p:nvPr/>
        </p:nvSpPr>
        <p:spPr bwMode="auto">
          <a:xfrm>
            <a:off x="3671900" y="3924179"/>
            <a:ext cx="1571625" cy="1061829"/>
          </a:xfrm>
          <a:prstGeom prst="rect">
            <a:avLst/>
          </a:prstGeom>
          <a:noFill/>
        </p:spPr>
        <p:txBody>
          <a:bodyPr>
            <a:spAutoFit/>
          </a:bodyPr>
          <a:lstStyle/>
          <a:p>
            <a:pPr>
              <a:buClr>
                <a:schemeClr val="accent2"/>
              </a:buClr>
              <a:defRPr/>
            </a:pPr>
            <a:r>
              <a:rPr lang="zh-CN" altLang="en-US" sz="1050" dirty="0">
                <a:latin typeface="微软雅黑" pitchFamily="34" charset="-122"/>
                <a:ea typeface="微软雅黑" pitchFamily="34" charset="-122"/>
              </a:rPr>
              <a:t>欧盟启动</a:t>
            </a:r>
            <a:r>
              <a:rPr lang="en-US" altLang="zh-CN" sz="1050" dirty="0">
                <a:latin typeface="微软雅黑" pitchFamily="34" charset="-122"/>
                <a:ea typeface="微软雅黑" pitchFamily="34" charset="-122"/>
              </a:rPr>
              <a:t>FACETS(</a:t>
            </a:r>
            <a:r>
              <a:rPr lang="en-US" altLang="zh-CN" sz="1050" dirty="0"/>
              <a:t>Fast Analog Computing with Emergent Transient States)</a:t>
            </a:r>
            <a:r>
              <a:rPr lang="zh-CN" altLang="en-US" sz="1050" dirty="0">
                <a:latin typeface="微软雅黑" pitchFamily="34" charset="-122"/>
                <a:ea typeface="微软雅黑" pitchFamily="34" charset="-122"/>
              </a:rPr>
              <a:t>项目，研制模拟混合信号芯片用于类脑计算</a:t>
            </a:r>
          </a:p>
        </p:txBody>
      </p:sp>
      <p:sp>
        <p:nvSpPr>
          <p:cNvPr id="55" name="TextBox 88">
            <a:extLst>
              <a:ext uri="{FF2B5EF4-FFF2-40B4-BE49-F238E27FC236}">
                <a16:creationId xmlns:a16="http://schemas.microsoft.com/office/drawing/2014/main" id="{5ABEDDB5-CABB-4644-B9F9-8F26A5BE4074}"/>
              </a:ext>
            </a:extLst>
          </p:cNvPr>
          <p:cNvSpPr txBox="1"/>
          <p:nvPr/>
        </p:nvSpPr>
        <p:spPr bwMode="auto">
          <a:xfrm>
            <a:off x="5382580" y="2493410"/>
            <a:ext cx="557572" cy="260350"/>
          </a:xfrm>
          <a:prstGeom prst="rect">
            <a:avLst/>
          </a:prstGeom>
          <a:noFill/>
        </p:spPr>
        <p:txBody>
          <a:bodyPr wrap="square">
            <a:spAutoFit/>
          </a:bodyPr>
          <a:lstStyle/>
          <a:p>
            <a:pPr>
              <a:buClr>
                <a:schemeClr val="accent2"/>
              </a:buClr>
              <a:buFont typeface="Wingdings" pitchFamily="2" charset="2"/>
              <a:buNone/>
              <a:defRPr/>
            </a:pPr>
            <a:r>
              <a:rPr lang="en-US" altLang="zh-CN" sz="1100" dirty="0">
                <a:solidFill>
                  <a:srgbClr val="0070C0"/>
                </a:solidFill>
                <a:latin typeface="+mj-ea"/>
                <a:ea typeface="+mj-ea"/>
              </a:rPr>
              <a:t>2008</a:t>
            </a:r>
            <a:endParaRPr lang="zh-CN" altLang="en-US" sz="1100" dirty="0">
              <a:solidFill>
                <a:srgbClr val="0070C0"/>
              </a:solidFill>
              <a:latin typeface="+mj-ea"/>
              <a:ea typeface="+mj-ea"/>
            </a:endParaRPr>
          </a:p>
        </p:txBody>
      </p:sp>
      <p:sp>
        <p:nvSpPr>
          <p:cNvPr id="56" name="TextBox 89">
            <a:extLst>
              <a:ext uri="{FF2B5EF4-FFF2-40B4-BE49-F238E27FC236}">
                <a16:creationId xmlns:a16="http://schemas.microsoft.com/office/drawing/2014/main" id="{E84A5813-7220-4638-8CFF-867097FAA8AE}"/>
              </a:ext>
            </a:extLst>
          </p:cNvPr>
          <p:cNvSpPr txBox="1"/>
          <p:nvPr/>
        </p:nvSpPr>
        <p:spPr bwMode="auto">
          <a:xfrm>
            <a:off x="5491560" y="2718673"/>
            <a:ext cx="1571625" cy="738664"/>
          </a:xfrm>
          <a:prstGeom prst="rect">
            <a:avLst/>
          </a:prstGeom>
          <a:noFill/>
        </p:spPr>
        <p:txBody>
          <a:bodyPr>
            <a:spAutoFit/>
          </a:bodyPr>
          <a:lstStyle/>
          <a:p>
            <a:pPr>
              <a:buClr>
                <a:schemeClr val="accent2"/>
              </a:buClr>
              <a:buFont typeface="Wingdings" pitchFamily="2" charset="2"/>
              <a:buNone/>
              <a:defRPr/>
            </a:pPr>
            <a:r>
              <a:rPr lang="zh-CN" altLang="en-US" sz="1050" dirty="0">
                <a:latin typeface="微软雅黑" pitchFamily="34" charset="-122"/>
                <a:ea typeface="微软雅黑" pitchFamily="34" charset="-122"/>
              </a:rPr>
              <a:t>惠普公司实现忆阻器（</a:t>
            </a:r>
            <a:r>
              <a:rPr lang="en-US" altLang="zh-CN" sz="1050" dirty="0" err="1">
                <a:latin typeface="微软雅黑" pitchFamily="34" charset="-122"/>
                <a:ea typeface="微软雅黑" pitchFamily="34" charset="-122"/>
              </a:rPr>
              <a:t>memristor</a:t>
            </a:r>
            <a:r>
              <a:rPr lang="en-US" altLang="zh-CN" sz="1050" dirty="0">
                <a:latin typeface="微软雅黑" pitchFamily="34" charset="-122"/>
                <a:ea typeface="微软雅黑" pitchFamily="34" charset="-122"/>
              </a:rPr>
              <a:t>)</a:t>
            </a:r>
            <a:r>
              <a:rPr lang="zh-CN" altLang="en-US" sz="1050" dirty="0">
                <a:latin typeface="微软雅黑" pitchFamily="34" charset="-122"/>
                <a:ea typeface="微软雅黑" pitchFamily="34" charset="-122"/>
              </a:rPr>
              <a:t>原型，可用于取代半导体，作为类脑计算基本元件</a:t>
            </a:r>
          </a:p>
        </p:txBody>
      </p:sp>
      <p:pic>
        <p:nvPicPr>
          <p:cNvPr id="57" name="Picture 3">
            <a:extLst>
              <a:ext uri="{FF2B5EF4-FFF2-40B4-BE49-F238E27FC236}">
                <a16:creationId xmlns:a16="http://schemas.microsoft.com/office/drawing/2014/main" id="{E888A405-0054-49CB-AAE3-D8D5486983A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614924" y="4914000"/>
            <a:ext cx="1117316" cy="627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图片 57">
            <a:extLst>
              <a:ext uri="{FF2B5EF4-FFF2-40B4-BE49-F238E27FC236}">
                <a16:creationId xmlns:a16="http://schemas.microsoft.com/office/drawing/2014/main" id="{E7F8FDC8-BE69-4A40-A570-21EDC40A228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73084" y="4946100"/>
            <a:ext cx="1467661" cy="1480563"/>
          </a:xfrm>
          <a:prstGeom prst="rect">
            <a:avLst/>
          </a:prstGeom>
        </p:spPr>
      </p:pic>
      <p:sp>
        <p:nvSpPr>
          <p:cNvPr id="59" name="TextBox 63">
            <a:extLst>
              <a:ext uri="{FF2B5EF4-FFF2-40B4-BE49-F238E27FC236}">
                <a16:creationId xmlns:a16="http://schemas.microsoft.com/office/drawing/2014/main" id="{9878E9D9-FBB4-4F89-A11B-9BAD310E9BA7}"/>
              </a:ext>
            </a:extLst>
          </p:cNvPr>
          <p:cNvSpPr txBox="1"/>
          <p:nvPr/>
        </p:nvSpPr>
        <p:spPr>
          <a:xfrm>
            <a:off x="8490145" y="3716286"/>
            <a:ext cx="501200" cy="261610"/>
          </a:xfrm>
          <a:prstGeom prst="rect">
            <a:avLst/>
          </a:prstGeom>
          <a:noFill/>
        </p:spPr>
        <p:txBody>
          <a:bodyPr wrap="square">
            <a:spAutoFit/>
          </a:bodyPr>
          <a:lstStyle/>
          <a:p>
            <a:pPr>
              <a:buClr>
                <a:schemeClr val="accent2"/>
              </a:buClr>
              <a:buFont typeface="Wingdings" pitchFamily="2" charset="2"/>
              <a:buNone/>
              <a:defRPr/>
            </a:pPr>
            <a:r>
              <a:rPr lang="en-US" altLang="zh-CN" sz="1100" dirty="0">
                <a:solidFill>
                  <a:srgbClr val="0070C0"/>
                </a:solidFill>
                <a:latin typeface="+mj-ea"/>
                <a:ea typeface="+mj-ea"/>
              </a:rPr>
              <a:t>2017</a:t>
            </a:r>
            <a:endParaRPr lang="zh-CN" altLang="en-US" sz="1100" dirty="0">
              <a:solidFill>
                <a:srgbClr val="0070C0"/>
              </a:solidFill>
              <a:latin typeface="+mj-ea"/>
              <a:ea typeface="+mj-ea"/>
            </a:endParaRPr>
          </a:p>
        </p:txBody>
      </p:sp>
      <p:sp>
        <p:nvSpPr>
          <p:cNvPr id="60" name="TextBox 4">
            <a:extLst>
              <a:ext uri="{FF2B5EF4-FFF2-40B4-BE49-F238E27FC236}">
                <a16:creationId xmlns:a16="http://schemas.microsoft.com/office/drawing/2014/main" id="{FD0394E3-0A77-47A3-9CCA-813C70C70CAD}"/>
              </a:ext>
            </a:extLst>
          </p:cNvPr>
          <p:cNvSpPr txBox="1"/>
          <p:nvPr/>
        </p:nvSpPr>
        <p:spPr>
          <a:xfrm>
            <a:off x="7320855" y="4015525"/>
            <a:ext cx="1571625" cy="900246"/>
          </a:xfrm>
          <a:prstGeom prst="rect">
            <a:avLst/>
          </a:prstGeom>
          <a:noFill/>
        </p:spPr>
        <p:txBody>
          <a:bodyPr>
            <a:spAutoFit/>
          </a:bodyPr>
          <a:lstStyle/>
          <a:p>
            <a:pPr>
              <a:buClr>
                <a:schemeClr val="accent2"/>
              </a:buClr>
              <a:defRPr/>
            </a:pPr>
            <a:r>
              <a:rPr lang="en-US" altLang="zh-CN" sz="1050" dirty="0">
                <a:latin typeface="微软雅黑" pitchFamily="34" charset="-122"/>
                <a:ea typeface="微软雅黑" pitchFamily="34" charset="-122"/>
              </a:rPr>
              <a:t>Intel </a:t>
            </a:r>
            <a:r>
              <a:rPr lang="zh-CN" altLang="en-US" sz="1050" dirty="0">
                <a:latin typeface="微软雅黑" pitchFamily="34" charset="-122"/>
                <a:ea typeface="微软雅黑" pitchFamily="34" charset="-122"/>
              </a:rPr>
              <a:t>发布类脑芯片</a:t>
            </a:r>
            <a:r>
              <a:rPr lang="en-US" altLang="zh-CN" sz="1050" dirty="0" err="1">
                <a:latin typeface="微软雅黑" pitchFamily="34" charset="-122"/>
                <a:ea typeface="微软雅黑" pitchFamily="34" charset="-122"/>
              </a:rPr>
              <a:t>Loihi</a:t>
            </a:r>
            <a:r>
              <a:rPr lang="en-US" altLang="zh-CN" sz="1050" dirty="0">
                <a:latin typeface="微软雅黑" pitchFamily="34" charset="-122"/>
                <a:ea typeface="微软雅黑" pitchFamily="34" charset="-122"/>
              </a:rPr>
              <a:t>, </a:t>
            </a:r>
            <a:r>
              <a:rPr lang="zh-CN" altLang="en-US" sz="1050" dirty="0">
                <a:latin typeface="微软雅黑" pitchFamily="34" charset="-122"/>
                <a:ea typeface="微软雅黑" pitchFamily="34" charset="-122"/>
              </a:rPr>
              <a:t>采用</a:t>
            </a:r>
            <a:r>
              <a:rPr lang="en-US" altLang="zh-CN" sz="1050" dirty="0">
                <a:latin typeface="微软雅黑" pitchFamily="34" charset="-122"/>
                <a:ea typeface="微软雅黑" pitchFamily="34" charset="-122"/>
              </a:rPr>
              <a:t>14nm</a:t>
            </a:r>
            <a:r>
              <a:rPr lang="zh-CN" altLang="en-US" sz="1050" dirty="0">
                <a:latin typeface="微软雅黑" pitchFamily="34" charset="-122"/>
                <a:ea typeface="微软雅黑" pitchFamily="34" charset="-122"/>
              </a:rPr>
              <a:t>工艺将</a:t>
            </a:r>
            <a:r>
              <a:rPr lang="en-US" altLang="zh-CN" sz="1050" dirty="0">
                <a:latin typeface="微软雅黑" pitchFamily="34" charset="-122"/>
                <a:ea typeface="微软雅黑" pitchFamily="34" charset="-122"/>
              </a:rPr>
              <a:t>X86</a:t>
            </a:r>
            <a:r>
              <a:rPr lang="zh-CN" altLang="en-US" sz="1050" dirty="0">
                <a:latin typeface="微软雅黑" pitchFamily="34" charset="-122"/>
                <a:ea typeface="微软雅黑" pitchFamily="34" charset="-122"/>
              </a:rPr>
              <a:t>处理器和脉冲神经元集成在同一芯片上，支持在线自主学习功能。</a:t>
            </a:r>
            <a:endParaRPr lang="en-US" altLang="zh-CN" sz="1050" dirty="0">
              <a:latin typeface="微软雅黑" pitchFamily="34" charset="-122"/>
              <a:ea typeface="微软雅黑" pitchFamily="34" charset="-122"/>
            </a:endParaRPr>
          </a:p>
        </p:txBody>
      </p:sp>
      <p:sp>
        <p:nvSpPr>
          <p:cNvPr id="61" name="TextBox 63">
            <a:extLst>
              <a:ext uri="{FF2B5EF4-FFF2-40B4-BE49-F238E27FC236}">
                <a16:creationId xmlns:a16="http://schemas.microsoft.com/office/drawing/2014/main" id="{4B8BF9B4-D627-496D-9AB5-809342E60464}"/>
              </a:ext>
            </a:extLst>
          </p:cNvPr>
          <p:cNvSpPr txBox="1"/>
          <p:nvPr/>
        </p:nvSpPr>
        <p:spPr>
          <a:xfrm>
            <a:off x="7239152" y="2249704"/>
            <a:ext cx="501200" cy="261610"/>
          </a:xfrm>
          <a:prstGeom prst="rect">
            <a:avLst/>
          </a:prstGeom>
          <a:noFill/>
        </p:spPr>
        <p:txBody>
          <a:bodyPr wrap="square">
            <a:spAutoFit/>
          </a:bodyPr>
          <a:lstStyle/>
          <a:p>
            <a:pPr>
              <a:buClr>
                <a:schemeClr val="accent2"/>
              </a:buClr>
              <a:buFont typeface="Wingdings" pitchFamily="2" charset="2"/>
              <a:buNone/>
              <a:defRPr/>
            </a:pPr>
            <a:r>
              <a:rPr lang="en-US" altLang="zh-CN" sz="1100" dirty="0">
                <a:solidFill>
                  <a:srgbClr val="0070C0"/>
                </a:solidFill>
                <a:latin typeface="+mj-ea"/>
                <a:ea typeface="+mj-ea"/>
              </a:rPr>
              <a:t>2015</a:t>
            </a:r>
            <a:endParaRPr lang="zh-CN" altLang="en-US" sz="1100" dirty="0">
              <a:solidFill>
                <a:srgbClr val="0070C0"/>
              </a:solidFill>
              <a:latin typeface="+mj-ea"/>
              <a:ea typeface="+mj-ea"/>
            </a:endParaRPr>
          </a:p>
        </p:txBody>
      </p:sp>
      <p:sp>
        <p:nvSpPr>
          <p:cNvPr id="62" name="TextBox 67">
            <a:extLst>
              <a:ext uri="{FF2B5EF4-FFF2-40B4-BE49-F238E27FC236}">
                <a16:creationId xmlns:a16="http://schemas.microsoft.com/office/drawing/2014/main" id="{FE186CF3-9393-4B3E-92D9-CBEF8FA4D392}"/>
              </a:ext>
            </a:extLst>
          </p:cNvPr>
          <p:cNvSpPr txBox="1"/>
          <p:nvPr/>
        </p:nvSpPr>
        <p:spPr bwMode="auto">
          <a:xfrm>
            <a:off x="7173063" y="2472906"/>
            <a:ext cx="1765400" cy="1061829"/>
          </a:xfrm>
          <a:prstGeom prst="rect">
            <a:avLst/>
          </a:prstGeom>
          <a:noFill/>
        </p:spPr>
        <p:txBody>
          <a:bodyPr wrap="square">
            <a:spAutoFit/>
          </a:bodyPr>
          <a:lstStyle/>
          <a:p>
            <a:pPr>
              <a:buClr>
                <a:schemeClr val="accent2"/>
              </a:buClr>
              <a:buFont typeface="Wingdings" pitchFamily="2" charset="2"/>
              <a:buNone/>
              <a:defRPr/>
            </a:pPr>
            <a:r>
              <a:rPr lang="en-US" altLang="zh-CN" sz="1050" dirty="0">
                <a:latin typeface="微软雅黑" pitchFamily="34" charset="-122"/>
                <a:ea typeface="微软雅黑" pitchFamily="34" charset="-122"/>
              </a:rPr>
              <a:t>IBM</a:t>
            </a:r>
            <a:r>
              <a:rPr lang="zh-CN" altLang="en-US" sz="1050" dirty="0">
                <a:latin typeface="微软雅黑" pitchFamily="34" charset="-122"/>
                <a:ea typeface="微软雅黑" pitchFamily="34" charset="-122"/>
              </a:rPr>
              <a:t>发布类脑芯片</a:t>
            </a:r>
            <a:r>
              <a:rPr lang="en-US" altLang="zh-CN" sz="1050" dirty="0" err="1">
                <a:latin typeface="微软雅黑" pitchFamily="34" charset="-122"/>
                <a:ea typeface="微软雅黑" pitchFamily="34" charset="-122"/>
              </a:rPr>
              <a:t>TrueNorth</a:t>
            </a:r>
            <a:r>
              <a:rPr lang="en-US" altLang="zh-CN" sz="1050" dirty="0">
                <a:latin typeface="微软雅黑" pitchFamily="34" charset="-122"/>
                <a:ea typeface="微软雅黑" pitchFamily="34" charset="-122"/>
              </a:rPr>
              <a:t>,</a:t>
            </a:r>
            <a:r>
              <a:rPr lang="zh-CN" altLang="en-US" sz="1050" dirty="0">
                <a:latin typeface="微软雅黑" pitchFamily="34" charset="-122"/>
                <a:ea typeface="微软雅黑" pitchFamily="34" charset="-122"/>
              </a:rPr>
              <a:t>支持百万级神经元，具有极低运行功耗，并于</a:t>
            </a:r>
            <a:r>
              <a:rPr lang="en-US" altLang="zh-CN" sz="1050" dirty="0">
                <a:latin typeface="微软雅黑" pitchFamily="34" charset="-122"/>
                <a:ea typeface="微软雅黑" pitchFamily="34" charset="-122"/>
              </a:rPr>
              <a:t>2016</a:t>
            </a:r>
            <a:r>
              <a:rPr lang="zh-CN" altLang="en-US" sz="1050" dirty="0">
                <a:latin typeface="微软雅黑" pitchFamily="34" charset="-122"/>
                <a:ea typeface="微软雅黑" pitchFamily="34" charset="-122"/>
              </a:rPr>
              <a:t>发布基于</a:t>
            </a:r>
            <a:r>
              <a:rPr lang="en-US" altLang="zh-CN" sz="1050" dirty="0" err="1">
                <a:latin typeface="微软雅黑" pitchFamily="34" charset="-122"/>
                <a:ea typeface="微软雅黑" pitchFamily="34" charset="-122"/>
              </a:rPr>
              <a:t>TrueNorth</a:t>
            </a:r>
            <a:r>
              <a:rPr lang="en-US" altLang="zh-CN" sz="1050" dirty="0">
                <a:latin typeface="微软雅黑" pitchFamily="34" charset="-122"/>
                <a:ea typeface="微软雅黑" pitchFamily="34" charset="-122"/>
              </a:rPr>
              <a:t> </a:t>
            </a:r>
            <a:r>
              <a:rPr lang="zh-CN" altLang="en-US" sz="1050" dirty="0">
                <a:latin typeface="微软雅黑" pitchFamily="34" charset="-122"/>
                <a:ea typeface="微软雅黑" pitchFamily="34" charset="-122"/>
              </a:rPr>
              <a:t>的类脑超级计算平台</a:t>
            </a:r>
          </a:p>
        </p:txBody>
      </p:sp>
      <p:pic>
        <p:nvPicPr>
          <p:cNvPr id="63" name="图片 62">
            <a:extLst>
              <a:ext uri="{FF2B5EF4-FFF2-40B4-BE49-F238E27FC236}">
                <a16:creationId xmlns:a16="http://schemas.microsoft.com/office/drawing/2014/main" id="{1852CF0A-7008-498F-A5FA-CD92BF9F384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280508" y="1097576"/>
            <a:ext cx="1462501" cy="1155637"/>
          </a:xfrm>
          <a:prstGeom prst="rect">
            <a:avLst/>
          </a:prstGeom>
        </p:spPr>
      </p:pic>
    </p:spTree>
    <p:extLst>
      <p:ext uri="{BB962C8B-B14F-4D97-AF65-F5344CB8AC3E}">
        <p14:creationId xmlns:p14="http://schemas.microsoft.com/office/powerpoint/2010/main" val="251448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069C96-46AE-4DF9-96EF-A3CEAD3EE3A2}"/>
              </a:ext>
            </a:extLst>
          </p:cNvPr>
          <p:cNvSpPr>
            <a:spLocks noGrp="1"/>
          </p:cNvSpPr>
          <p:nvPr>
            <p:ph type="title"/>
          </p:nvPr>
        </p:nvSpPr>
        <p:spPr/>
        <p:txBody>
          <a:bodyPr/>
          <a:lstStyle/>
          <a:p>
            <a:r>
              <a:rPr lang="zh-CN" altLang="en-US" dirty="0"/>
              <a:t>目　　录</a:t>
            </a:r>
          </a:p>
        </p:txBody>
      </p:sp>
      <p:sp>
        <p:nvSpPr>
          <p:cNvPr id="9" name="灯片编号占位符 8">
            <a:extLst>
              <a:ext uri="{FF2B5EF4-FFF2-40B4-BE49-F238E27FC236}">
                <a16:creationId xmlns:a16="http://schemas.microsoft.com/office/drawing/2014/main" id="{D513666A-D714-4301-97AE-885F5318689B}"/>
              </a:ext>
            </a:extLst>
          </p:cNvPr>
          <p:cNvSpPr>
            <a:spLocks noGrp="1"/>
          </p:cNvSpPr>
          <p:nvPr>
            <p:ph type="sldNum" sz="quarter" idx="12"/>
          </p:nvPr>
        </p:nvSpPr>
        <p:spPr/>
        <p:txBody>
          <a:bodyPr/>
          <a:lstStyle/>
          <a:p>
            <a:fld id="{17F0B86A-3B10-4477-8AC6-12E7D7B5209B}" type="slidenum">
              <a:rPr lang="zh-CN" altLang="en-US" smtClean="0"/>
              <a:t>2</a:t>
            </a:fld>
            <a:endParaRPr lang="zh-CN" altLang="en-US"/>
          </a:p>
        </p:txBody>
      </p:sp>
      <p:sp>
        <p:nvSpPr>
          <p:cNvPr id="5" name="文本框 4">
            <a:extLst>
              <a:ext uri="{FF2B5EF4-FFF2-40B4-BE49-F238E27FC236}">
                <a16:creationId xmlns:a16="http://schemas.microsoft.com/office/drawing/2014/main" id="{C3B2F513-140C-4715-B875-B12CB3E2E208}"/>
              </a:ext>
            </a:extLst>
          </p:cNvPr>
          <p:cNvSpPr txBox="1"/>
          <p:nvPr/>
        </p:nvSpPr>
        <p:spPr>
          <a:xfrm>
            <a:off x="1872000" y="1917160"/>
            <a:ext cx="5400000" cy="6978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fontAlgn="auto">
              <a:lnSpc>
                <a:spcPct val="100000"/>
              </a:lnSpc>
              <a:spcBef>
                <a:spcPts val="0"/>
              </a:spcBef>
              <a:spcAft>
                <a:spcPts val="0"/>
              </a:spcAft>
              <a:buClrTx/>
              <a:buSzTx/>
              <a:buFontTx/>
              <a:buNone/>
              <a:tabLst/>
              <a:defRPr kumimoji="0" sz="2400" b="0" i="0" u="none" strike="noStrike" cap="none" spc="0" normalizeH="0" baseline="0">
                <a:ln>
                  <a:noFill/>
                </a:ln>
                <a:solidFill>
                  <a:schemeClr val="bg1"/>
                </a:solidFill>
                <a:effectLst/>
                <a:uLnTx/>
                <a:uFillTx/>
                <a:latin typeface="微软雅黑" panose="020B0503020204020204" pitchFamily="34" charset="-122"/>
                <a:ea typeface="微软雅黑" panose="020B0503020204020204" pitchFamily="34" charset="-122"/>
              </a:defRPr>
            </a:lvl1pPr>
          </a:lstStyle>
          <a:p>
            <a:pPr algn="ctr"/>
            <a:r>
              <a:rPr lang="zh-CN" altLang="en-US" sz="2800" dirty="0">
                <a:latin typeface="+mn-lt"/>
                <a:ea typeface="黑体" panose="02010609060101010101" pitchFamily="49" charset="-122"/>
              </a:rPr>
              <a:t>一、立项依据</a:t>
            </a:r>
          </a:p>
        </p:txBody>
      </p:sp>
      <p:sp>
        <p:nvSpPr>
          <p:cNvPr id="6" name="文本框 5">
            <a:extLst>
              <a:ext uri="{FF2B5EF4-FFF2-40B4-BE49-F238E27FC236}">
                <a16:creationId xmlns:a16="http://schemas.microsoft.com/office/drawing/2014/main" id="{8783C8C7-80A0-41B1-B921-17948EDB50E7}"/>
              </a:ext>
            </a:extLst>
          </p:cNvPr>
          <p:cNvSpPr txBox="1"/>
          <p:nvPr/>
        </p:nvSpPr>
        <p:spPr>
          <a:xfrm>
            <a:off x="1872000" y="2879596"/>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schemeClr val="bg1"/>
                </a:solidFill>
                <a:effectLst/>
                <a:uLnTx/>
                <a:uFillTx/>
                <a:ea typeface="黑体" panose="02010609060101010101" pitchFamily="49" charset="-122"/>
              </a:defRPr>
            </a:lvl1pPr>
          </a:lstStyle>
          <a:p>
            <a:pPr algn="ctr"/>
            <a:r>
              <a:rPr lang="zh-CN" altLang="en-US" sz="2800" dirty="0">
                <a:solidFill>
                  <a:schemeClr val="tx1">
                    <a:lumMod val="65000"/>
                    <a:lumOff val="35000"/>
                  </a:schemeClr>
                </a:solidFill>
              </a:rPr>
              <a:t>二、研究方案</a:t>
            </a:r>
          </a:p>
        </p:txBody>
      </p:sp>
      <p:sp>
        <p:nvSpPr>
          <p:cNvPr id="7" name="文本框 6">
            <a:extLst>
              <a:ext uri="{FF2B5EF4-FFF2-40B4-BE49-F238E27FC236}">
                <a16:creationId xmlns:a16="http://schemas.microsoft.com/office/drawing/2014/main" id="{A5DA5E62-4FD3-41E0-B18C-43D9F9039E74}"/>
              </a:ext>
            </a:extLst>
          </p:cNvPr>
          <p:cNvSpPr txBox="1"/>
          <p:nvPr/>
        </p:nvSpPr>
        <p:spPr>
          <a:xfrm>
            <a:off x="1872000" y="3842032"/>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schemeClr val="bg1"/>
                </a:solidFill>
                <a:effectLst/>
                <a:uLnTx/>
                <a:uFillTx/>
                <a:ea typeface="黑体" panose="02010609060101010101" pitchFamily="49" charset="-122"/>
              </a:defRPr>
            </a:lvl1pPr>
          </a:lstStyle>
          <a:p>
            <a:pPr algn="ctr"/>
            <a:r>
              <a:rPr lang="zh-CN" altLang="en-US" sz="2800" dirty="0">
                <a:solidFill>
                  <a:schemeClr val="tx1">
                    <a:lumMod val="65000"/>
                    <a:lumOff val="35000"/>
                  </a:schemeClr>
                </a:solidFill>
              </a:rPr>
              <a:t>三、项目团队</a:t>
            </a:r>
          </a:p>
        </p:txBody>
      </p:sp>
      <p:sp>
        <p:nvSpPr>
          <p:cNvPr id="8" name="文本框 7">
            <a:extLst>
              <a:ext uri="{FF2B5EF4-FFF2-40B4-BE49-F238E27FC236}">
                <a16:creationId xmlns:a16="http://schemas.microsoft.com/office/drawing/2014/main" id="{9F383B05-3BE7-4E21-93E5-5BE16412A78F}"/>
              </a:ext>
            </a:extLst>
          </p:cNvPr>
          <p:cNvSpPr txBox="1"/>
          <p:nvPr/>
        </p:nvSpPr>
        <p:spPr>
          <a:xfrm>
            <a:off x="1872000" y="4804468"/>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schemeClr val="bg1"/>
                </a:solidFill>
                <a:effectLst/>
                <a:uLnTx/>
                <a:uFillTx/>
                <a:ea typeface="黑体" panose="02010609060101010101" pitchFamily="49" charset="-122"/>
              </a:defRPr>
            </a:lvl1pPr>
          </a:lstStyle>
          <a:p>
            <a:pPr algn="ctr"/>
            <a:r>
              <a:rPr lang="zh-CN" altLang="en-US" sz="2800" dirty="0">
                <a:solidFill>
                  <a:schemeClr val="tx1">
                    <a:lumMod val="65000"/>
                    <a:lumOff val="35000"/>
                  </a:schemeClr>
                </a:solidFill>
              </a:rPr>
              <a:t>四、项目概算</a:t>
            </a:r>
          </a:p>
        </p:txBody>
      </p:sp>
    </p:spTree>
    <p:extLst>
      <p:ext uri="{BB962C8B-B14F-4D97-AF65-F5344CB8AC3E}">
        <p14:creationId xmlns:p14="http://schemas.microsoft.com/office/powerpoint/2010/main" val="902324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8EF8C-DFFA-4472-8DEC-D9DA93C8B5FE}"/>
              </a:ext>
            </a:extLst>
          </p:cNvPr>
          <p:cNvSpPr>
            <a:spLocks noGrp="1"/>
          </p:cNvSpPr>
          <p:nvPr>
            <p:ph type="title"/>
          </p:nvPr>
        </p:nvSpPr>
        <p:spPr/>
        <p:txBody>
          <a:bodyPr/>
          <a:lstStyle/>
          <a:p>
            <a:r>
              <a:rPr lang="zh-CN" altLang="en-US" dirty="0"/>
              <a:t>研究现状</a:t>
            </a:r>
            <a:r>
              <a:rPr lang="en-US" altLang="zh-CN" sz="2800" dirty="0"/>
              <a:t>—</a:t>
            </a:r>
            <a:r>
              <a:rPr lang="zh-CN" altLang="en-US" sz="2800" dirty="0"/>
              <a:t>类脑计算</a:t>
            </a:r>
            <a:endParaRPr lang="zh-CN" altLang="en-US" dirty="0"/>
          </a:p>
        </p:txBody>
      </p:sp>
      <p:sp>
        <p:nvSpPr>
          <p:cNvPr id="4" name="内容占位符 3">
            <a:extLst>
              <a:ext uri="{FF2B5EF4-FFF2-40B4-BE49-F238E27FC236}">
                <a16:creationId xmlns:a16="http://schemas.microsoft.com/office/drawing/2014/main" id="{6D0E18CD-B771-4955-8EA6-11AE2A1BA873}"/>
              </a:ext>
            </a:extLst>
          </p:cNvPr>
          <p:cNvSpPr>
            <a:spLocks noGrp="1"/>
          </p:cNvSpPr>
          <p:nvPr>
            <p:ph idx="1"/>
          </p:nvPr>
        </p:nvSpPr>
        <p:spPr>
          <a:xfrm>
            <a:off x="134223" y="906011"/>
            <a:ext cx="5624551" cy="5637402"/>
          </a:xfrm>
        </p:spPr>
        <p:txBody>
          <a:bodyPr/>
          <a:lstStyle/>
          <a:p>
            <a:r>
              <a:rPr lang="en-US" altLang="zh-CN" dirty="0"/>
              <a:t>IBM </a:t>
            </a:r>
            <a:r>
              <a:rPr lang="en-US" altLang="zh-CN" dirty="0" err="1"/>
              <a:t>TrueNorth</a:t>
            </a:r>
            <a:r>
              <a:rPr lang="zh-CN" altLang="en-US" dirty="0"/>
              <a:t>类脑计算芯片</a:t>
            </a:r>
            <a:endParaRPr lang="en-US" altLang="zh-CN" dirty="0"/>
          </a:p>
          <a:p>
            <a:pPr lvl="1"/>
            <a:r>
              <a:rPr lang="en-US" altLang="zh-CN" dirty="0" err="1"/>
              <a:t>TrueNorth</a:t>
            </a:r>
            <a:r>
              <a:rPr lang="zh-CN" altLang="en-US" dirty="0"/>
              <a:t>芯片特性：</a:t>
            </a:r>
            <a:r>
              <a:rPr lang="en-US" altLang="zh-CN" dirty="0"/>
              <a:t>2015</a:t>
            </a:r>
            <a:r>
              <a:rPr lang="zh-CN" altLang="en-US" dirty="0"/>
              <a:t>年发布，基于三星</a:t>
            </a:r>
            <a:r>
              <a:rPr lang="en-US" altLang="zh-CN" dirty="0"/>
              <a:t>28nm</a:t>
            </a:r>
            <a:r>
              <a:rPr lang="zh-CN" altLang="en-US" dirty="0"/>
              <a:t>工艺，</a:t>
            </a:r>
            <a:r>
              <a:rPr lang="en-US" altLang="zh-CN" dirty="0">
                <a:solidFill>
                  <a:srgbClr val="C00000"/>
                </a:solidFill>
              </a:rPr>
              <a:t>100</a:t>
            </a:r>
            <a:r>
              <a:rPr lang="zh-CN" altLang="en-US" dirty="0">
                <a:solidFill>
                  <a:srgbClr val="C00000"/>
                </a:solidFill>
              </a:rPr>
              <a:t>万</a:t>
            </a:r>
            <a:r>
              <a:rPr lang="zh-CN" altLang="en-US" dirty="0"/>
              <a:t>神经元</a:t>
            </a:r>
            <a:r>
              <a:rPr lang="en-US" altLang="zh-CN" dirty="0"/>
              <a:t>, </a:t>
            </a:r>
            <a:r>
              <a:rPr lang="zh-CN" altLang="en-US" dirty="0"/>
              <a:t>超过</a:t>
            </a:r>
            <a:r>
              <a:rPr lang="en-US" altLang="zh-CN" dirty="0">
                <a:solidFill>
                  <a:srgbClr val="C00000"/>
                </a:solidFill>
              </a:rPr>
              <a:t>2</a:t>
            </a:r>
            <a:r>
              <a:rPr lang="zh-CN" altLang="en-US" dirty="0">
                <a:solidFill>
                  <a:srgbClr val="C00000"/>
                </a:solidFill>
              </a:rPr>
              <a:t>亿</a:t>
            </a:r>
            <a:r>
              <a:rPr lang="zh-CN" altLang="en-US" dirty="0"/>
              <a:t>神经突触</a:t>
            </a:r>
            <a:r>
              <a:rPr lang="en-US" altLang="zh-CN" dirty="0"/>
              <a:t>, </a:t>
            </a:r>
            <a:r>
              <a:rPr lang="zh-CN" altLang="en-US" dirty="0"/>
              <a:t>集成</a:t>
            </a:r>
            <a:r>
              <a:rPr lang="en-US" altLang="zh-CN" dirty="0">
                <a:solidFill>
                  <a:srgbClr val="C00000"/>
                </a:solidFill>
              </a:rPr>
              <a:t>54</a:t>
            </a:r>
            <a:r>
              <a:rPr lang="zh-CN" altLang="en-US" dirty="0">
                <a:solidFill>
                  <a:srgbClr val="C00000"/>
                </a:solidFill>
              </a:rPr>
              <a:t>亿</a:t>
            </a:r>
            <a:r>
              <a:rPr lang="zh-CN" altLang="en-US" dirty="0"/>
              <a:t>晶体管；</a:t>
            </a:r>
          </a:p>
          <a:p>
            <a:pPr lvl="1"/>
            <a:r>
              <a:rPr lang="zh-CN" altLang="en-US" dirty="0"/>
              <a:t>生态系统</a:t>
            </a:r>
          </a:p>
          <a:p>
            <a:pPr lvl="2"/>
            <a:r>
              <a:rPr lang="en-US" altLang="zh-CN" dirty="0" err="1"/>
              <a:t>Corelet</a:t>
            </a:r>
            <a:r>
              <a:rPr lang="zh-CN" altLang="en-US" dirty="0"/>
              <a:t>编程语言与构件库</a:t>
            </a:r>
          </a:p>
          <a:p>
            <a:pPr lvl="2"/>
            <a:r>
              <a:rPr lang="en-US" altLang="zh-CN" dirty="0"/>
              <a:t>Compass</a:t>
            </a:r>
            <a:r>
              <a:rPr lang="zh-CN" altLang="en-US" dirty="0"/>
              <a:t>仿真器</a:t>
            </a:r>
          </a:p>
          <a:p>
            <a:pPr lvl="2"/>
            <a:r>
              <a:rPr lang="zh-CN" altLang="en-US" dirty="0"/>
              <a:t>用户：</a:t>
            </a:r>
            <a:r>
              <a:rPr lang="en-US" altLang="zh-CN" dirty="0"/>
              <a:t>7</a:t>
            </a:r>
            <a:r>
              <a:rPr lang="zh-CN" altLang="en-US" dirty="0"/>
              <a:t>个政府部门， </a:t>
            </a:r>
            <a:r>
              <a:rPr lang="en-US" altLang="zh-CN" dirty="0"/>
              <a:t>3</a:t>
            </a:r>
            <a:r>
              <a:rPr lang="zh-CN" altLang="en-US" dirty="0"/>
              <a:t>个国家实验室，</a:t>
            </a:r>
            <a:r>
              <a:rPr lang="en-US" altLang="zh-CN" dirty="0"/>
              <a:t>8</a:t>
            </a:r>
            <a:r>
              <a:rPr lang="zh-CN" altLang="en-US" dirty="0"/>
              <a:t>个研究中心，</a:t>
            </a:r>
            <a:r>
              <a:rPr lang="en-US" altLang="zh-CN" dirty="0"/>
              <a:t>25</a:t>
            </a:r>
            <a:r>
              <a:rPr lang="zh-CN" altLang="en-US" dirty="0"/>
              <a:t>所大学 </a:t>
            </a:r>
          </a:p>
          <a:p>
            <a:pPr lvl="1"/>
            <a:r>
              <a:rPr lang="zh-CN" altLang="en-US" dirty="0"/>
              <a:t>最新应用进展</a:t>
            </a:r>
            <a:r>
              <a:rPr lang="en-US" altLang="zh-CN" dirty="0"/>
              <a:t>: 2018</a:t>
            </a:r>
            <a:r>
              <a:rPr lang="zh-CN" altLang="en-US" dirty="0"/>
              <a:t>年</a:t>
            </a:r>
            <a:r>
              <a:rPr lang="en-US" altLang="zh-CN" dirty="0"/>
              <a:t>IBM</a:t>
            </a:r>
            <a:r>
              <a:rPr lang="zh-CN" altLang="en-US" dirty="0"/>
              <a:t>与美国空军研究实验室发布基于</a:t>
            </a:r>
            <a:r>
              <a:rPr lang="en-US" altLang="zh-CN" dirty="0"/>
              <a:t>64</a:t>
            </a:r>
            <a:r>
              <a:rPr lang="zh-CN" altLang="en-US" dirty="0"/>
              <a:t>颗芯片阵列的“超级计算机” </a:t>
            </a:r>
            <a:r>
              <a:rPr lang="en-US" altLang="zh-CN" dirty="0"/>
              <a:t>——Blue Raven</a:t>
            </a:r>
            <a:r>
              <a:rPr lang="zh-CN" altLang="en-US" dirty="0"/>
              <a:t>，功耗仅为</a:t>
            </a:r>
            <a:r>
              <a:rPr lang="en-US" altLang="zh-CN" dirty="0"/>
              <a:t>40</a:t>
            </a:r>
            <a:r>
              <a:rPr lang="zh-CN" altLang="en-US" dirty="0"/>
              <a:t>瓦。</a:t>
            </a:r>
          </a:p>
          <a:p>
            <a:pPr lvl="1"/>
            <a:endParaRPr lang="zh-CN" altLang="en-US" dirty="0"/>
          </a:p>
        </p:txBody>
      </p:sp>
      <p:sp>
        <p:nvSpPr>
          <p:cNvPr id="3" name="灯片编号占位符 2">
            <a:extLst>
              <a:ext uri="{FF2B5EF4-FFF2-40B4-BE49-F238E27FC236}">
                <a16:creationId xmlns:a16="http://schemas.microsoft.com/office/drawing/2014/main" id="{A4B33178-F8AA-42C7-8315-9D9B7424891D}"/>
              </a:ext>
            </a:extLst>
          </p:cNvPr>
          <p:cNvSpPr>
            <a:spLocks noGrp="1"/>
          </p:cNvSpPr>
          <p:nvPr>
            <p:ph type="sldNum" sz="quarter" idx="12"/>
          </p:nvPr>
        </p:nvSpPr>
        <p:spPr/>
        <p:txBody>
          <a:bodyPr/>
          <a:lstStyle/>
          <a:p>
            <a:fld id="{17F0B86A-3B10-4477-8AC6-12E7D7B5209B}" type="slidenum">
              <a:rPr lang="zh-CN" altLang="en-US" smtClean="0"/>
              <a:t>20</a:t>
            </a:fld>
            <a:endParaRPr lang="zh-CN" altLang="en-US"/>
          </a:p>
        </p:txBody>
      </p:sp>
      <p:pic>
        <p:nvPicPr>
          <p:cNvPr id="5" name="图片 4">
            <a:extLst>
              <a:ext uri="{FF2B5EF4-FFF2-40B4-BE49-F238E27FC236}">
                <a16:creationId xmlns:a16="http://schemas.microsoft.com/office/drawing/2014/main" id="{D552A2C2-70BE-4218-AA63-DEED893C38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46448" y="4670181"/>
            <a:ext cx="2664296" cy="1907836"/>
          </a:xfrm>
          <a:prstGeom prst="rect">
            <a:avLst/>
          </a:prstGeom>
        </p:spPr>
      </p:pic>
      <p:pic>
        <p:nvPicPr>
          <p:cNvPr id="6" name="Picture 4">
            <a:extLst>
              <a:ext uri="{FF2B5EF4-FFF2-40B4-BE49-F238E27FC236}">
                <a16:creationId xmlns:a16="http://schemas.microsoft.com/office/drawing/2014/main" id="{B463DE3F-41C1-4DA9-901D-A83B74A1C6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02432" y="904962"/>
            <a:ext cx="2448272" cy="1604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a:extLst>
              <a:ext uri="{FF2B5EF4-FFF2-40B4-BE49-F238E27FC236}">
                <a16:creationId xmlns:a16="http://schemas.microsoft.com/office/drawing/2014/main" id="{1F0CB3F5-CC75-42A4-9556-90A2635227F9}"/>
              </a:ext>
            </a:extLst>
          </p:cNvPr>
          <p:cNvPicPr/>
          <p:nvPr/>
        </p:nvPicPr>
        <p:blipFill>
          <a:blip r:embed="rId4" cstate="email">
            <a:extLst>
              <a:ext uri="{28A0092B-C50C-407E-A947-70E740481C1C}">
                <a14:useLocalDpi xmlns:a14="http://schemas.microsoft.com/office/drawing/2010/main"/>
              </a:ext>
            </a:extLst>
          </a:blip>
          <a:stretch>
            <a:fillRect/>
          </a:stretch>
        </p:blipFill>
        <p:spPr>
          <a:xfrm>
            <a:off x="5858416" y="2509941"/>
            <a:ext cx="2959224" cy="2097119"/>
          </a:xfrm>
          <a:prstGeom prst="rect">
            <a:avLst/>
          </a:prstGeom>
        </p:spPr>
      </p:pic>
    </p:spTree>
    <p:extLst>
      <p:ext uri="{BB962C8B-B14F-4D97-AF65-F5344CB8AC3E}">
        <p14:creationId xmlns:p14="http://schemas.microsoft.com/office/powerpoint/2010/main" val="2107760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24866-18D6-448C-89C3-D3F64C62B844}"/>
              </a:ext>
            </a:extLst>
          </p:cNvPr>
          <p:cNvSpPr>
            <a:spLocks noGrp="1"/>
          </p:cNvSpPr>
          <p:nvPr>
            <p:ph type="title"/>
          </p:nvPr>
        </p:nvSpPr>
        <p:spPr/>
        <p:txBody>
          <a:bodyPr/>
          <a:lstStyle/>
          <a:p>
            <a:r>
              <a:rPr lang="zh-CN" altLang="en-US" dirty="0"/>
              <a:t>研究现状</a:t>
            </a:r>
            <a:r>
              <a:rPr lang="en-US" altLang="zh-CN" sz="2800" dirty="0"/>
              <a:t>—</a:t>
            </a:r>
            <a:r>
              <a:rPr lang="zh-CN" altLang="en-US" sz="2800" dirty="0"/>
              <a:t>类脑计算</a:t>
            </a:r>
            <a:endParaRPr lang="zh-CN" altLang="en-US" dirty="0"/>
          </a:p>
        </p:txBody>
      </p:sp>
      <p:sp>
        <p:nvSpPr>
          <p:cNvPr id="3" name="内容占位符 2">
            <a:extLst>
              <a:ext uri="{FF2B5EF4-FFF2-40B4-BE49-F238E27FC236}">
                <a16:creationId xmlns:a16="http://schemas.microsoft.com/office/drawing/2014/main" id="{B515DF3A-67D4-4F71-89E2-8B756ECB082C}"/>
              </a:ext>
            </a:extLst>
          </p:cNvPr>
          <p:cNvSpPr>
            <a:spLocks noGrp="1"/>
          </p:cNvSpPr>
          <p:nvPr>
            <p:ph idx="1"/>
          </p:nvPr>
        </p:nvSpPr>
        <p:spPr/>
        <p:txBody>
          <a:bodyPr/>
          <a:lstStyle/>
          <a:p>
            <a:r>
              <a:rPr lang="en-US" altLang="zh-CN" dirty="0" err="1"/>
              <a:t>Loihi</a:t>
            </a:r>
            <a:r>
              <a:rPr lang="en-US" altLang="zh-CN" dirty="0"/>
              <a:t> </a:t>
            </a:r>
            <a:r>
              <a:rPr lang="zh-CN" altLang="en-US" dirty="0"/>
              <a:t>类脑芯片特点</a:t>
            </a:r>
          </a:p>
          <a:p>
            <a:pPr lvl="1"/>
            <a:r>
              <a:rPr lang="en-US" altLang="zh-CN" dirty="0"/>
              <a:t>2017</a:t>
            </a:r>
            <a:r>
              <a:rPr lang="zh-CN" altLang="en-US" dirty="0"/>
              <a:t>年发布，基于</a:t>
            </a:r>
            <a:r>
              <a:rPr lang="en-US" altLang="zh-CN" dirty="0"/>
              <a:t>Intel 14nm</a:t>
            </a:r>
            <a:r>
              <a:rPr lang="zh-CN" altLang="en-US" dirty="0"/>
              <a:t>工艺，集成</a:t>
            </a:r>
            <a:r>
              <a:rPr lang="en-US" altLang="zh-CN" dirty="0"/>
              <a:t>20</a:t>
            </a:r>
            <a:r>
              <a:rPr lang="zh-CN" altLang="en-US" dirty="0"/>
              <a:t>亿晶体管</a:t>
            </a:r>
          </a:p>
          <a:p>
            <a:pPr lvl="1"/>
            <a:r>
              <a:rPr lang="en-US" altLang="zh-CN" dirty="0">
                <a:solidFill>
                  <a:srgbClr val="C00000"/>
                </a:solidFill>
              </a:rPr>
              <a:t>13</a:t>
            </a:r>
            <a:r>
              <a:rPr lang="zh-CN" altLang="en-US" dirty="0">
                <a:solidFill>
                  <a:srgbClr val="C00000"/>
                </a:solidFill>
              </a:rPr>
              <a:t>万</a:t>
            </a:r>
            <a:r>
              <a:rPr lang="zh-CN" altLang="en-US" dirty="0"/>
              <a:t>神经元 ，集成 </a:t>
            </a:r>
            <a:r>
              <a:rPr lang="en-US" altLang="zh-CN" dirty="0">
                <a:solidFill>
                  <a:srgbClr val="C00000"/>
                </a:solidFill>
              </a:rPr>
              <a:t>3</a:t>
            </a:r>
            <a:r>
              <a:rPr lang="zh-CN" altLang="en-US" dirty="0">
                <a:solidFill>
                  <a:srgbClr val="C00000"/>
                </a:solidFill>
              </a:rPr>
              <a:t>个</a:t>
            </a:r>
            <a:r>
              <a:rPr lang="en-US" altLang="zh-CN" dirty="0">
                <a:solidFill>
                  <a:srgbClr val="C00000"/>
                </a:solidFill>
              </a:rPr>
              <a:t>X86</a:t>
            </a:r>
            <a:r>
              <a:rPr lang="zh-CN" altLang="en-US" dirty="0">
                <a:solidFill>
                  <a:srgbClr val="C00000"/>
                </a:solidFill>
              </a:rPr>
              <a:t>处理器</a:t>
            </a:r>
            <a:r>
              <a:rPr lang="zh-CN" altLang="en-US" dirty="0"/>
              <a:t>；</a:t>
            </a:r>
          </a:p>
          <a:p>
            <a:pPr lvl="1"/>
            <a:r>
              <a:rPr lang="zh-CN" altLang="en-US" dirty="0">
                <a:solidFill>
                  <a:srgbClr val="C00000"/>
                </a:solidFill>
              </a:rPr>
              <a:t>支持在线自学习</a:t>
            </a:r>
          </a:p>
          <a:p>
            <a:r>
              <a:rPr lang="en-US" altLang="zh-CN" dirty="0"/>
              <a:t>2018</a:t>
            </a:r>
            <a:r>
              <a:rPr lang="zh-CN" altLang="en-US" dirty="0"/>
              <a:t>年</a:t>
            </a:r>
            <a:r>
              <a:rPr lang="en-US" altLang="zh-CN" dirty="0"/>
              <a:t>3</a:t>
            </a:r>
            <a:r>
              <a:rPr lang="zh-CN" altLang="en-US" dirty="0"/>
              <a:t>月成立</a:t>
            </a:r>
            <a:r>
              <a:rPr lang="en-US" altLang="zh-CN" dirty="0"/>
              <a:t>Intel Neuromorphic Research Community(INRC) </a:t>
            </a:r>
          </a:p>
          <a:p>
            <a:pPr lvl="1"/>
            <a:r>
              <a:rPr lang="en-US" altLang="zh-CN" dirty="0"/>
              <a:t>Spiking Neural Network </a:t>
            </a:r>
            <a:r>
              <a:rPr lang="zh-CN" altLang="en-US" dirty="0"/>
              <a:t>算法研究</a:t>
            </a:r>
          </a:p>
          <a:p>
            <a:pPr lvl="1"/>
            <a:r>
              <a:rPr lang="zh-CN" altLang="en-US" dirty="0"/>
              <a:t>类脑计算应用开发</a:t>
            </a:r>
          </a:p>
          <a:p>
            <a:pPr lvl="1"/>
            <a:r>
              <a:rPr lang="zh-CN" altLang="en-US" dirty="0"/>
              <a:t>类脑计算编程模型研究</a:t>
            </a:r>
          </a:p>
          <a:p>
            <a:endParaRPr lang="zh-CN" altLang="en-US" dirty="0"/>
          </a:p>
        </p:txBody>
      </p:sp>
      <p:sp>
        <p:nvSpPr>
          <p:cNvPr id="4" name="灯片编号占位符 3">
            <a:extLst>
              <a:ext uri="{FF2B5EF4-FFF2-40B4-BE49-F238E27FC236}">
                <a16:creationId xmlns:a16="http://schemas.microsoft.com/office/drawing/2014/main" id="{E243D4A9-51CD-495E-B8F3-768AD5149DB4}"/>
              </a:ext>
            </a:extLst>
          </p:cNvPr>
          <p:cNvSpPr>
            <a:spLocks noGrp="1"/>
          </p:cNvSpPr>
          <p:nvPr>
            <p:ph type="sldNum" sz="quarter" idx="12"/>
          </p:nvPr>
        </p:nvSpPr>
        <p:spPr/>
        <p:txBody>
          <a:bodyPr/>
          <a:lstStyle/>
          <a:p>
            <a:fld id="{17F0B86A-3B10-4477-8AC6-12E7D7B5209B}" type="slidenum">
              <a:rPr lang="zh-CN" altLang="en-US" smtClean="0"/>
              <a:t>21</a:t>
            </a:fld>
            <a:endParaRPr lang="zh-CN" altLang="en-US"/>
          </a:p>
        </p:txBody>
      </p:sp>
      <p:pic>
        <p:nvPicPr>
          <p:cNvPr id="5" name="图片 4">
            <a:extLst>
              <a:ext uri="{FF2B5EF4-FFF2-40B4-BE49-F238E27FC236}">
                <a16:creationId xmlns:a16="http://schemas.microsoft.com/office/drawing/2014/main" id="{FADC235F-719C-4B56-8F5C-7CF05CB70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988" y="4395223"/>
            <a:ext cx="5025466" cy="1731214"/>
          </a:xfrm>
          <a:prstGeom prst="rect">
            <a:avLst/>
          </a:prstGeom>
        </p:spPr>
      </p:pic>
      <p:pic>
        <p:nvPicPr>
          <p:cNvPr id="6" name="图片 5">
            <a:extLst>
              <a:ext uri="{FF2B5EF4-FFF2-40B4-BE49-F238E27FC236}">
                <a16:creationId xmlns:a16="http://schemas.microsoft.com/office/drawing/2014/main" id="{8429617D-DA87-43D5-9AD2-184EB3DB3D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9353" y="4767592"/>
            <a:ext cx="1811925" cy="1811925"/>
          </a:xfrm>
          <a:prstGeom prst="rect">
            <a:avLst/>
          </a:prstGeom>
        </p:spPr>
      </p:pic>
      <p:sp>
        <p:nvSpPr>
          <p:cNvPr id="7" name="文本框 6">
            <a:extLst>
              <a:ext uri="{FF2B5EF4-FFF2-40B4-BE49-F238E27FC236}">
                <a16:creationId xmlns:a16="http://schemas.microsoft.com/office/drawing/2014/main" id="{3821F86C-4DA7-4479-9D22-985A874C97AF}"/>
              </a:ext>
            </a:extLst>
          </p:cNvPr>
          <p:cNvSpPr txBox="1"/>
          <p:nvPr/>
        </p:nvSpPr>
        <p:spPr>
          <a:xfrm>
            <a:off x="4067944" y="6210185"/>
            <a:ext cx="3993554" cy="369332"/>
          </a:xfrm>
          <a:prstGeom prst="rect">
            <a:avLst/>
          </a:prstGeom>
          <a:noFill/>
        </p:spPr>
        <p:txBody>
          <a:bodyPr wrap="square" rtlCol="0">
            <a:spAutoFit/>
          </a:bodyPr>
          <a:lstStyle/>
          <a:p>
            <a:r>
              <a:rPr lang="zh-CN" altLang="en-US" b="1" dirty="0"/>
              <a:t>面向用户的</a:t>
            </a:r>
            <a:r>
              <a:rPr lang="en-US" altLang="zh-CN" b="1" dirty="0" err="1"/>
              <a:t>Loihi</a:t>
            </a:r>
            <a:r>
              <a:rPr lang="zh-CN" altLang="en-US" b="1" dirty="0"/>
              <a:t>类脑计算芯片开发板</a:t>
            </a:r>
          </a:p>
        </p:txBody>
      </p:sp>
    </p:spTree>
    <p:extLst>
      <p:ext uri="{BB962C8B-B14F-4D97-AF65-F5344CB8AC3E}">
        <p14:creationId xmlns:p14="http://schemas.microsoft.com/office/powerpoint/2010/main" val="639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BAD12-867D-4D07-928F-B094BA65EE0B}"/>
              </a:ext>
            </a:extLst>
          </p:cNvPr>
          <p:cNvSpPr>
            <a:spLocks noGrp="1"/>
          </p:cNvSpPr>
          <p:nvPr>
            <p:ph type="title"/>
          </p:nvPr>
        </p:nvSpPr>
        <p:spPr/>
        <p:txBody>
          <a:bodyPr/>
          <a:lstStyle/>
          <a:p>
            <a:r>
              <a:rPr lang="zh-CN" altLang="en-US" dirty="0"/>
              <a:t>对之江实验室发展的贡献</a:t>
            </a:r>
          </a:p>
        </p:txBody>
      </p:sp>
      <p:sp>
        <p:nvSpPr>
          <p:cNvPr id="3" name="内容占位符 2">
            <a:extLst>
              <a:ext uri="{FF2B5EF4-FFF2-40B4-BE49-F238E27FC236}">
                <a16:creationId xmlns:a16="http://schemas.microsoft.com/office/drawing/2014/main" id="{0E546E79-D4AB-467D-9D6A-E043182DEEA7}"/>
              </a:ext>
            </a:extLst>
          </p:cNvPr>
          <p:cNvSpPr>
            <a:spLocks noGrp="1"/>
          </p:cNvSpPr>
          <p:nvPr>
            <p:ph idx="1"/>
          </p:nvPr>
        </p:nvSpPr>
        <p:spPr/>
        <p:txBody>
          <a:bodyPr/>
          <a:lstStyle/>
          <a:p>
            <a:pPr>
              <a:lnSpc>
                <a:spcPct val="150000"/>
              </a:lnSpc>
            </a:pPr>
            <a:r>
              <a:rPr lang="zh-CN" altLang="en-US" dirty="0"/>
              <a:t>本项目符合脑计划、集成电路、人工智能技术和产业发展的</a:t>
            </a:r>
            <a:r>
              <a:rPr lang="zh-CN" altLang="en-US" dirty="0">
                <a:solidFill>
                  <a:srgbClr val="C00000"/>
                </a:solidFill>
              </a:rPr>
              <a:t>国家战略需求</a:t>
            </a:r>
            <a:endParaRPr lang="en-US" altLang="zh-CN" dirty="0">
              <a:solidFill>
                <a:srgbClr val="C00000"/>
              </a:solidFill>
            </a:endParaRPr>
          </a:p>
          <a:p>
            <a:pPr>
              <a:lnSpc>
                <a:spcPct val="150000"/>
              </a:lnSpc>
            </a:pPr>
            <a:r>
              <a:rPr lang="zh-CN" altLang="en-US" dirty="0"/>
              <a:t>构建新型智能计算机系统，为之江实验室提供</a:t>
            </a:r>
            <a:r>
              <a:rPr lang="zh-CN" altLang="en-US" dirty="0">
                <a:solidFill>
                  <a:srgbClr val="C00000"/>
                </a:solidFill>
              </a:rPr>
              <a:t>更强大</a:t>
            </a:r>
            <a:r>
              <a:rPr lang="zh-CN" altLang="en-US" dirty="0"/>
              <a:t>、</a:t>
            </a:r>
            <a:r>
              <a:rPr lang="zh-CN" altLang="en-US" dirty="0">
                <a:solidFill>
                  <a:srgbClr val="C00000"/>
                </a:solidFill>
              </a:rPr>
              <a:t>更智能</a:t>
            </a:r>
            <a:r>
              <a:rPr lang="zh-CN" altLang="en-US" dirty="0"/>
              <a:t>的计算基础设施</a:t>
            </a:r>
            <a:endParaRPr lang="en-US" altLang="zh-CN" dirty="0"/>
          </a:p>
          <a:p>
            <a:pPr>
              <a:lnSpc>
                <a:spcPct val="150000"/>
              </a:lnSpc>
            </a:pPr>
            <a:r>
              <a:rPr lang="zh-CN" altLang="en-US" dirty="0">
                <a:solidFill>
                  <a:srgbClr val="C00000"/>
                </a:solidFill>
              </a:rPr>
              <a:t>面向全国提供开放型实验验证平台</a:t>
            </a:r>
            <a:r>
              <a:rPr lang="zh-CN" altLang="en-US" dirty="0"/>
              <a:t>，支撑新型计算、存储、网络通信等领域的芯片、基础软件、智能应用创新研发、验证与服务</a:t>
            </a:r>
            <a:endParaRPr lang="en-US" altLang="zh-CN" dirty="0"/>
          </a:p>
          <a:p>
            <a:pPr>
              <a:lnSpc>
                <a:spcPct val="150000"/>
              </a:lnSpc>
            </a:pPr>
            <a:r>
              <a:rPr lang="zh-CN" altLang="en-US" dirty="0"/>
              <a:t>承载人工智能开源开放平台、人工智能先进算法平台，形成新一代人工智能基础设施，</a:t>
            </a:r>
            <a:r>
              <a:rPr lang="zh-CN" altLang="en-US" dirty="0">
                <a:solidFill>
                  <a:srgbClr val="C00000"/>
                </a:solidFill>
              </a:rPr>
              <a:t>打响之江实验室的人工智能品牌</a:t>
            </a:r>
            <a:endParaRPr lang="en-US" altLang="zh-CN" dirty="0">
              <a:solidFill>
                <a:srgbClr val="C00000"/>
              </a:solidFill>
            </a:endParaRPr>
          </a:p>
          <a:p>
            <a:pPr>
              <a:lnSpc>
                <a:spcPct val="150000"/>
              </a:lnSpc>
            </a:pPr>
            <a:endParaRPr lang="zh-CN" altLang="en-US" dirty="0"/>
          </a:p>
        </p:txBody>
      </p:sp>
      <p:sp>
        <p:nvSpPr>
          <p:cNvPr id="4" name="灯片编号占位符 3">
            <a:extLst>
              <a:ext uri="{FF2B5EF4-FFF2-40B4-BE49-F238E27FC236}">
                <a16:creationId xmlns:a16="http://schemas.microsoft.com/office/drawing/2014/main" id="{C1EDD2EA-A74A-4A66-919A-4BCEFA87200F}"/>
              </a:ext>
            </a:extLst>
          </p:cNvPr>
          <p:cNvSpPr>
            <a:spLocks noGrp="1"/>
          </p:cNvSpPr>
          <p:nvPr>
            <p:ph type="sldNum" sz="quarter" idx="12"/>
          </p:nvPr>
        </p:nvSpPr>
        <p:spPr/>
        <p:txBody>
          <a:bodyPr/>
          <a:lstStyle/>
          <a:p>
            <a:fld id="{17F0B86A-3B10-4477-8AC6-12E7D7B5209B}" type="slidenum">
              <a:rPr lang="zh-CN" altLang="en-US" smtClean="0"/>
              <a:t>22</a:t>
            </a:fld>
            <a:endParaRPr lang="zh-CN" altLang="en-US"/>
          </a:p>
        </p:txBody>
      </p:sp>
    </p:spTree>
    <p:extLst>
      <p:ext uri="{BB962C8B-B14F-4D97-AF65-F5344CB8AC3E}">
        <p14:creationId xmlns:p14="http://schemas.microsoft.com/office/powerpoint/2010/main" val="71182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069C96-46AE-4DF9-96EF-A3CEAD3EE3A2}"/>
              </a:ext>
            </a:extLst>
          </p:cNvPr>
          <p:cNvSpPr>
            <a:spLocks noGrp="1"/>
          </p:cNvSpPr>
          <p:nvPr>
            <p:ph type="title"/>
          </p:nvPr>
        </p:nvSpPr>
        <p:spPr/>
        <p:txBody>
          <a:bodyPr/>
          <a:lstStyle/>
          <a:p>
            <a:r>
              <a:rPr lang="zh-CN" altLang="en-US" dirty="0"/>
              <a:t>目　　录</a:t>
            </a:r>
          </a:p>
        </p:txBody>
      </p:sp>
      <p:sp>
        <p:nvSpPr>
          <p:cNvPr id="2" name="灯片编号占位符 1">
            <a:extLst>
              <a:ext uri="{FF2B5EF4-FFF2-40B4-BE49-F238E27FC236}">
                <a16:creationId xmlns:a16="http://schemas.microsoft.com/office/drawing/2014/main" id="{9016C341-DD2E-4156-AC86-DAB1D01DBB04}"/>
              </a:ext>
            </a:extLst>
          </p:cNvPr>
          <p:cNvSpPr>
            <a:spLocks noGrp="1"/>
          </p:cNvSpPr>
          <p:nvPr>
            <p:ph type="sldNum" sz="quarter" idx="12"/>
          </p:nvPr>
        </p:nvSpPr>
        <p:spPr/>
        <p:txBody>
          <a:bodyPr/>
          <a:lstStyle/>
          <a:p>
            <a:fld id="{17F0B86A-3B10-4477-8AC6-12E7D7B5209B}" type="slidenum">
              <a:rPr lang="zh-CN" altLang="en-US" smtClean="0"/>
              <a:t>23</a:t>
            </a:fld>
            <a:endParaRPr lang="zh-CN" altLang="en-US"/>
          </a:p>
        </p:txBody>
      </p:sp>
      <p:sp>
        <p:nvSpPr>
          <p:cNvPr id="5" name="文本框 4">
            <a:extLst>
              <a:ext uri="{FF2B5EF4-FFF2-40B4-BE49-F238E27FC236}">
                <a16:creationId xmlns:a16="http://schemas.microsoft.com/office/drawing/2014/main" id="{C3B2F513-140C-4715-B875-B12CB3E2E208}"/>
              </a:ext>
            </a:extLst>
          </p:cNvPr>
          <p:cNvSpPr txBox="1"/>
          <p:nvPr/>
        </p:nvSpPr>
        <p:spPr>
          <a:xfrm>
            <a:off x="1872000" y="1917160"/>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algn="ctr" fontAlgn="auto">
              <a:lnSpc>
                <a:spcPct val="100000"/>
              </a:lnSpc>
              <a:spcBef>
                <a:spcPts val="0"/>
              </a:spcBef>
              <a:spcAft>
                <a:spcPts val="0"/>
              </a:spcAft>
              <a:buClrTx/>
              <a:buSzTx/>
              <a:buFontTx/>
              <a:buNone/>
              <a:tabLst/>
              <a:defRPr kumimoji="0" sz="2800" b="0" i="0" u="none" strike="noStrike" cap="none" spc="0" normalizeH="0" baseline="0">
                <a:ln>
                  <a:noFill/>
                </a:ln>
                <a:solidFill>
                  <a:schemeClr val="tx1">
                    <a:lumMod val="65000"/>
                    <a:lumOff val="35000"/>
                  </a:schemeClr>
                </a:solidFill>
                <a:effectLst/>
                <a:uLnTx/>
                <a:uFillTx/>
                <a:ea typeface="黑体" panose="02010609060101010101" pitchFamily="49" charset="-122"/>
              </a:defRPr>
            </a:lvl1pPr>
          </a:lstStyle>
          <a:p>
            <a:r>
              <a:rPr lang="zh-CN" altLang="en-US" dirty="0"/>
              <a:t>一、立项依据</a:t>
            </a:r>
          </a:p>
        </p:txBody>
      </p:sp>
      <p:sp>
        <p:nvSpPr>
          <p:cNvPr id="6" name="文本框 5">
            <a:extLst>
              <a:ext uri="{FF2B5EF4-FFF2-40B4-BE49-F238E27FC236}">
                <a16:creationId xmlns:a16="http://schemas.microsoft.com/office/drawing/2014/main" id="{8783C8C7-80A0-41B1-B921-17948EDB50E7}"/>
              </a:ext>
            </a:extLst>
          </p:cNvPr>
          <p:cNvSpPr txBox="1"/>
          <p:nvPr/>
        </p:nvSpPr>
        <p:spPr>
          <a:xfrm>
            <a:off x="1872000" y="2879596"/>
            <a:ext cx="5400000" cy="6978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algn="ctr" fontAlgn="auto">
              <a:lnSpc>
                <a:spcPct val="100000"/>
              </a:lnSpc>
              <a:spcBef>
                <a:spcPts val="0"/>
              </a:spcBef>
              <a:spcAft>
                <a:spcPts val="0"/>
              </a:spcAft>
              <a:buClrTx/>
              <a:buSzTx/>
              <a:buFontTx/>
              <a:buNone/>
              <a:tabLst/>
              <a:defRPr kumimoji="0" sz="2800" b="0" i="0" u="none" strike="noStrike" cap="none" spc="0" normalizeH="0" baseline="0">
                <a:ln>
                  <a:noFill/>
                </a:ln>
                <a:solidFill>
                  <a:schemeClr val="bg1"/>
                </a:solidFill>
                <a:effectLst/>
                <a:uLnTx/>
                <a:uFillTx/>
                <a:ea typeface="黑体" panose="02010609060101010101" pitchFamily="49" charset="-122"/>
              </a:defRPr>
            </a:lvl1pPr>
          </a:lstStyle>
          <a:p>
            <a:r>
              <a:rPr lang="zh-CN" altLang="en-US" dirty="0"/>
              <a:t>二、研究方案</a:t>
            </a:r>
          </a:p>
        </p:txBody>
      </p:sp>
      <p:sp>
        <p:nvSpPr>
          <p:cNvPr id="7" name="文本框 6">
            <a:extLst>
              <a:ext uri="{FF2B5EF4-FFF2-40B4-BE49-F238E27FC236}">
                <a16:creationId xmlns:a16="http://schemas.microsoft.com/office/drawing/2014/main" id="{A5DA5E62-4FD3-41E0-B18C-43D9F9039E74}"/>
              </a:ext>
            </a:extLst>
          </p:cNvPr>
          <p:cNvSpPr txBox="1"/>
          <p:nvPr/>
        </p:nvSpPr>
        <p:spPr>
          <a:xfrm>
            <a:off x="1872000" y="3842032"/>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schemeClr val="bg1"/>
                </a:solidFill>
                <a:effectLst/>
                <a:uLnTx/>
                <a:uFillTx/>
                <a:ea typeface="黑体" panose="02010609060101010101" pitchFamily="49" charset="-122"/>
              </a:defRPr>
            </a:lvl1pPr>
          </a:lstStyle>
          <a:p>
            <a:pPr algn="ctr"/>
            <a:r>
              <a:rPr lang="zh-CN" altLang="en-US" sz="2800" dirty="0">
                <a:solidFill>
                  <a:schemeClr val="tx1">
                    <a:lumMod val="65000"/>
                    <a:lumOff val="35000"/>
                  </a:schemeClr>
                </a:solidFill>
              </a:rPr>
              <a:t>三、项目团队</a:t>
            </a:r>
          </a:p>
        </p:txBody>
      </p:sp>
      <p:sp>
        <p:nvSpPr>
          <p:cNvPr id="8" name="文本框 7">
            <a:extLst>
              <a:ext uri="{FF2B5EF4-FFF2-40B4-BE49-F238E27FC236}">
                <a16:creationId xmlns:a16="http://schemas.microsoft.com/office/drawing/2014/main" id="{9F383B05-3BE7-4E21-93E5-5BE16412A78F}"/>
              </a:ext>
            </a:extLst>
          </p:cNvPr>
          <p:cNvSpPr txBox="1"/>
          <p:nvPr/>
        </p:nvSpPr>
        <p:spPr>
          <a:xfrm>
            <a:off x="1872000" y="4804468"/>
            <a:ext cx="5400000" cy="6978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cene3d>
              <a:camera prst="orthographicFront"/>
              <a:lightRig rig="threePt" dir="t"/>
            </a:scene3d>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schemeClr val="bg1"/>
                </a:solidFill>
                <a:effectLst/>
                <a:uLnTx/>
                <a:uFillTx/>
                <a:ea typeface="黑体" panose="02010609060101010101" pitchFamily="49" charset="-122"/>
              </a:defRPr>
            </a:lvl1pPr>
          </a:lstStyle>
          <a:p>
            <a:pPr algn="ctr"/>
            <a:r>
              <a:rPr lang="zh-CN" altLang="en-US" sz="2800" dirty="0">
                <a:solidFill>
                  <a:schemeClr val="tx1">
                    <a:lumMod val="65000"/>
                    <a:lumOff val="35000"/>
                  </a:schemeClr>
                </a:solidFill>
              </a:rPr>
              <a:t>四、项目概算</a:t>
            </a:r>
          </a:p>
        </p:txBody>
      </p:sp>
    </p:spTree>
    <p:extLst>
      <p:ext uri="{BB962C8B-B14F-4D97-AF65-F5344CB8AC3E}">
        <p14:creationId xmlns:p14="http://schemas.microsoft.com/office/powerpoint/2010/main" val="1041513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D07AF-DBFB-457E-94D0-593971BFD2FB}"/>
              </a:ext>
            </a:extLst>
          </p:cNvPr>
          <p:cNvSpPr>
            <a:spLocks noGrp="1"/>
          </p:cNvSpPr>
          <p:nvPr>
            <p:ph type="title"/>
          </p:nvPr>
        </p:nvSpPr>
        <p:spPr/>
        <p:txBody>
          <a:bodyPr/>
          <a:lstStyle/>
          <a:p>
            <a:r>
              <a:rPr lang="zh-CN" altLang="en-US" dirty="0"/>
              <a:t>关键科学与技术问题</a:t>
            </a:r>
          </a:p>
        </p:txBody>
      </p:sp>
      <p:sp>
        <p:nvSpPr>
          <p:cNvPr id="7" name="任意多边形: 形状 6">
            <a:extLst>
              <a:ext uri="{FF2B5EF4-FFF2-40B4-BE49-F238E27FC236}">
                <a16:creationId xmlns:a16="http://schemas.microsoft.com/office/drawing/2014/main" id="{AFAD431D-9A26-406C-8745-2E98C296747B}"/>
              </a:ext>
            </a:extLst>
          </p:cNvPr>
          <p:cNvSpPr/>
          <p:nvPr/>
        </p:nvSpPr>
        <p:spPr>
          <a:xfrm>
            <a:off x="680937" y="1017253"/>
            <a:ext cx="8337652" cy="866502"/>
          </a:xfrm>
          <a:custGeom>
            <a:avLst/>
            <a:gdLst>
              <a:gd name="connsiteX0" fmla="*/ 144420 w 866501"/>
              <a:gd name="connsiteY0" fmla="*/ 0 h 5685536"/>
              <a:gd name="connsiteX1" fmla="*/ 722081 w 866501"/>
              <a:gd name="connsiteY1" fmla="*/ 0 h 5685536"/>
              <a:gd name="connsiteX2" fmla="*/ 866501 w 866501"/>
              <a:gd name="connsiteY2" fmla="*/ 144420 h 5685536"/>
              <a:gd name="connsiteX3" fmla="*/ 866501 w 866501"/>
              <a:gd name="connsiteY3" fmla="*/ 5685536 h 5685536"/>
              <a:gd name="connsiteX4" fmla="*/ 866501 w 866501"/>
              <a:gd name="connsiteY4" fmla="*/ 5685536 h 5685536"/>
              <a:gd name="connsiteX5" fmla="*/ 0 w 866501"/>
              <a:gd name="connsiteY5" fmla="*/ 5685536 h 5685536"/>
              <a:gd name="connsiteX6" fmla="*/ 0 w 866501"/>
              <a:gd name="connsiteY6" fmla="*/ 5685536 h 5685536"/>
              <a:gd name="connsiteX7" fmla="*/ 0 w 866501"/>
              <a:gd name="connsiteY7" fmla="*/ 144420 h 5685536"/>
              <a:gd name="connsiteX8" fmla="*/ 144420 w 866501"/>
              <a:gd name="connsiteY8" fmla="*/ 0 h 568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501" h="5685536">
                <a:moveTo>
                  <a:pt x="866501" y="947612"/>
                </a:moveTo>
                <a:lnTo>
                  <a:pt x="866501" y="4737924"/>
                </a:lnTo>
                <a:cubicBezTo>
                  <a:pt x="866501" y="5261274"/>
                  <a:pt x="856647" y="5685533"/>
                  <a:pt x="844491" y="5685533"/>
                </a:cubicBezTo>
                <a:lnTo>
                  <a:pt x="0" y="5685533"/>
                </a:lnTo>
                <a:lnTo>
                  <a:pt x="0" y="5685533"/>
                </a:lnTo>
                <a:lnTo>
                  <a:pt x="0" y="3"/>
                </a:lnTo>
                <a:lnTo>
                  <a:pt x="0" y="3"/>
                </a:lnTo>
                <a:lnTo>
                  <a:pt x="844491" y="3"/>
                </a:lnTo>
                <a:cubicBezTo>
                  <a:pt x="856647" y="3"/>
                  <a:pt x="866501" y="424262"/>
                  <a:pt x="866501" y="947612"/>
                </a:cubicBezTo>
                <a:close/>
              </a:path>
            </a:pathLst>
          </a:custGeom>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4000" tIns="86114" rIns="129929" bIns="86115" numCol="1" spcCol="1270" anchor="ctr" anchorCtr="0">
            <a:noAutofit/>
          </a:bodyPr>
          <a:lstStyle/>
          <a:p>
            <a:pPr marL="0" lvl="1" algn="l" defTabSz="1022350">
              <a:lnSpc>
                <a:spcPct val="110000"/>
              </a:lnSpc>
              <a:spcBef>
                <a:spcPct val="0"/>
              </a:spcBef>
              <a:spcAft>
                <a:spcPct val="15000"/>
              </a:spcAft>
            </a:pPr>
            <a:r>
              <a:rPr lang="zh-CN" altLang="en-US" sz="2300" kern="1200" dirty="0"/>
              <a:t>如何根据大数据智能应用的问题特征配置并重构出最高效的计算</a:t>
            </a:r>
            <a:r>
              <a:rPr lang="en-US" altLang="zh-CN" sz="2300" kern="1200" dirty="0"/>
              <a:t>+</a:t>
            </a:r>
            <a:r>
              <a:rPr lang="zh-CN" altLang="en-US" sz="2300" kern="1200" dirty="0"/>
              <a:t>存储</a:t>
            </a:r>
            <a:r>
              <a:rPr lang="en-US" altLang="zh-CN" sz="2300" dirty="0"/>
              <a:t>+</a:t>
            </a:r>
            <a:r>
              <a:rPr lang="zh-CN" altLang="en-US" sz="2300" kern="1200" dirty="0"/>
              <a:t>通信资源组合方案？</a:t>
            </a:r>
          </a:p>
        </p:txBody>
      </p:sp>
      <p:sp>
        <p:nvSpPr>
          <p:cNvPr id="8" name="椭圆 7">
            <a:extLst>
              <a:ext uri="{FF2B5EF4-FFF2-40B4-BE49-F238E27FC236}">
                <a16:creationId xmlns:a16="http://schemas.microsoft.com/office/drawing/2014/main" id="{EA57DEA0-A2ED-404A-AF71-B6E34A538F82}"/>
              </a:ext>
            </a:extLst>
          </p:cNvPr>
          <p:cNvSpPr/>
          <p:nvPr/>
        </p:nvSpPr>
        <p:spPr>
          <a:xfrm>
            <a:off x="134938" y="908940"/>
            <a:ext cx="1080000" cy="1080000"/>
          </a:xfrm>
          <a:prstGeom prst="ellipse">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270044" tIns="161459" rIns="270044" bIns="161459" numCol="1" spcCol="1270" anchor="ctr" anchorCtr="0">
            <a:noAutofit/>
          </a:bodyPr>
          <a:lstStyle/>
          <a:p>
            <a:pPr marL="0" lvl="0" indent="0" algn="ctr" defTabSz="2533650">
              <a:lnSpc>
                <a:spcPct val="90000"/>
              </a:lnSpc>
              <a:spcBef>
                <a:spcPct val="0"/>
              </a:spcBef>
              <a:spcAft>
                <a:spcPct val="35000"/>
              </a:spcAft>
              <a:buNone/>
            </a:pPr>
            <a:r>
              <a:rPr lang="en-US" altLang="zh-CN" sz="4000" kern="1200" dirty="0"/>
              <a:t>1</a:t>
            </a:r>
            <a:endParaRPr lang="zh-CN" altLang="en-US" sz="4000" kern="1200" dirty="0"/>
          </a:p>
        </p:txBody>
      </p:sp>
      <p:sp>
        <p:nvSpPr>
          <p:cNvPr id="9" name="任意多边形: 形状 8">
            <a:extLst>
              <a:ext uri="{FF2B5EF4-FFF2-40B4-BE49-F238E27FC236}">
                <a16:creationId xmlns:a16="http://schemas.microsoft.com/office/drawing/2014/main" id="{609A9AF7-697B-423D-859D-DF843BC33D90}"/>
              </a:ext>
            </a:extLst>
          </p:cNvPr>
          <p:cNvSpPr/>
          <p:nvPr/>
        </p:nvSpPr>
        <p:spPr>
          <a:xfrm>
            <a:off x="680937" y="2154536"/>
            <a:ext cx="8337652" cy="866502"/>
          </a:xfrm>
          <a:custGeom>
            <a:avLst/>
            <a:gdLst>
              <a:gd name="connsiteX0" fmla="*/ 144420 w 866501"/>
              <a:gd name="connsiteY0" fmla="*/ 0 h 5685536"/>
              <a:gd name="connsiteX1" fmla="*/ 722081 w 866501"/>
              <a:gd name="connsiteY1" fmla="*/ 0 h 5685536"/>
              <a:gd name="connsiteX2" fmla="*/ 866501 w 866501"/>
              <a:gd name="connsiteY2" fmla="*/ 144420 h 5685536"/>
              <a:gd name="connsiteX3" fmla="*/ 866501 w 866501"/>
              <a:gd name="connsiteY3" fmla="*/ 5685536 h 5685536"/>
              <a:gd name="connsiteX4" fmla="*/ 866501 w 866501"/>
              <a:gd name="connsiteY4" fmla="*/ 5685536 h 5685536"/>
              <a:gd name="connsiteX5" fmla="*/ 0 w 866501"/>
              <a:gd name="connsiteY5" fmla="*/ 5685536 h 5685536"/>
              <a:gd name="connsiteX6" fmla="*/ 0 w 866501"/>
              <a:gd name="connsiteY6" fmla="*/ 5685536 h 5685536"/>
              <a:gd name="connsiteX7" fmla="*/ 0 w 866501"/>
              <a:gd name="connsiteY7" fmla="*/ 144420 h 5685536"/>
              <a:gd name="connsiteX8" fmla="*/ 144420 w 866501"/>
              <a:gd name="connsiteY8" fmla="*/ 0 h 568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501" h="5685536">
                <a:moveTo>
                  <a:pt x="866501" y="947612"/>
                </a:moveTo>
                <a:lnTo>
                  <a:pt x="866501" y="4737924"/>
                </a:lnTo>
                <a:cubicBezTo>
                  <a:pt x="866501" y="5261274"/>
                  <a:pt x="856647" y="5685533"/>
                  <a:pt x="844491" y="5685533"/>
                </a:cubicBezTo>
                <a:lnTo>
                  <a:pt x="0" y="5685533"/>
                </a:lnTo>
                <a:lnTo>
                  <a:pt x="0" y="5685533"/>
                </a:lnTo>
                <a:lnTo>
                  <a:pt x="0" y="3"/>
                </a:lnTo>
                <a:lnTo>
                  <a:pt x="0" y="3"/>
                </a:lnTo>
                <a:lnTo>
                  <a:pt x="844491" y="3"/>
                </a:lnTo>
                <a:cubicBezTo>
                  <a:pt x="856647" y="3"/>
                  <a:pt x="866501" y="424262"/>
                  <a:pt x="866501" y="947612"/>
                </a:cubicBezTo>
                <a:close/>
              </a:path>
            </a:pathLst>
          </a:custGeom>
        </p:spPr>
        <p:style>
          <a:lnRef idx="1">
            <a:schemeClr val="accent3">
              <a:tint val="40000"/>
              <a:alpha val="90000"/>
              <a:hueOff val="2679213"/>
              <a:satOff val="-3448"/>
              <a:lumOff val="-269"/>
              <a:alphaOff val="0"/>
            </a:schemeClr>
          </a:lnRef>
          <a:fillRef idx="1">
            <a:schemeClr val="accent3">
              <a:tint val="40000"/>
              <a:alpha val="90000"/>
              <a:hueOff val="2679213"/>
              <a:satOff val="-3448"/>
              <a:lumOff val="-269"/>
              <a:alphaOff val="0"/>
            </a:schemeClr>
          </a:fillRef>
          <a:effectRef idx="2">
            <a:schemeClr val="accent3">
              <a:tint val="40000"/>
              <a:alpha val="90000"/>
              <a:hueOff val="2679213"/>
              <a:satOff val="-3448"/>
              <a:lumOff val="-269"/>
              <a:alphaOff val="0"/>
            </a:schemeClr>
          </a:effectRef>
          <a:fontRef idx="minor">
            <a:schemeClr val="dk1">
              <a:hueOff val="0"/>
              <a:satOff val="0"/>
              <a:lumOff val="0"/>
              <a:alphaOff val="0"/>
            </a:schemeClr>
          </a:fontRef>
        </p:style>
        <p:txBody>
          <a:bodyPr spcFirstLastPara="0" vert="horz" wrap="square" lIns="684000" tIns="86114" rIns="129929" bIns="86115" numCol="1" spcCol="1270" anchor="ctr" anchorCtr="0">
            <a:noAutofit/>
          </a:bodyPr>
          <a:lstStyle/>
          <a:p>
            <a:pPr marL="0" lvl="1" algn="l" defTabSz="1022350">
              <a:lnSpc>
                <a:spcPct val="110000"/>
              </a:lnSpc>
              <a:spcBef>
                <a:spcPct val="0"/>
              </a:spcBef>
              <a:spcAft>
                <a:spcPct val="15000"/>
              </a:spcAft>
            </a:pPr>
            <a:r>
              <a:rPr lang="zh-CN" altLang="en-US" sz="2300" kern="1200" dirty="0"/>
              <a:t>如何突破计算和存储之间、不同计算节点之间的“</a:t>
            </a:r>
            <a:r>
              <a:rPr lang="en-US" altLang="en-US" sz="2300" kern="1200" dirty="0"/>
              <a:t>I/O</a:t>
            </a:r>
            <a:r>
              <a:rPr lang="zh-CN" altLang="en-US" sz="2300" kern="1200" dirty="0"/>
              <a:t>墙”？</a:t>
            </a:r>
          </a:p>
        </p:txBody>
      </p:sp>
      <p:sp>
        <p:nvSpPr>
          <p:cNvPr id="10" name="椭圆 9">
            <a:extLst>
              <a:ext uri="{FF2B5EF4-FFF2-40B4-BE49-F238E27FC236}">
                <a16:creationId xmlns:a16="http://schemas.microsoft.com/office/drawing/2014/main" id="{22124CC8-F3AF-43BD-996A-349F43A1B547}"/>
              </a:ext>
            </a:extLst>
          </p:cNvPr>
          <p:cNvSpPr/>
          <p:nvPr/>
        </p:nvSpPr>
        <p:spPr>
          <a:xfrm>
            <a:off x="134938" y="2046223"/>
            <a:ext cx="1080000" cy="1080000"/>
          </a:xfrm>
          <a:prstGeom prst="ellipse">
            <a:avLst/>
          </a:prstGeom>
        </p:spPr>
        <p:style>
          <a:lnRef idx="0">
            <a:schemeClr val="lt1">
              <a:hueOff val="0"/>
              <a:satOff val="0"/>
              <a:lumOff val="0"/>
              <a:alphaOff val="0"/>
            </a:schemeClr>
          </a:lnRef>
          <a:fillRef idx="3">
            <a:schemeClr val="accent3">
              <a:hueOff val="2812566"/>
              <a:satOff val="-4220"/>
              <a:lumOff val="-686"/>
              <a:alphaOff val="0"/>
            </a:schemeClr>
          </a:fillRef>
          <a:effectRef idx="3">
            <a:schemeClr val="accent3">
              <a:hueOff val="2812566"/>
              <a:satOff val="-4220"/>
              <a:lumOff val="-686"/>
              <a:alphaOff val="0"/>
            </a:schemeClr>
          </a:effectRef>
          <a:fontRef idx="minor">
            <a:schemeClr val="lt1"/>
          </a:fontRef>
        </p:style>
        <p:txBody>
          <a:bodyPr spcFirstLastPara="0" vert="horz" wrap="square" lIns="270044" tIns="161459" rIns="270044" bIns="161459" numCol="1" spcCol="1270" anchor="ctr" anchorCtr="0">
            <a:noAutofit/>
          </a:bodyPr>
          <a:lstStyle/>
          <a:p>
            <a:pPr marL="0" lvl="0" indent="0" algn="ctr" defTabSz="2533650">
              <a:lnSpc>
                <a:spcPct val="90000"/>
              </a:lnSpc>
              <a:spcBef>
                <a:spcPct val="0"/>
              </a:spcBef>
              <a:spcAft>
                <a:spcPct val="35000"/>
              </a:spcAft>
              <a:buNone/>
            </a:pPr>
            <a:r>
              <a:rPr lang="en-US" altLang="zh-CN" sz="4000" kern="1200" dirty="0"/>
              <a:t>2</a:t>
            </a:r>
            <a:endParaRPr lang="zh-CN" altLang="en-US" sz="4000" kern="1200" dirty="0"/>
          </a:p>
        </p:txBody>
      </p:sp>
      <p:sp>
        <p:nvSpPr>
          <p:cNvPr id="11" name="任意多边形: 形状 10">
            <a:extLst>
              <a:ext uri="{FF2B5EF4-FFF2-40B4-BE49-F238E27FC236}">
                <a16:creationId xmlns:a16="http://schemas.microsoft.com/office/drawing/2014/main" id="{1BB51CFB-A891-4CF3-BEDF-B5AB435730D1}"/>
              </a:ext>
            </a:extLst>
          </p:cNvPr>
          <p:cNvSpPr/>
          <p:nvPr/>
        </p:nvSpPr>
        <p:spPr>
          <a:xfrm>
            <a:off x="680937" y="3291818"/>
            <a:ext cx="8337652" cy="866502"/>
          </a:xfrm>
          <a:custGeom>
            <a:avLst/>
            <a:gdLst>
              <a:gd name="connsiteX0" fmla="*/ 144420 w 866501"/>
              <a:gd name="connsiteY0" fmla="*/ 0 h 5685536"/>
              <a:gd name="connsiteX1" fmla="*/ 722081 w 866501"/>
              <a:gd name="connsiteY1" fmla="*/ 0 h 5685536"/>
              <a:gd name="connsiteX2" fmla="*/ 866501 w 866501"/>
              <a:gd name="connsiteY2" fmla="*/ 144420 h 5685536"/>
              <a:gd name="connsiteX3" fmla="*/ 866501 w 866501"/>
              <a:gd name="connsiteY3" fmla="*/ 5685536 h 5685536"/>
              <a:gd name="connsiteX4" fmla="*/ 866501 w 866501"/>
              <a:gd name="connsiteY4" fmla="*/ 5685536 h 5685536"/>
              <a:gd name="connsiteX5" fmla="*/ 0 w 866501"/>
              <a:gd name="connsiteY5" fmla="*/ 5685536 h 5685536"/>
              <a:gd name="connsiteX6" fmla="*/ 0 w 866501"/>
              <a:gd name="connsiteY6" fmla="*/ 5685536 h 5685536"/>
              <a:gd name="connsiteX7" fmla="*/ 0 w 866501"/>
              <a:gd name="connsiteY7" fmla="*/ 144420 h 5685536"/>
              <a:gd name="connsiteX8" fmla="*/ 144420 w 866501"/>
              <a:gd name="connsiteY8" fmla="*/ 0 h 568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501" h="5685536">
                <a:moveTo>
                  <a:pt x="866501" y="947612"/>
                </a:moveTo>
                <a:lnTo>
                  <a:pt x="866501" y="4737924"/>
                </a:lnTo>
                <a:cubicBezTo>
                  <a:pt x="866501" y="5261274"/>
                  <a:pt x="856647" y="5685533"/>
                  <a:pt x="844491" y="5685533"/>
                </a:cubicBezTo>
                <a:lnTo>
                  <a:pt x="0" y="5685533"/>
                </a:lnTo>
                <a:lnTo>
                  <a:pt x="0" y="5685533"/>
                </a:lnTo>
                <a:lnTo>
                  <a:pt x="0" y="3"/>
                </a:lnTo>
                <a:lnTo>
                  <a:pt x="0" y="3"/>
                </a:lnTo>
                <a:lnTo>
                  <a:pt x="844491" y="3"/>
                </a:lnTo>
                <a:cubicBezTo>
                  <a:pt x="856647" y="3"/>
                  <a:pt x="866501" y="424262"/>
                  <a:pt x="866501" y="947612"/>
                </a:cubicBezTo>
                <a:close/>
              </a:path>
            </a:pathLst>
          </a:custGeom>
        </p:spPr>
        <p:style>
          <a:lnRef idx="1">
            <a:schemeClr val="accent3">
              <a:tint val="40000"/>
              <a:alpha val="90000"/>
              <a:hueOff val="5358427"/>
              <a:satOff val="-6896"/>
              <a:lumOff val="-537"/>
              <a:alphaOff val="0"/>
            </a:schemeClr>
          </a:lnRef>
          <a:fillRef idx="1">
            <a:schemeClr val="accent3">
              <a:tint val="40000"/>
              <a:alpha val="90000"/>
              <a:hueOff val="5358427"/>
              <a:satOff val="-6896"/>
              <a:lumOff val="-537"/>
              <a:alphaOff val="0"/>
            </a:schemeClr>
          </a:fillRef>
          <a:effectRef idx="2">
            <a:schemeClr val="accent3">
              <a:tint val="40000"/>
              <a:alpha val="90000"/>
              <a:hueOff val="5358427"/>
              <a:satOff val="-6896"/>
              <a:lumOff val="-537"/>
              <a:alphaOff val="0"/>
            </a:schemeClr>
          </a:effectRef>
          <a:fontRef idx="minor">
            <a:schemeClr val="dk1">
              <a:hueOff val="0"/>
              <a:satOff val="0"/>
              <a:lumOff val="0"/>
              <a:alphaOff val="0"/>
            </a:schemeClr>
          </a:fontRef>
        </p:style>
        <p:txBody>
          <a:bodyPr spcFirstLastPara="0" vert="horz" wrap="square" lIns="684000" tIns="86114" rIns="129929" bIns="86115" numCol="1" spcCol="1270" anchor="ctr" anchorCtr="0">
            <a:noAutofit/>
          </a:bodyPr>
          <a:lstStyle/>
          <a:p>
            <a:pPr marL="0" lvl="1" algn="l" defTabSz="1022350">
              <a:lnSpc>
                <a:spcPct val="110000"/>
              </a:lnSpc>
              <a:spcBef>
                <a:spcPct val="0"/>
              </a:spcBef>
              <a:spcAft>
                <a:spcPct val="15000"/>
              </a:spcAft>
            </a:pPr>
            <a:r>
              <a:rPr lang="zh-CN" altLang="en-US" sz="2300" kern="1200" dirty="0"/>
              <a:t>如何模拟大脑的计算机制，形成类脑计算架构？</a:t>
            </a:r>
          </a:p>
        </p:txBody>
      </p:sp>
      <p:sp>
        <p:nvSpPr>
          <p:cNvPr id="12" name="椭圆 11">
            <a:extLst>
              <a:ext uri="{FF2B5EF4-FFF2-40B4-BE49-F238E27FC236}">
                <a16:creationId xmlns:a16="http://schemas.microsoft.com/office/drawing/2014/main" id="{5DD8377F-482A-49E5-88DE-6DAF373DBA6C}"/>
              </a:ext>
            </a:extLst>
          </p:cNvPr>
          <p:cNvSpPr/>
          <p:nvPr/>
        </p:nvSpPr>
        <p:spPr>
          <a:xfrm>
            <a:off x="134938" y="3183505"/>
            <a:ext cx="1080000" cy="1080000"/>
          </a:xfrm>
          <a:prstGeom prst="ellipse">
            <a:avLst/>
          </a:prstGeom>
        </p:spPr>
        <p:style>
          <a:lnRef idx="0">
            <a:schemeClr val="lt1">
              <a:hueOff val="0"/>
              <a:satOff val="0"/>
              <a:lumOff val="0"/>
              <a:alphaOff val="0"/>
            </a:schemeClr>
          </a:lnRef>
          <a:fillRef idx="3">
            <a:schemeClr val="accent3">
              <a:hueOff val="5625132"/>
              <a:satOff val="-8440"/>
              <a:lumOff val="-1373"/>
              <a:alphaOff val="0"/>
            </a:schemeClr>
          </a:fillRef>
          <a:effectRef idx="3">
            <a:schemeClr val="accent3">
              <a:hueOff val="5625132"/>
              <a:satOff val="-8440"/>
              <a:lumOff val="-1373"/>
              <a:alphaOff val="0"/>
            </a:schemeClr>
          </a:effectRef>
          <a:fontRef idx="minor">
            <a:schemeClr val="lt1"/>
          </a:fontRef>
        </p:style>
        <p:txBody>
          <a:bodyPr spcFirstLastPara="0" vert="horz" wrap="square" lIns="270044" tIns="161459" rIns="270044" bIns="161459" numCol="1" spcCol="1270" anchor="ctr" anchorCtr="0">
            <a:noAutofit/>
          </a:bodyPr>
          <a:lstStyle/>
          <a:p>
            <a:pPr marL="0" lvl="0" indent="0" algn="ctr" defTabSz="2533650">
              <a:lnSpc>
                <a:spcPct val="90000"/>
              </a:lnSpc>
              <a:spcBef>
                <a:spcPct val="0"/>
              </a:spcBef>
              <a:spcAft>
                <a:spcPct val="35000"/>
              </a:spcAft>
              <a:buNone/>
            </a:pPr>
            <a:r>
              <a:rPr lang="en-US" altLang="zh-CN" sz="4000" kern="1200" dirty="0"/>
              <a:t>3</a:t>
            </a:r>
            <a:endParaRPr lang="zh-CN" altLang="en-US" sz="4000" kern="1200" dirty="0"/>
          </a:p>
        </p:txBody>
      </p:sp>
      <p:sp>
        <p:nvSpPr>
          <p:cNvPr id="13" name="任意多边形: 形状 12">
            <a:extLst>
              <a:ext uri="{FF2B5EF4-FFF2-40B4-BE49-F238E27FC236}">
                <a16:creationId xmlns:a16="http://schemas.microsoft.com/office/drawing/2014/main" id="{7480EECE-3BE6-4B6C-BCC6-640DB559C572}"/>
              </a:ext>
            </a:extLst>
          </p:cNvPr>
          <p:cNvSpPr/>
          <p:nvPr/>
        </p:nvSpPr>
        <p:spPr>
          <a:xfrm>
            <a:off x="680937" y="4429100"/>
            <a:ext cx="8337652" cy="866502"/>
          </a:xfrm>
          <a:custGeom>
            <a:avLst/>
            <a:gdLst>
              <a:gd name="connsiteX0" fmla="*/ 144420 w 866501"/>
              <a:gd name="connsiteY0" fmla="*/ 0 h 5685536"/>
              <a:gd name="connsiteX1" fmla="*/ 722081 w 866501"/>
              <a:gd name="connsiteY1" fmla="*/ 0 h 5685536"/>
              <a:gd name="connsiteX2" fmla="*/ 866501 w 866501"/>
              <a:gd name="connsiteY2" fmla="*/ 144420 h 5685536"/>
              <a:gd name="connsiteX3" fmla="*/ 866501 w 866501"/>
              <a:gd name="connsiteY3" fmla="*/ 5685536 h 5685536"/>
              <a:gd name="connsiteX4" fmla="*/ 866501 w 866501"/>
              <a:gd name="connsiteY4" fmla="*/ 5685536 h 5685536"/>
              <a:gd name="connsiteX5" fmla="*/ 0 w 866501"/>
              <a:gd name="connsiteY5" fmla="*/ 5685536 h 5685536"/>
              <a:gd name="connsiteX6" fmla="*/ 0 w 866501"/>
              <a:gd name="connsiteY6" fmla="*/ 5685536 h 5685536"/>
              <a:gd name="connsiteX7" fmla="*/ 0 w 866501"/>
              <a:gd name="connsiteY7" fmla="*/ 144420 h 5685536"/>
              <a:gd name="connsiteX8" fmla="*/ 144420 w 866501"/>
              <a:gd name="connsiteY8" fmla="*/ 0 h 568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501" h="5685536">
                <a:moveTo>
                  <a:pt x="866501" y="947612"/>
                </a:moveTo>
                <a:lnTo>
                  <a:pt x="866501" y="4737924"/>
                </a:lnTo>
                <a:cubicBezTo>
                  <a:pt x="866501" y="5261274"/>
                  <a:pt x="856647" y="5685533"/>
                  <a:pt x="844491" y="5685533"/>
                </a:cubicBezTo>
                <a:lnTo>
                  <a:pt x="0" y="5685533"/>
                </a:lnTo>
                <a:lnTo>
                  <a:pt x="0" y="5685533"/>
                </a:lnTo>
                <a:lnTo>
                  <a:pt x="0" y="3"/>
                </a:lnTo>
                <a:lnTo>
                  <a:pt x="0" y="3"/>
                </a:lnTo>
                <a:lnTo>
                  <a:pt x="844491" y="3"/>
                </a:lnTo>
                <a:cubicBezTo>
                  <a:pt x="856647" y="3"/>
                  <a:pt x="866501" y="424262"/>
                  <a:pt x="866501" y="947612"/>
                </a:cubicBezTo>
                <a:close/>
              </a:path>
            </a:pathLst>
          </a:custGeom>
        </p:spPr>
        <p:style>
          <a:lnRef idx="1">
            <a:schemeClr val="accent3">
              <a:tint val="40000"/>
              <a:alpha val="90000"/>
              <a:hueOff val="8037640"/>
              <a:satOff val="-10345"/>
              <a:lumOff val="-806"/>
              <a:alphaOff val="0"/>
            </a:schemeClr>
          </a:lnRef>
          <a:fillRef idx="1">
            <a:schemeClr val="accent3">
              <a:tint val="40000"/>
              <a:alpha val="90000"/>
              <a:hueOff val="8037640"/>
              <a:satOff val="-10345"/>
              <a:lumOff val="-806"/>
              <a:alphaOff val="0"/>
            </a:schemeClr>
          </a:fillRef>
          <a:effectRef idx="2">
            <a:schemeClr val="accent3">
              <a:tint val="40000"/>
              <a:alpha val="90000"/>
              <a:hueOff val="8037640"/>
              <a:satOff val="-10345"/>
              <a:lumOff val="-806"/>
              <a:alphaOff val="0"/>
            </a:schemeClr>
          </a:effectRef>
          <a:fontRef idx="minor">
            <a:schemeClr val="dk1">
              <a:hueOff val="0"/>
              <a:satOff val="0"/>
              <a:lumOff val="0"/>
              <a:alphaOff val="0"/>
            </a:schemeClr>
          </a:fontRef>
        </p:style>
        <p:txBody>
          <a:bodyPr spcFirstLastPara="0" vert="horz" wrap="square" lIns="684000" tIns="86115" rIns="129929" bIns="86114" numCol="1" spcCol="1270" anchor="ctr" anchorCtr="0">
            <a:noAutofit/>
          </a:bodyPr>
          <a:lstStyle/>
          <a:p>
            <a:pPr marL="0" lvl="1" defTabSz="1022350">
              <a:lnSpc>
                <a:spcPct val="110000"/>
              </a:lnSpc>
              <a:spcBef>
                <a:spcPct val="0"/>
              </a:spcBef>
              <a:spcAft>
                <a:spcPct val="15000"/>
              </a:spcAft>
            </a:pPr>
            <a:r>
              <a:rPr lang="zh-CN" altLang="en-US" sz="2300" kern="1200" dirty="0"/>
              <a:t>如何利用新的类脑架构解决 </a:t>
            </a:r>
            <a:r>
              <a:rPr lang="zh-CN" altLang="en-US" sz="2300" dirty="0"/>
              <a:t>“标注饥渴”问题，实现小样本学习？</a:t>
            </a:r>
            <a:endParaRPr lang="zh-CN" altLang="en-US" sz="2300" kern="1200" dirty="0"/>
          </a:p>
        </p:txBody>
      </p:sp>
      <p:sp>
        <p:nvSpPr>
          <p:cNvPr id="14" name="椭圆 13">
            <a:extLst>
              <a:ext uri="{FF2B5EF4-FFF2-40B4-BE49-F238E27FC236}">
                <a16:creationId xmlns:a16="http://schemas.microsoft.com/office/drawing/2014/main" id="{BA04B4B2-3513-4CE6-9637-F616380EC49D}"/>
              </a:ext>
            </a:extLst>
          </p:cNvPr>
          <p:cNvSpPr/>
          <p:nvPr/>
        </p:nvSpPr>
        <p:spPr>
          <a:xfrm>
            <a:off x="134938" y="4320788"/>
            <a:ext cx="1080000" cy="1080000"/>
          </a:xfrm>
          <a:prstGeom prst="ellipse">
            <a:avLst/>
          </a:prstGeom>
        </p:spPr>
        <p:style>
          <a:lnRef idx="0">
            <a:schemeClr val="lt1">
              <a:hueOff val="0"/>
              <a:satOff val="0"/>
              <a:lumOff val="0"/>
              <a:alphaOff val="0"/>
            </a:schemeClr>
          </a:lnRef>
          <a:fillRef idx="3">
            <a:schemeClr val="accent3">
              <a:hueOff val="8437698"/>
              <a:satOff val="-12660"/>
              <a:lumOff val="-2059"/>
              <a:alphaOff val="0"/>
            </a:schemeClr>
          </a:fillRef>
          <a:effectRef idx="3">
            <a:schemeClr val="accent3">
              <a:hueOff val="8437698"/>
              <a:satOff val="-12660"/>
              <a:lumOff val="-2059"/>
              <a:alphaOff val="0"/>
            </a:schemeClr>
          </a:effectRef>
          <a:fontRef idx="minor">
            <a:schemeClr val="lt1"/>
          </a:fontRef>
        </p:style>
        <p:txBody>
          <a:bodyPr spcFirstLastPara="0" vert="horz" wrap="square" lIns="270044" tIns="161459" rIns="270044" bIns="161459" numCol="1" spcCol="1270" anchor="ctr" anchorCtr="0">
            <a:noAutofit/>
          </a:bodyPr>
          <a:lstStyle/>
          <a:p>
            <a:pPr marL="0" lvl="0" indent="0" algn="ctr" defTabSz="2533650">
              <a:lnSpc>
                <a:spcPct val="90000"/>
              </a:lnSpc>
              <a:spcBef>
                <a:spcPct val="0"/>
              </a:spcBef>
              <a:spcAft>
                <a:spcPct val="35000"/>
              </a:spcAft>
              <a:buNone/>
            </a:pPr>
            <a:r>
              <a:rPr lang="en-US" altLang="zh-CN" sz="4000" kern="1200" dirty="0"/>
              <a:t>4</a:t>
            </a:r>
            <a:endParaRPr lang="zh-CN" altLang="en-US" sz="4000" kern="1200" dirty="0"/>
          </a:p>
        </p:txBody>
      </p:sp>
      <p:sp>
        <p:nvSpPr>
          <p:cNvPr id="15" name="任意多边形: 形状 14">
            <a:extLst>
              <a:ext uri="{FF2B5EF4-FFF2-40B4-BE49-F238E27FC236}">
                <a16:creationId xmlns:a16="http://schemas.microsoft.com/office/drawing/2014/main" id="{56B877F1-AF0C-4CE2-9233-DB7A9B21F36D}"/>
              </a:ext>
            </a:extLst>
          </p:cNvPr>
          <p:cNvSpPr/>
          <p:nvPr/>
        </p:nvSpPr>
        <p:spPr>
          <a:xfrm>
            <a:off x="680937" y="5566383"/>
            <a:ext cx="8337652" cy="866502"/>
          </a:xfrm>
          <a:custGeom>
            <a:avLst/>
            <a:gdLst>
              <a:gd name="connsiteX0" fmla="*/ 144420 w 866501"/>
              <a:gd name="connsiteY0" fmla="*/ 0 h 5685536"/>
              <a:gd name="connsiteX1" fmla="*/ 722081 w 866501"/>
              <a:gd name="connsiteY1" fmla="*/ 0 h 5685536"/>
              <a:gd name="connsiteX2" fmla="*/ 866501 w 866501"/>
              <a:gd name="connsiteY2" fmla="*/ 144420 h 5685536"/>
              <a:gd name="connsiteX3" fmla="*/ 866501 w 866501"/>
              <a:gd name="connsiteY3" fmla="*/ 5685536 h 5685536"/>
              <a:gd name="connsiteX4" fmla="*/ 866501 w 866501"/>
              <a:gd name="connsiteY4" fmla="*/ 5685536 h 5685536"/>
              <a:gd name="connsiteX5" fmla="*/ 0 w 866501"/>
              <a:gd name="connsiteY5" fmla="*/ 5685536 h 5685536"/>
              <a:gd name="connsiteX6" fmla="*/ 0 w 866501"/>
              <a:gd name="connsiteY6" fmla="*/ 5685536 h 5685536"/>
              <a:gd name="connsiteX7" fmla="*/ 0 w 866501"/>
              <a:gd name="connsiteY7" fmla="*/ 144420 h 5685536"/>
              <a:gd name="connsiteX8" fmla="*/ 144420 w 866501"/>
              <a:gd name="connsiteY8" fmla="*/ 0 h 568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501" h="5685536">
                <a:moveTo>
                  <a:pt x="866501" y="947612"/>
                </a:moveTo>
                <a:lnTo>
                  <a:pt x="866501" y="4737924"/>
                </a:lnTo>
                <a:cubicBezTo>
                  <a:pt x="866501" y="5261274"/>
                  <a:pt x="856647" y="5685533"/>
                  <a:pt x="844491" y="5685533"/>
                </a:cubicBezTo>
                <a:lnTo>
                  <a:pt x="0" y="5685533"/>
                </a:lnTo>
                <a:lnTo>
                  <a:pt x="0" y="5685533"/>
                </a:lnTo>
                <a:lnTo>
                  <a:pt x="0" y="3"/>
                </a:lnTo>
                <a:lnTo>
                  <a:pt x="0" y="3"/>
                </a:lnTo>
                <a:lnTo>
                  <a:pt x="844491" y="3"/>
                </a:lnTo>
                <a:cubicBezTo>
                  <a:pt x="856647" y="3"/>
                  <a:pt x="866501" y="424262"/>
                  <a:pt x="866501" y="947612"/>
                </a:cubicBezTo>
                <a:close/>
              </a:path>
            </a:pathLst>
          </a:custGeom>
        </p:spPr>
        <p:style>
          <a:lnRef idx="1">
            <a:schemeClr val="accent3">
              <a:tint val="40000"/>
              <a:alpha val="90000"/>
              <a:hueOff val="10716854"/>
              <a:satOff val="-13793"/>
              <a:lumOff val="-1075"/>
              <a:alphaOff val="0"/>
            </a:schemeClr>
          </a:lnRef>
          <a:fillRef idx="1">
            <a:schemeClr val="accent3">
              <a:tint val="40000"/>
              <a:alpha val="90000"/>
              <a:hueOff val="10716854"/>
              <a:satOff val="-13793"/>
              <a:lumOff val="-1075"/>
              <a:alphaOff val="0"/>
            </a:schemeClr>
          </a:fillRef>
          <a:effectRef idx="2">
            <a:schemeClr val="accent3">
              <a:tint val="40000"/>
              <a:alpha val="90000"/>
              <a:hueOff val="10716854"/>
              <a:satOff val="-13793"/>
              <a:lumOff val="-1075"/>
              <a:alphaOff val="0"/>
            </a:schemeClr>
          </a:effectRef>
          <a:fontRef idx="minor">
            <a:schemeClr val="dk1">
              <a:hueOff val="0"/>
              <a:satOff val="0"/>
              <a:lumOff val="0"/>
              <a:alphaOff val="0"/>
            </a:schemeClr>
          </a:fontRef>
        </p:style>
        <p:txBody>
          <a:bodyPr spcFirstLastPara="0" vert="horz" wrap="square" lIns="684000" tIns="86115" rIns="129929" bIns="86114" numCol="1" spcCol="1270" anchor="ctr" anchorCtr="0">
            <a:noAutofit/>
          </a:bodyPr>
          <a:lstStyle/>
          <a:p>
            <a:pPr marL="0" lvl="1" algn="l" defTabSz="1022350">
              <a:lnSpc>
                <a:spcPct val="110000"/>
              </a:lnSpc>
              <a:spcBef>
                <a:spcPct val="0"/>
              </a:spcBef>
              <a:spcAft>
                <a:spcPct val="15000"/>
              </a:spcAft>
            </a:pPr>
            <a:r>
              <a:rPr lang="zh-CN" altLang="en-US" sz="2300" kern="1200" dirty="0"/>
              <a:t>如何将传统架构和类脑架构进行融合，研发全新的混合架构智能计算装置？</a:t>
            </a:r>
          </a:p>
        </p:txBody>
      </p:sp>
      <p:sp>
        <p:nvSpPr>
          <p:cNvPr id="16" name="椭圆 15">
            <a:extLst>
              <a:ext uri="{FF2B5EF4-FFF2-40B4-BE49-F238E27FC236}">
                <a16:creationId xmlns:a16="http://schemas.microsoft.com/office/drawing/2014/main" id="{65C52EE0-2BAA-4408-BB96-97EAA92016E0}"/>
              </a:ext>
            </a:extLst>
          </p:cNvPr>
          <p:cNvSpPr/>
          <p:nvPr/>
        </p:nvSpPr>
        <p:spPr>
          <a:xfrm>
            <a:off x="134938" y="5458071"/>
            <a:ext cx="1080000" cy="1080000"/>
          </a:xfrm>
          <a:prstGeom prst="ellipse">
            <a:avLst/>
          </a:prstGeom>
        </p:spPr>
        <p:style>
          <a:lnRef idx="0">
            <a:schemeClr val="lt1">
              <a:hueOff val="0"/>
              <a:satOff val="0"/>
              <a:lumOff val="0"/>
              <a:alphaOff val="0"/>
            </a:schemeClr>
          </a:lnRef>
          <a:fillRef idx="3">
            <a:schemeClr val="accent3">
              <a:hueOff val="11250264"/>
              <a:satOff val="-16880"/>
              <a:lumOff val="-2745"/>
              <a:alphaOff val="0"/>
            </a:schemeClr>
          </a:fillRef>
          <a:effectRef idx="3">
            <a:schemeClr val="accent3">
              <a:hueOff val="11250264"/>
              <a:satOff val="-16880"/>
              <a:lumOff val="-2745"/>
              <a:alphaOff val="0"/>
            </a:schemeClr>
          </a:effectRef>
          <a:fontRef idx="minor">
            <a:schemeClr val="lt1"/>
          </a:fontRef>
        </p:style>
        <p:txBody>
          <a:bodyPr spcFirstLastPara="0" vert="horz" wrap="square" lIns="270044" tIns="161459" rIns="270044" bIns="161459" numCol="1" spcCol="1270" anchor="ctr" anchorCtr="0">
            <a:noAutofit/>
          </a:bodyPr>
          <a:lstStyle/>
          <a:p>
            <a:pPr marL="0" lvl="0" indent="0" algn="ctr" defTabSz="2533650">
              <a:lnSpc>
                <a:spcPct val="90000"/>
              </a:lnSpc>
              <a:spcBef>
                <a:spcPct val="0"/>
              </a:spcBef>
              <a:spcAft>
                <a:spcPct val="35000"/>
              </a:spcAft>
              <a:buNone/>
            </a:pPr>
            <a:r>
              <a:rPr lang="en-US" altLang="zh-CN" sz="4000" kern="1200" dirty="0"/>
              <a:t>5</a:t>
            </a:r>
            <a:endParaRPr lang="zh-CN" altLang="en-US" sz="4000" kern="1200" dirty="0"/>
          </a:p>
        </p:txBody>
      </p:sp>
      <p:sp>
        <p:nvSpPr>
          <p:cNvPr id="3" name="灯片编号占位符 2">
            <a:extLst>
              <a:ext uri="{FF2B5EF4-FFF2-40B4-BE49-F238E27FC236}">
                <a16:creationId xmlns:a16="http://schemas.microsoft.com/office/drawing/2014/main" id="{8AD4EDB2-366C-403E-AC84-3E14AF6722FA}"/>
              </a:ext>
            </a:extLst>
          </p:cNvPr>
          <p:cNvSpPr>
            <a:spLocks noGrp="1"/>
          </p:cNvSpPr>
          <p:nvPr>
            <p:ph type="sldNum" sz="quarter" idx="12"/>
          </p:nvPr>
        </p:nvSpPr>
        <p:spPr/>
        <p:txBody>
          <a:bodyPr/>
          <a:lstStyle/>
          <a:p>
            <a:fld id="{17F0B86A-3B10-4477-8AC6-12E7D7B5209B}" type="slidenum">
              <a:rPr lang="zh-CN" altLang="en-US" smtClean="0"/>
              <a:t>24</a:t>
            </a:fld>
            <a:endParaRPr lang="zh-CN" altLang="en-US"/>
          </a:p>
        </p:txBody>
      </p:sp>
    </p:spTree>
    <p:extLst>
      <p:ext uri="{BB962C8B-B14F-4D97-AF65-F5344CB8AC3E}">
        <p14:creationId xmlns:p14="http://schemas.microsoft.com/office/powerpoint/2010/main" val="914740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1DE82-5831-4818-9F96-D395AEEED050}"/>
              </a:ext>
            </a:extLst>
          </p:cNvPr>
          <p:cNvSpPr>
            <a:spLocks noGrp="1"/>
          </p:cNvSpPr>
          <p:nvPr>
            <p:ph type="title"/>
          </p:nvPr>
        </p:nvSpPr>
        <p:spPr/>
        <p:txBody>
          <a:bodyPr/>
          <a:lstStyle/>
          <a:p>
            <a:r>
              <a:rPr lang="zh-CN" altLang="en-US" dirty="0"/>
              <a:t>研究目标</a:t>
            </a:r>
          </a:p>
        </p:txBody>
      </p:sp>
      <p:sp>
        <p:nvSpPr>
          <p:cNvPr id="3" name="内容占位符 2">
            <a:extLst>
              <a:ext uri="{FF2B5EF4-FFF2-40B4-BE49-F238E27FC236}">
                <a16:creationId xmlns:a16="http://schemas.microsoft.com/office/drawing/2014/main" id="{0318D9E3-6AF7-46EE-99FA-E743A158A4DB}"/>
              </a:ext>
            </a:extLst>
          </p:cNvPr>
          <p:cNvSpPr>
            <a:spLocks noGrp="1"/>
          </p:cNvSpPr>
          <p:nvPr>
            <p:ph idx="1"/>
          </p:nvPr>
        </p:nvSpPr>
        <p:spPr>
          <a:xfrm>
            <a:off x="260059" y="1023457"/>
            <a:ext cx="8883941" cy="5637402"/>
          </a:xfrm>
        </p:spPr>
        <p:txBody>
          <a:bodyPr/>
          <a:lstStyle/>
          <a:p>
            <a:pPr>
              <a:lnSpc>
                <a:spcPct val="150000"/>
              </a:lnSpc>
            </a:pPr>
            <a:r>
              <a:rPr lang="zh-CN" altLang="en-US" dirty="0"/>
              <a:t>研发基于传统架构的大数据智能计算机和基于类脑架构的智能计算机两套</a:t>
            </a:r>
            <a:r>
              <a:rPr lang="zh-CN" altLang="en-US" dirty="0">
                <a:solidFill>
                  <a:srgbClr val="C00000"/>
                </a:solidFill>
              </a:rPr>
              <a:t>计算装置</a:t>
            </a:r>
            <a:r>
              <a:rPr lang="zh-CN" altLang="en-US" dirty="0"/>
              <a:t>及其关键</a:t>
            </a:r>
            <a:r>
              <a:rPr lang="zh-CN" altLang="en-US" dirty="0">
                <a:solidFill>
                  <a:srgbClr val="C00000"/>
                </a:solidFill>
              </a:rPr>
              <a:t>基础芯片</a:t>
            </a:r>
            <a:endParaRPr lang="en-US" altLang="zh-CN" dirty="0">
              <a:solidFill>
                <a:srgbClr val="C00000"/>
              </a:solidFill>
            </a:endParaRPr>
          </a:p>
          <a:p>
            <a:pPr>
              <a:lnSpc>
                <a:spcPct val="150000"/>
              </a:lnSpc>
            </a:pPr>
            <a:r>
              <a:rPr lang="zh-CN" altLang="en-US" dirty="0"/>
              <a:t>探索传统架构和类脑架构融合的</a:t>
            </a:r>
            <a:r>
              <a:rPr lang="zh-CN" altLang="en-US" dirty="0">
                <a:solidFill>
                  <a:srgbClr val="C00000"/>
                </a:solidFill>
              </a:rPr>
              <a:t>混合架构智能计算机</a:t>
            </a:r>
            <a:endParaRPr lang="en-US" altLang="zh-CN" dirty="0">
              <a:solidFill>
                <a:srgbClr val="C00000"/>
              </a:solidFill>
            </a:endParaRPr>
          </a:p>
          <a:p>
            <a:pPr>
              <a:lnSpc>
                <a:spcPct val="150000"/>
              </a:lnSpc>
            </a:pPr>
            <a:r>
              <a:rPr lang="zh-CN" altLang="en-US" dirty="0"/>
              <a:t>为之江实验室人工智能计算任务提供</a:t>
            </a:r>
            <a:r>
              <a:rPr lang="zh-CN" altLang="en-US" dirty="0">
                <a:solidFill>
                  <a:srgbClr val="C00000"/>
                </a:solidFill>
              </a:rPr>
              <a:t>强大计算能力支撑</a:t>
            </a:r>
            <a:endParaRPr lang="en-US" altLang="zh-CN" dirty="0"/>
          </a:p>
          <a:p>
            <a:pPr>
              <a:lnSpc>
                <a:spcPct val="150000"/>
              </a:lnSpc>
            </a:pPr>
            <a:r>
              <a:rPr lang="zh-CN" altLang="en-US" dirty="0"/>
              <a:t>为面向人工智能的新一代计算、存储、通信器件研发提供</a:t>
            </a:r>
            <a:r>
              <a:rPr lang="zh-CN" altLang="en-US" dirty="0">
                <a:solidFill>
                  <a:srgbClr val="C00000"/>
                </a:solidFill>
              </a:rPr>
              <a:t>实验验证平台</a:t>
            </a:r>
            <a:endParaRPr lang="en-US" altLang="zh-CN" dirty="0">
              <a:solidFill>
                <a:srgbClr val="C00000"/>
              </a:solidFill>
            </a:endParaRPr>
          </a:p>
          <a:p>
            <a:pPr>
              <a:lnSpc>
                <a:spcPct val="150000"/>
              </a:lnSpc>
            </a:pPr>
            <a:r>
              <a:rPr lang="zh-CN" altLang="en-US" dirty="0"/>
              <a:t>形成人工智能的“之江”</a:t>
            </a:r>
            <a:r>
              <a:rPr lang="zh-CN" altLang="en-US" dirty="0">
                <a:solidFill>
                  <a:srgbClr val="C00000"/>
                </a:solidFill>
              </a:rPr>
              <a:t>生态系统</a:t>
            </a:r>
            <a:r>
              <a:rPr lang="zh-CN" altLang="en-US" dirty="0"/>
              <a:t>，促进我国人工智能研究水平和应用能力的进一步提升</a:t>
            </a:r>
          </a:p>
        </p:txBody>
      </p:sp>
      <p:sp>
        <p:nvSpPr>
          <p:cNvPr id="4" name="灯片编号占位符 3">
            <a:extLst>
              <a:ext uri="{FF2B5EF4-FFF2-40B4-BE49-F238E27FC236}">
                <a16:creationId xmlns:a16="http://schemas.microsoft.com/office/drawing/2014/main" id="{29313F69-13C0-42C3-BC81-E69575DD6645}"/>
              </a:ext>
            </a:extLst>
          </p:cNvPr>
          <p:cNvSpPr>
            <a:spLocks noGrp="1"/>
          </p:cNvSpPr>
          <p:nvPr>
            <p:ph type="sldNum" sz="quarter" idx="12"/>
          </p:nvPr>
        </p:nvSpPr>
        <p:spPr/>
        <p:txBody>
          <a:bodyPr/>
          <a:lstStyle/>
          <a:p>
            <a:fld id="{17F0B86A-3B10-4477-8AC6-12E7D7B5209B}" type="slidenum">
              <a:rPr lang="zh-CN" altLang="en-US" smtClean="0"/>
              <a:t>25</a:t>
            </a:fld>
            <a:endParaRPr lang="zh-CN" altLang="en-US"/>
          </a:p>
        </p:txBody>
      </p:sp>
    </p:spTree>
    <p:extLst>
      <p:ext uri="{BB962C8B-B14F-4D97-AF65-F5344CB8AC3E}">
        <p14:creationId xmlns:p14="http://schemas.microsoft.com/office/powerpoint/2010/main" val="249713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6E3A1-0509-447F-ABB9-DDED21E0EB4F}"/>
              </a:ext>
            </a:extLst>
          </p:cNvPr>
          <p:cNvSpPr>
            <a:spLocks noGrp="1"/>
          </p:cNvSpPr>
          <p:nvPr>
            <p:ph type="title"/>
          </p:nvPr>
        </p:nvSpPr>
        <p:spPr/>
        <p:txBody>
          <a:bodyPr/>
          <a:lstStyle/>
          <a:p>
            <a:r>
              <a:rPr lang="zh-CN" altLang="en-US" dirty="0"/>
              <a:t>项目总体思路</a:t>
            </a:r>
          </a:p>
        </p:txBody>
      </p:sp>
      <p:sp>
        <p:nvSpPr>
          <p:cNvPr id="4" name="灯片编号占位符 3">
            <a:extLst>
              <a:ext uri="{FF2B5EF4-FFF2-40B4-BE49-F238E27FC236}">
                <a16:creationId xmlns:a16="http://schemas.microsoft.com/office/drawing/2014/main" id="{D0166E82-67D6-49DC-ACA5-B36BF092E8BE}"/>
              </a:ext>
            </a:extLst>
          </p:cNvPr>
          <p:cNvSpPr>
            <a:spLocks noGrp="1"/>
          </p:cNvSpPr>
          <p:nvPr>
            <p:ph type="sldNum" sz="quarter" idx="12"/>
          </p:nvPr>
        </p:nvSpPr>
        <p:spPr/>
        <p:txBody>
          <a:bodyPr/>
          <a:lstStyle/>
          <a:p>
            <a:fld id="{17F0B86A-3B10-4477-8AC6-12E7D7B5209B}" type="slidenum">
              <a:rPr lang="zh-CN" altLang="en-US" smtClean="0"/>
              <a:t>26</a:t>
            </a:fld>
            <a:endParaRPr lang="zh-CN" altLang="en-US"/>
          </a:p>
        </p:txBody>
      </p:sp>
      <p:pic>
        <p:nvPicPr>
          <p:cNvPr id="5" name="Picture 16">
            <a:extLst>
              <a:ext uri="{FF2B5EF4-FFF2-40B4-BE49-F238E27FC236}">
                <a16:creationId xmlns:a16="http://schemas.microsoft.com/office/drawing/2014/main" id="{0E70B2D9-BE0A-4ABC-A81F-5C61AC4E84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49126" y="1335660"/>
            <a:ext cx="698529" cy="654178"/>
          </a:xfrm>
          <a:prstGeom prst="rect">
            <a:avLst/>
          </a:prstGeom>
        </p:spPr>
      </p:pic>
      <p:pic>
        <p:nvPicPr>
          <p:cNvPr id="6" name="Picture 7">
            <a:extLst>
              <a:ext uri="{FF2B5EF4-FFF2-40B4-BE49-F238E27FC236}">
                <a16:creationId xmlns:a16="http://schemas.microsoft.com/office/drawing/2014/main" id="{55E1C94F-4BB6-4415-9364-F973E0B5EC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9783" y="1310260"/>
            <a:ext cx="668437" cy="679578"/>
          </a:xfrm>
          <a:prstGeom prst="rect">
            <a:avLst/>
          </a:prstGeom>
        </p:spPr>
      </p:pic>
      <p:sp>
        <p:nvSpPr>
          <p:cNvPr id="7" name="Rectangle 8">
            <a:extLst>
              <a:ext uri="{FF2B5EF4-FFF2-40B4-BE49-F238E27FC236}">
                <a16:creationId xmlns:a16="http://schemas.microsoft.com/office/drawing/2014/main" id="{E63C87BA-051E-44E1-A24C-018868C9268C}"/>
              </a:ext>
            </a:extLst>
          </p:cNvPr>
          <p:cNvSpPr/>
          <p:nvPr/>
        </p:nvSpPr>
        <p:spPr>
          <a:xfrm>
            <a:off x="1141784" y="1332098"/>
            <a:ext cx="2951135" cy="731801"/>
          </a:xfrm>
          <a:prstGeom prst="rect">
            <a:avLst/>
          </a:prstGeom>
          <a:solidFill>
            <a:schemeClr val="accent3">
              <a:lumMod val="40000"/>
              <a:lumOff val="60000"/>
            </a:schemeClr>
          </a:solidFill>
          <a:ln>
            <a:solidFill>
              <a:schemeClr val="accent3">
                <a:lumMod val="40000"/>
                <a:lumOff val="60000"/>
              </a:schemeClr>
            </a:solidFill>
          </a:ln>
        </p:spPr>
        <p:txBody>
          <a:bodyPr wrap="square" anchor="ctr">
            <a:noAutofit/>
          </a:bodyPr>
          <a:lstStyle/>
          <a:p>
            <a:pPr algn="r"/>
            <a:r>
              <a:rPr lang="zh-CN" altLang="en-US" sz="2400" kern="100" dirty="0">
                <a:solidFill>
                  <a:srgbClr val="C00000"/>
                </a:solidFill>
                <a:latin typeface="SimHei" panose="02010609060101010101" pitchFamily="49" charset="-122"/>
                <a:ea typeface="SimHei" panose="02010609060101010101" pitchFamily="49" charset="-122"/>
                <a:cs typeface="Times New Roman" panose="02020603050405020304" pitchFamily="18" charset="0"/>
              </a:rPr>
              <a:t>应用驱动、注重实效</a:t>
            </a:r>
            <a:r>
              <a:rPr lang="en-US" sz="2400" dirty="0">
                <a:solidFill>
                  <a:srgbClr val="C00000"/>
                </a:solidFill>
                <a:latin typeface="SimHei" panose="02010609060101010101" pitchFamily="49" charset="-122"/>
                <a:ea typeface="SimHei" panose="02010609060101010101" pitchFamily="49" charset="-122"/>
              </a:rPr>
              <a:t> </a:t>
            </a:r>
          </a:p>
        </p:txBody>
      </p:sp>
      <p:sp>
        <p:nvSpPr>
          <p:cNvPr id="8" name="Rectangle 9">
            <a:extLst>
              <a:ext uri="{FF2B5EF4-FFF2-40B4-BE49-F238E27FC236}">
                <a16:creationId xmlns:a16="http://schemas.microsoft.com/office/drawing/2014/main" id="{3C46779E-8C6A-4420-A77F-EFFF3A425AD9}"/>
              </a:ext>
            </a:extLst>
          </p:cNvPr>
          <p:cNvSpPr/>
          <p:nvPr/>
        </p:nvSpPr>
        <p:spPr>
          <a:xfrm>
            <a:off x="5647655" y="1332098"/>
            <a:ext cx="2950751" cy="731025"/>
          </a:xfrm>
          <a:prstGeom prst="rect">
            <a:avLst/>
          </a:prstGeom>
          <a:solidFill>
            <a:srgbClr val="EAE608"/>
          </a:solidFill>
          <a:ln>
            <a:solidFill>
              <a:srgbClr val="EAE608"/>
            </a:solidFill>
          </a:ln>
        </p:spPr>
        <p:txBody>
          <a:bodyPr wrap="square" anchor="ctr">
            <a:noAutofit/>
          </a:bodyPr>
          <a:lstStyle/>
          <a:p>
            <a:pPr algn="r"/>
            <a:r>
              <a:rPr lang="zh-CN" altLang="en-US" sz="2400" kern="100" dirty="0">
                <a:solidFill>
                  <a:srgbClr val="C00000"/>
                </a:solidFill>
                <a:latin typeface="SimHei" panose="02010609060101010101" pitchFamily="49" charset="-122"/>
                <a:ea typeface="SimHei" panose="02010609060101010101" pitchFamily="49" charset="-122"/>
                <a:cs typeface="Times New Roman" panose="02020603050405020304" pitchFamily="18" charset="0"/>
              </a:rPr>
              <a:t>开放包容、构筑生态</a:t>
            </a:r>
            <a:endParaRPr lang="en-US" sz="2400" kern="100" dirty="0">
              <a:solidFill>
                <a:srgbClr val="C0000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9" name="Rectangle 10">
            <a:extLst>
              <a:ext uri="{FF2B5EF4-FFF2-40B4-BE49-F238E27FC236}">
                <a16:creationId xmlns:a16="http://schemas.microsoft.com/office/drawing/2014/main" id="{78FB2745-4234-463F-B457-6627DE69D65F}"/>
              </a:ext>
            </a:extLst>
          </p:cNvPr>
          <p:cNvSpPr/>
          <p:nvPr/>
        </p:nvSpPr>
        <p:spPr>
          <a:xfrm>
            <a:off x="5647655" y="3854441"/>
            <a:ext cx="2950751" cy="787021"/>
          </a:xfrm>
          <a:prstGeom prst="rect">
            <a:avLst/>
          </a:prstGeom>
          <a:solidFill>
            <a:srgbClr val="942092">
              <a:alpha val="57647"/>
            </a:srgbClr>
          </a:solidFill>
          <a:ln>
            <a:solidFill>
              <a:srgbClr val="942092">
                <a:alpha val="70000"/>
              </a:srgbClr>
            </a:solidFill>
          </a:ln>
        </p:spPr>
        <p:txBody>
          <a:bodyPr wrap="square" anchor="ctr">
            <a:noAutofit/>
          </a:bodyPr>
          <a:lstStyle/>
          <a:p>
            <a:pPr algn="r"/>
            <a:r>
              <a:rPr lang="zh-CN" altLang="en-US" sz="2400" kern="100" dirty="0">
                <a:solidFill>
                  <a:srgbClr val="C00000"/>
                </a:solidFill>
                <a:latin typeface="SimHei" panose="02010609060101010101" pitchFamily="49" charset="-122"/>
                <a:ea typeface="SimHei" panose="02010609060101010101" pitchFamily="49" charset="-122"/>
                <a:cs typeface="Times New Roman" panose="02020603050405020304" pitchFamily="18" charset="0"/>
              </a:rPr>
              <a:t>自主创新、攻坚克难 </a:t>
            </a:r>
            <a:endParaRPr lang="en-US" sz="2400" kern="100" dirty="0">
              <a:solidFill>
                <a:srgbClr val="C0000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10" name="Rectangle 11">
            <a:extLst>
              <a:ext uri="{FF2B5EF4-FFF2-40B4-BE49-F238E27FC236}">
                <a16:creationId xmlns:a16="http://schemas.microsoft.com/office/drawing/2014/main" id="{33AFF5B8-CE75-4BF7-A0BB-891F5247F548}"/>
              </a:ext>
            </a:extLst>
          </p:cNvPr>
          <p:cNvSpPr/>
          <p:nvPr/>
        </p:nvSpPr>
        <p:spPr>
          <a:xfrm>
            <a:off x="1141783" y="3896169"/>
            <a:ext cx="2951135" cy="760020"/>
          </a:xfrm>
          <a:prstGeom prst="rect">
            <a:avLst/>
          </a:prstGeom>
          <a:solidFill>
            <a:srgbClr val="FF9300"/>
          </a:solidFill>
          <a:ln>
            <a:solidFill>
              <a:srgbClr val="FF9300"/>
            </a:solidFill>
          </a:ln>
        </p:spPr>
        <p:txBody>
          <a:bodyPr wrap="square" anchor="ctr">
            <a:noAutofit/>
          </a:bodyPr>
          <a:lstStyle/>
          <a:p>
            <a:pPr algn="r"/>
            <a:r>
              <a:rPr lang="zh-CN" altLang="en-US" sz="2400" kern="100" dirty="0">
                <a:solidFill>
                  <a:srgbClr val="C00000"/>
                </a:solidFill>
                <a:latin typeface="SimHei" panose="02010609060101010101" pitchFamily="49" charset="-122"/>
                <a:ea typeface="SimHei" panose="02010609060101010101" pitchFamily="49" charset="-122"/>
                <a:cs typeface="Times New Roman" panose="02020603050405020304" pitchFamily="18" charset="0"/>
              </a:rPr>
              <a:t>科学规划、精打细算  </a:t>
            </a:r>
            <a:endParaRPr lang="en-US" sz="2400" kern="100" dirty="0">
              <a:solidFill>
                <a:srgbClr val="C0000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11" name="Rectangle 12">
            <a:extLst>
              <a:ext uri="{FF2B5EF4-FFF2-40B4-BE49-F238E27FC236}">
                <a16:creationId xmlns:a16="http://schemas.microsoft.com/office/drawing/2014/main" id="{FDD9FBE1-E59F-4D80-AE27-0699925E12FF}"/>
              </a:ext>
            </a:extLst>
          </p:cNvPr>
          <p:cNvSpPr/>
          <p:nvPr/>
        </p:nvSpPr>
        <p:spPr>
          <a:xfrm>
            <a:off x="457140" y="2072432"/>
            <a:ext cx="3635779" cy="1477328"/>
          </a:xfrm>
          <a:prstGeom prst="rect">
            <a:avLst/>
          </a:prstGeom>
          <a:ln>
            <a:solidFill>
              <a:schemeClr val="accent1"/>
            </a:solidFill>
          </a:ln>
        </p:spPr>
        <p:txBody>
          <a:bodyPr wrap="square">
            <a:spAutoFit/>
          </a:bodyPr>
          <a:lstStyle/>
          <a:p>
            <a:r>
              <a:rPr lang="zh-CN" altLang="en-US" kern="100" dirty="0">
                <a:latin typeface="SimHei" panose="02010609060101010101" pitchFamily="49" charset="-122"/>
                <a:ea typeface="SimHei" panose="02010609060101010101" pitchFamily="49" charset="-122"/>
                <a:cs typeface="Times New Roman" panose="02020603050405020304" pitchFamily="18" charset="0"/>
              </a:rPr>
              <a:t>杜绝过度研究，以满足应用，特别是浙江省典型人工智能应用作为项目的首要目标，选择和浙江省社会经济发展密切相关的人工智能应用开展需求分析和应用验证工作。 </a:t>
            </a:r>
            <a:r>
              <a:rPr lang="en-US" dirty="0">
                <a:latin typeface="SimHei" panose="02010609060101010101" pitchFamily="49" charset="-122"/>
                <a:ea typeface="SimHei" panose="02010609060101010101" pitchFamily="49" charset="-122"/>
              </a:rPr>
              <a:t> </a:t>
            </a:r>
          </a:p>
        </p:txBody>
      </p:sp>
      <p:sp>
        <p:nvSpPr>
          <p:cNvPr id="12" name="Rectangle 13">
            <a:extLst>
              <a:ext uri="{FF2B5EF4-FFF2-40B4-BE49-F238E27FC236}">
                <a16:creationId xmlns:a16="http://schemas.microsoft.com/office/drawing/2014/main" id="{CEA9445C-6086-43AB-A7B0-F0D3C2590A58}"/>
              </a:ext>
            </a:extLst>
          </p:cNvPr>
          <p:cNvSpPr/>
          <p:nvPr/>
        </p:nvSpPr>
        <p:spPr>
          <a:xfrm>
            <a:off x="5074446" y="2063123"/>
            <a:ext cx="3523959" cy="1477328"/>
          </a:xfrm>
          <a:prstGeom prst="rect">
            <a:avLst/>
          </a:prstGeom>
          <a:ln>
            <a:solidFill>
              <a:schemeClr val="accent1"/>
            </a:solidFill>
          </a:ln>
        </p:spPr>
        <p:txBody>
          <a:bodyPr wrap="square">
            <a:spAutoFit/>
          </a:bodyPr>
          <a:lstStyle/>
          <a:p>
            <a:r>
              <a:rPr lang="zh-CN" altLang="en-US" kern="100" dirty="0">
                <a:latin typeface="SimHei" panose="02010609060101010101" pitchFamily="49" charset="-122"/>
                <a:ea typeface="SimHei" panose="02010609060101010101" pitchFamily="49" charset="-122"/>
                <a:cs typeface="Times New Roman" panose="02020603050405020304" pitchFamily="18" charset="0"/>
              </a:rPr>
              <a:t>在架构、应用、相关项目等多个方面采取开放包容的原则，与之江实验室相关项目紧密互动横向联动，共筑之江实验室人工智能的生态体系，打响</a:t>
            </a:r>
            <a:r>
              <a:rPr lang="en-US" kern="100" dirty="0">
                <a:latin typeface="SimHei" panose="02010609060101010101" pitchFamily="49" charset="-122"/>
                <a:ea typeface="SimHei" panose="02010609060101010101" pitchFamily="49" charset="-122"/>
                <a:cs typeface="Times New Roman" panose="02020603050405020304" pitchFamily="18" charset="0"/>
              </a:rPr>
              <a:t>“</a:t>
            </a:r>
            <a:r>
              <a:rPr lang="zh-CN" altLang="en-US" kern="100" dirty="0">
                <a:latin typeface="SimHei" panose="02010609060101010101" pitchFamily="49" charset="-122"/>
                <a:ea typeface="SimHei" panose="02010609060101010101" pitchFamily="49" charset="-122"/>
                <a:cs typeface="Times New Roman" panose="02020603050405020304" pitchFamily="18" charset="0"/>
              </a:rPr>
              <a:t>之江品牌</a:t>
            </a:r>
            <a:r>
              <a:rPr lang="en-US" kern="100" dirty="0">
                <a:latin typeface="SimHei" panose="02010609060101010101" pitchFamily="49" charset="-122"/>
                <a:ea typeface="SimHei" panose="02010609060101010101" pitchFamily="49" charset="-122"/>
                <a:cs typeface="Times New Roman" panose="02020603050405020304" pitchFamily="18" charset="0"/>
              </a:rPr>
              <a:t>”</a:t>
            </a:r>
            <a:r>
              <a:rPr lang="zh-CN" altLang="en-US" kern="100" dirty="0">
                <a:latin typeface="SimHei" panose="02010609060101010101" pitchFamily="49" charset="-122"/>
                <a:ea typeface="SimHei" panose="02010609060101010101" pitchFamily="49" charset="-122"/>
                <a:cs typeface="Times New Roman" panose="02020603050405020304" pitchFamily="18" charset="0"/>
              </a:rPr>
              <a:t>。</a:t>
            </a:r>
            <a:r>
              <a:rPr lang="en-US" kern="100" dirty="0">
                <a:latin typeface="SimHei" panose="02010609060101010101" pitchFamily="49" charset="-122"/>
                <a:ea typeface="SimHei" panose="02010609060101010101" pitchFamily="49" charset="-122"/>
                <a:cs typeface="Times New Roman" panose="02020603050405020304" pitchFamily="18" charset="0"/>
              </a:rPr>
              <a:t>  </a:t>
            </a:r>
          </a:p>
        </p:txBody>
      </p:sp>
      <p:sp>
        <p:nvSpPr>
          <p:cNvPr id="13" name="Rectangle 14">
            <a:extLst>
              <a:ext uri="{FF2B5EF4-FFF2-40B4-BE49-F238E27FC236}">
                <a16:creationId xmlns:a16="http://schemas.microsoft.com/office/drawing/2014/main" id="{B096273D-5CA2-4E39-8D96-B6473DBE80EA}"/>
              </a:ext>
            </a:extLst>
          </p:cNvPr>
          <p:cNvSpPr/>
          <p:nvPr/>
        </p:nvSpPr>
        <p:spPr>
          <a:xfrm>
            <a:off x="4971439" y="4632439"/>
            <a:ext cx="3635780" cy="1754326"/>
          </a:xfrm>
          <a:prstGeom prst="rect">
            <a:avLst/>
          </a:prstGeom>
          <a:ln>
            <a:solidFill>
              <a:schemeClr val="accent1"/>
            </a:solidFill>
          </a:ln>
        </p:spPr>
        <p:txBody>
          <a:bodyPr wrap="square">
            <a:spAutoFit/>
          </a:bodyPr>
          <a:lstStyle/>
          <a:p>
            <a:r>
              <a:rPr lang="zh-CN" altLang="en-US" kern="100" dirty="0">
                <a:latin typeface="SimHei" panose="02010609060101010101" pitchFamily="49" charset="-122"/>
                <a:ea typeface="SimHei" panose="02010609060101010101" pitchFamily="49" charset="-122"/>
                <a:cs typeface="Times New Roman" panose="02020603050405020304" pitchFamily="18" charset="0"/>
              </a:rPr>
              <a:t>集成和利用国内外现有技术成果的同时，坚持基础芯片、深度内存存储架构、类脑计算机等核心技术自主研发，下定决心攻坚克难，突破与掌握一批具有核心竞争力的卡脖子技术</a:t>
            </a:r>
            <a:r>
              <a:rPr lang="en-US" kern="100" dirty="0">
                <a:latin typeface="SimHei" panose="02010609060101010101" pitchFamily="49" charset="-122"/>
                <a:ea typeface="SimHei" panose="02010609060101010101" pitchFamily="49" charset="-122"/>
                <a:cs typeface="Times New Roman" panose="02020603050405020304" pitchFamily="18" charset="0"/>
              </a:rPr>
              <a:t> </a:t>
            </a:r>
            <a:r>
              <a:rPr lang="zh-CN" altLang="en-US" kern="100" dirty="0">
                <a:latin typeface="SimHei" panose="02010609060101010101" pitchFamily="49" charset="-122"/>
                <a:ea typeface="SimHei" panose="02010609060101010101" pitchFamily="49" charset="-122"/>
                <a:cs typeface="Times New Roman" panose="02020603050405020304" pitchFamily="18" charset="0"/>
              </a:rPr>
              <a:t>。</a:t>
            </a:r>
            <a:endParaRPr lang="en-US" kern="100" dirty="0">
              <a:latin typeface="SimHei" panose="02010609060101010101" pitchFamily="49" charset="-122"/>
              <a:ea typeface="SimHei" panose="02010609060101010101" pitchFamily="49" charset="-122"/>
              <a:cs typeface="Times New Roman" panose="02020603050405020304" pitchFamily="18" charset="0"/>
            </a:endParaRPr>
          </a:p>
        </p:txBody>
      </p:sp>
      <p:sp>
        <p:nvSpPr>
          <p:cNvPr id="14" name="Rectangle 15">
            <a:extLst>
              <a:ext uri="{FF2B5EF4-FFF2-40B4-BE49-F238E27FC236}">
                <a16:creationId xmlns:a16="http://schemas.microsoft.com/office/drawing/2014/main" id="{010EA8F5-5082-4881-B1FA-AFBC60D60D03}"/>
              </a:ext>
            </a:extLst>
          </p:cNvPr>
          <p:cNvSpPr/>
          <p:nvPr/>
        </p:nvSpPr>
        <p:spPr>
          <a:xfrm>
            <a:off x="568958" y="4656189"/>
            <a:ext cx="3523960" cy="1477328"/>
          </a:xfrm>
          <a:prstGeom prst="rect">
            <a:avLst/>
          </a:prstGeom>
          <a:ln>
            <a:solidFill>
              <a:schemeClr val="accent1"/>
            </a:solidFill>
          </a:ln>
        </p:spPr>
        <p:txBody>
          <a:bodyPr wrap="square">
            <a:spAutoFit/>
          </a:bodyPr>
          <a:lstStyle/>
          <a:p>
            <a:r>
              <a:rPr lang="zh-CN" altLang="en-US" kern="100" dirty="0">
                <a:latin typeface="SimHei" panose="02010609060101010101" pitchFamily="49" charset="-122"/>
                <a:ea typeface="SimHei" panose="02010609060101010101" pitchFamily="49" charset="-122"/>
                <a:cs typeface="Times New Roman" panose="02020603050405020304" pitchFamily="18" charset="0"/>
              </a:rPr>
              <a:t>借鉴航天军工系统的</a:t>
            </a:r>
            <a:r>
              <a:rPr lang="en-US" kern="100" dirty="0">
                <a:latin typeface="SimHei" panose="02010609060101010101" pitchFamily="49" charset="-122"/>
                <a:ea typeface="SimHei" panose="02010609060101010101" pitchFamily="49" charset="-122"/>
                <a:cs typeface="Times New Roman" panose="02020603050405020304" pitchFamily="18" charset="0"/>
              </a:rPr>
              <a:t>“</a:t>
            </a:r>
            <a:r>
              <a:rPr lang="zh-CN" altLang="en-US" kern="100" dirty="0">
                <a:latin typeface="SimHei" panose="02010609060101010101" pitchFamily="49" charset="-122"/>
                <a:ea typeface="SimHei" panose="02010609060101010101" pitchFamily="49" charset="-122"/>
                <a:cs typeface="Times New Roman" panose="02020603050405020304" pitchFamily="18" charset="0"/>
              </a:rPr>
              <a:t>两总</a:t>
            </a:r>
            <a:r>
              <a:rPr lang="en-US" kern="100" dirty="0">
                <a:latin typeface="SimHei" panose="02010609060101010101" pitchFamily="49" charset="-122"/>
                <a:ea typeface="SimHei" panose="02010609060101010101" pitchFamily="49" charset="-122"/>
                <a:cs typeface="Times New Roman" panose="02020603050405020304" pitchFamily="18" charset="0"/>
              </a:rPr>
              <a:t>”</a:t>
            </a:r>
            <a:r>
              <a:rPr lang="zh-CN" altLang="en-US" kern="100" dirty="0">
                <a:latin typeface="SimHei" panose="02010609060101010101" pitchFamily="49" charset="-122"/>
                <a:ea typeface="SimHei" panose="02010609060101010101" pitchFamily="49" charset="-122"/>
                <a:cs typeface="Times New Roman" panose="02020603050405020304" pitchFamily="18" charset="0"/>
              </a:rPr>
              <a:t>管理模式，</a:t>
            </a:r>
            <a:r>
              <a:rPr lang="zh-CN" altLang="en-US" dirty="0"/>
              <a:t>科学规划，按照技术逻辑需求和研究基础，适时启动研发任务，合理安排研发计划</a:t>
            </a:r>
            <a:r>
              <a:rPr lang="en-US" dirty="0"/>
              <a:t> </a:t>
            </a:r>
            <a:r>
              <a:rPr lang="zh-CN" altLang="en-US" kern="100" dirty="0">
                <a:latin typeface="SimHei" panose="02010609060101010101" pitchFamily="49" charset="-122"/>
                <a:ea typeface="SimHei" panose="02010609060101010101" pitchFamily="49" charset="-122"/>
                <a:cs typeface="Times New Roman" panose="02020603050405020304" pitchFamily="18" charset="0"/>
              </a:rPr>
              <a:t>，发挥资金最大效益。</a:t>
            </a:r>
            <a:r>
              <a:rPr lang="en-US" kern="100" dirty="0">
                <a:latin typeface="SimHei" panose="02010609060101010101" pitchFamily="49" charset="-122"/>
                <a:ea typeface="SimHei" panose="02010609060101010101" pitchFamily="49" charset="-122"/>
                <a:cs typeface="Times New Roman" panose="02020603050405020304" pitchFamily="18" charset="0"/>
              </a:rPr>
              <a:t> </a:t>
            </a:r>
          </a:p>
        </p:txBody>
      </p:sp>
      <p:pic>
        <p:nvPicPr>
          <p:cNvPr id="15" name="Picture 17">
            <a:extLst>
              <a:ext uri="{FF2B5EF4-FFF2-40B4-BE49-F238E27FC236}">
                <a16:creationId xmlns:a16="http://schemas.microsoft.com/office/drawing/2014/main" id="{C833A1E7-8B31-40F3-9E1F-BE4C2EA9FD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139" y="3932798"/>
            <a:ext cx="684643" cy="630306"/>
          </a:xfrm>
          <a:prstGeom prst="rect">
            <a:avLst/>
          </a:prstGeom>
        </p:spPr>
      </p:pic>
      <p:pic>
        <p:nvPicPr>
          <p:cNvPr id="16" name="Picture 18">
            <a:extLst>
              <a:ext uri="{FF2B5EF4-FFF2-40B4-BE49-F238E27FC236}">
                <a16:creationId xmlns:a16="http://schemas.microsoft.com/office/drawing/2014/main" id="{E97377A1-2C21-4EB1-8EC1-A3876C1D6E4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27061" y="3946656"/>
            <a:ext cx="620594" cy="589564"/>
          </a:xfrm>
          <a:prstGeom prst="rect">
            <a:avLst/>
          </a:prstGeom>
        </p:spPr>
      </p:pic>
    </p:spTree>
    <p:extLst>
      <p:ext uri="{BB962C8B-B14F-4D97-AF65-F5344CB8AC3E}">
        <p14:creationId xmlns:p14="http://schemas.microsoft.com/office/powerpoint/2010/main" val="4180697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91E5C-21E7-4B72-B9A8-F414757C571D}"/>
              </a:ext>
            </a:extLst>
          </p:cNvPr>
          <p:cNvSpPr>
            <a:spLocks noGrp="1"/>
          </p:cNvSpPr>
          <p:nvPr>
            <p:ph type="title"/>
          </p:nvPr>
        </p:nvSpPr>
        <p:spPr/>
        <p:txBody>
          <a:bodyPr/>
          <a:lstStyle/>
          <a:p>
            <a:r>
              <a:rPr lang="zh-CN" altLang="en-US" dirty="0"/>
              <a:t>任务分解与课题设置</a:t>
            </a:r>
          </a:p>
        </p:txBody>
      </p:sp>
      <p:sp>
        <p:nvSpPr>
          <p:cNvPr id="4" name="灯片编号占位符 3">
            <a:extLst>
              <a:ext uri="{FF2B5EF4-FFF2-40B4-BE49-F238E27FC236}">
                <a16:creationId xmlns:a16="http://schemas.microsoft.com/office/drawing/2014/main" id="{E61AE18B-9C6E-4D20-B2CA-1A2B48365AB6}"/>
              </a:ext>
            </a:extLst>
          </p:cNvPr>
          <p:cNvSpPr>
            <a:spLocks noGrp="1"/>
          </p:cNvSpPr>
          <p:nvPr>
            <p:ph type="sldNum" sz="quarter" idx="12"/>
          </p:nvPr>
        </p:nvSpPr>
        <p:spPr/>
        <p:txBody>
          <a:bodyPr/>
          <a:lstStyle/>
          <a:p>
            <a:fld id="{17F0B86A-3B10-4477-8AC6-12E7D7B5209B}" type="slidenum">
              <a:rPr lang="zh-CN" altLang="en-US" smtClean="0"/>
              <a:t>27</a:t>
            </a:fld>
            <a:endParaRPr lang="zh-CN" altLang="en-US"/>
          </a:p>
        </p:txBody>
      </p:sp>
      <p:sp>
        <p:nvSpPr>
          <p:cNvPr id="5" name="矩形: 圆角 4">
            <a:extLst>
              <a:ext uri="{FF2B5EF4-FFF2-40B4-BE49-F238E27FC236}">
                <a16:creationId xmlns:a16="http://schemas.microsoft.com/office/drawing/2014/main" id="{23973AB5-F7D6-494E-8DDD-83680617E8A3}"/>
              </a:ext>
            </a:extLst>
          </p:cNvPr>
          <p:cNvSpPr/>
          <p:nvPr/>
        </p:nvSpPr>
        <p:spPr>
          <a:xfrm>
            <a:off x="221673" y="4006812"/>
            <a:ext cx="4204854" cy="10252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30000"/>
              </a:lnSpc>
            </a:pPr>
            <a:r>
              <a:rPr lang="zh-CN" altLang="en-US" dirty="0"/>
              <a:t>课题一</a:t>
            </a:r>
            <a:endParaRPr lang="en-US" altLang="zh-CN" dirty="0"/>
          </a:p>
          <a:p>
            <a:pPr algn="ctr">
              <a:lnSpc>
                <a:spcPct val="130000"/>
              </a:lnSpc>
            </a:pPr>
            <a:r>
              <a:rPr lang="zh-CN" altLang="en-US" sz="2000" dirty="0"/>
              <a:t>大数据智能计算机</a:t>
            </a:r>
          </a:p>
        </p:txBody>
      </p:sp>
      <p:sp>
        <p:nvSpPr>
          <p:cNvPr id="6" name="矩形: 圆角 5">
            <a:extLst>
              <a:ext uri="{FF2B5EF4-FFF2-40B4-BE49-F238E27FC236}">
                <a16:creationId xmlns:a16="http://schemas.microsoft.com/office/drawing/2014/main" id="{4AF73BCA-3579-41ED-BB3F-0F3286D3BBB1}"/>
              </a:ext>
            </a:extLst>
          </p:cNvPr>
          <p:cNvSpPr/>
          <p:nvPr/>
        </p:nvSpPr>
        <p:spPr>
          <a:xfrm>
            <a:off x="4731328" y="4006812"/>
            <a:ext cx="4204854" cy="10252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30000"/>
              </a:lnSpc>
            </a:pPr>
            <a:r>
              <a:rPr lang="zh-CN" altLang="en-US" dirty="0"/>
              <a:t>课题二</a:t>
            </a:r>
            <a:endParaRPr lang="en-US" altLang="zh-CN" dirty="0"/>
          </a:p>
          <a:p>
            <a:pPr algn="ctr">
              <a:lnSpc>
                <a:spcPct val="130000"/>
              </a:lnSpc>
            </a:pPr>
            <a:r>
              <a:rPr lang="zh-CN" altLang="en-US" sz="2000" dirty="0"/>
              <a:t>类脑计算机</a:t>
            </a:r>
          </a:p>
        </p:txBody>
      </p:sp>
      <p:sp>
        <p:nvSpPr>
          <p:cNvPr id="7" name="矩形: 圆角 6">
            <a:extLst>
              <a:ext uri="{FF2B5EF4-FFF2-40B4-BE49-F238E27FC236}">
                <a16:creationId xmlns:a16="http://schemas.microsoft.com/office/drawing/2014/main" id="{083A9F2A-DB15-4400-BD46-A0FBC2531107}"/>
              </a:ext>
            </a:extLst>
          </p:cNvPr>
          <p:cNvSpPr/>
          <p:nvPr/>
        </p:nvSpPr>
        <p:spPr>
          <a:xfrm>
            <a:off x="221672" y="5535195"/>
            <a:ext cx="8714509" cy="102523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30000"/>
              </a:lnSpc>
            </a:pPr>
            <a:r>
              <a:rPr lang="zh-CN" altLang="en-US" dirty="0"/>
              <a:t>课题三</a:t>
            </a:r>
            <a:endParaRPr lang="en-US" altLang="zh-CN" dirty="0"/>
          </a:p>
          <a:p>
            <a:pPr algn="ctr">
              <a:lnSpc>
                <a:spcPct val="130000"/>
              </a:lnSpc>
            </a:pPr>
            <a:r>
              <a:rPr lang="zh-CN" altLang="en-US" sz="2000" dirty="0"/>
              <a:t>基础芯片（类脑芯片、存算一体芯片）</a:t>
            </a:r>
          </a:p>
        </p:txBody>
      </p:sp>
      <p:sp>
        <p:nvSpPr>
          <p:cNvPr id="8" name="矩形: 圆角 7">
            <a:extLst>
              <a:ext uri="{FF2B5EF4-FFF2-40B4-BE49-F238E27FC236}">
                <a16:creationId xmlns:a16="http://schemas.microsoft.com/office/drawing/2014/main" id="{4887475C-367B-4098-862F-F6FD898237B0}"/>
              </a:ext>
            </a:extLst>
          </p:cNvPr>
          <p:cNvSpPr/>
          <p:nvPr/>
        </p:nvSpPr>
        <p:spPr>
          <a:xfrm>
            <a:off x="1956954" y="2478429"/>
            <a:ext cx="5230091" cy="102523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30000"/>
              </a:lnSpc>
            </a:pPr>
            <a:r>
              <a:rPr lang="zh-CN" altLang="en-US" dirty="0"/>
              <a:t>课题五</a:t>
            </a:r>
            <a:endParaRPr lang="en-US" altLang="zh-CN" dirty="0"/>
          </a:p>
          <a:p>
            <a:pPr algn="ctr">
              <a:lnSpc>
                <a:spcPct val="130000"/>
              </a:lnSpc>
            </a:pPr>
            <a:r>
              <a:rPr lang="zh-CN" altLang="en-US" sz="2000" dirty="0"/>
              <a:t>混合架构智能计算机</a:t>
            </a:r>
          </a:p>
        </p:txBody>
      </p:sp>
      <p:sp>
        <p:nvSpPr>
          <p:cNvPr id="9" name="矩形: 圆角 8">
            <a:extLst>
              <a:ext uri="{FF2B5EF4-FFF2-40B4-BE49-F238E27FC236}">
                <a16:creationId xmlns:a16="http://schemas.microsoft.com/office/drawing/2014/main" id="{EF512929-F96D-4AA8-8A68-083D00F0FDBC}"/>
              </a:ext>
            </a:extLst>
          </p:cNvPr>
          <p:cNvSpPr/>
          <p:nvPr/>
        </p:nvSpPr>
        <p:spPr>
          <a:xfrm>
            <a:off x="221672" y="950046"/>
            <a:ext cx="8714509" cy="102523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30000"/>
              </a:lnSpc>
            </a:pPr>
            <a:r>
              <a:rPr lang="zh-CN" altLang="en-US" dirty="0"/>
              <a:t>课题四</a:t>
            </a:r>
            <a:endParaRPr lang="en-US" altLang="zh-CN" dirty="0"/>
          </a:p>
          <a:p>
            <a:pPr algn="ctr">
              <a:lnSpc>
                <a:spcPct val="130000"/>
              </a:lnSpc>
            </a:pPr>
            <a:r>
              <a:rPr lang="zh-CN" altLang="en-US" sz="2000" dirty="0"/>
              <a:t>应用支撑环境与验证平台</a:t>
            </a:r>
          </a:p>
        </p:txBody>
      </p:sp>
      <p:cxnSp>
        <p:nvCxnSpPr>
          <p:cNvPr id="15" name="连接符: 肘形 14">
            <a:extLst>
              <a:ext uri="{FF2B5EF4-FFF2-40B4-BE49-F238E27FC236}">
                <a16:creationId xmlns:a16="http://schemas.microsoft.com/office/drawing/2014/main" id="{032BF12E-833E-4878-87BC-901C8990BB2D}"/>
              </a:ext>
            </a:extLst>
          </p:cNvPr>
          <p:cNvCxnSpPr>
            <a:cxnSpLocks/>
            <a:stCxn id="5" idx="0"/>
            <a:endCxn id="8" idx="2"/>
          </p:cNvCxnSpPr>
          <p:nvPr/>
        </p:nvCxnSpPr>
        <p:spPr>
          <a:xfrm rot="5400000" flipH="1" flipV="1">
            <a:off x="3196477" y="2631289"/>
            <a:ext cx="503147" cy="2247900"/>
          </a:xfrm>
          <a:prstGeom prst="bentConnector3">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59DB80F4-453F-4028-8093-EBE38FCB59DD}"/>
              </a:ext>
            </a:extLst>
          </p:cNvPr>
          <p:cNvCxnSpPr>
            <a:cxnSpLocks/>
            <a:stCxn id="6" idx="0"/>
            <a:endCxn id="8" idx="2"/>
          </p:cNvCxnSpPr>
          <p:nvPr/>
        </p:nvCxnSpPr>
        <p:spPr>
          <a:xfrm rot="16200000" flipV="1">
            <a:off x="5451305" y="2624361"/>
            <a:ext cx="503147" cy="2261755"/>
          </a:xfrm>
          <a:prstGeom prst="bentConnector3">
            <a:avLst>
              <a:gd name="adj1" fmla="val 50000"/>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52F1796-BD4C-4886-BDC3-420299360061}"/>
              </a:ext>
            </a:extLst>
          </p:cNvPr>
          <p:cNvCxnSpPr>
            <a:stCxn id="8" idx="0"/>
            <a:endCxn id="9" idx="2"/>
          </p:cNvCxnSpPr>
          <p:nvPr/>
        </p:nvCxnSpPr>
        <p:spPr>
          <a:xfrm flipV="1">
            <a:off x="4572000" y="1975282"/>
            <a:ext cx="6927" cy="503147"/>
          </a:xfrm>
          <a:prstGeom prst="straightConnector1">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F96206-CFE8-4834-9163-A56B63DF30CB}"/>
              </a:ext>
            </a:extLst>
          </p:cNvPr>
          <p:cNvCxnSpPr>
            <a:cxnSpLocks/>
          </p:cNvCxnSpPr>
          <p:nvPr/>
        </p:nvCxnSpPr>
        <p:spPr>
          <a:xfrm flipV="1">
            <a:off x="1039091" y="1975282"/>
            <a:ext cx="1" cy="2031529"/>
          </a:xfrm>
          <a:prstGeom prst="straightConnector1">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00D5842-8DFD-4969-9270-88B90CA765BC}"/>
              </a:ext>
            </a:extLst>
          </p:cNvPr>
          <p:cNvCxnSpPr>
            <a:cxnSpLocks/>
          </p:cNvCxnSpPr>
          <p:nvPr/>
        </p:nvCxnSpPr>
        <p:spPr>
          <a:xfrm flipV="1">
            <a:off x="8111835" y="1975281"/>
            <a:ext cx="1" cy="2031529"/>
          </a:xfrm>
          <a:prstGeom prst="straightConnector1">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69C6C1C-C37A-43BE-AEE6-0397ADA6293D}"/>
              </a:ext>
            </a:extLst>
          </p:cNvPr>
          <p:cNvCxnSpPr>
            <a:cxnSpLocks/>
            <a:endCxn id="5" idx="2"/>
          </p:cNvCxnSpPr>
          <p:nvPr/>
        </p:nvCxnSpPr>
        <p:spPr>
          <a:xfrm flipV="1">
            <a:off x="2324100" y="5032048"/>
            <a:ext cx="0" cy="503147"/>
          </a:xfrm>
          <a:prstGeom prst="straightConnector1">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CEDAF9B-8E9C-4118-A74B-84A7814F022E}"/>
              </a:ext>
            </a:extLst>
          </p:cNvPr>
          <p:cNvCxnSpPr>
            <a:cxnSpLocks/>
            <a:endCxn id="6" idx="2"/>
          </p:cNvCxnSpPr>
          <p:nvPr/>
        </p:nvCxnSpPr>
        <p:spPr>
          <a:xfrm flipV="1">
            <a:off x="6833755" y="5032048"/>
            <a:ext cx="0" cy="503146"/>
          </a:xfrm>
          <a:prstGeom prst="straightConnector1">
            <a:avLst/>
          </a:prstGeom>
          <a:ln w="28575">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72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9518DF-92FC-4502-88DF-EC4500D96B5F}"/>
              </a:ext>
            </a:extLst>
          </p:cNvPr>
          <p:cNvSpPr>
            <a:spLocks noGrp="1"/>
          </p:cNvSpPr>
          <p:nvPr>
            <p:ph type="sldNum" sz="quarter" idx="12"/>
          </p:nvPr>
        </p:nvSpPr>
        <p:spPr/>
        <p:txBody>
          <a:bodyPr/>
          <a:lstStyle/>
          <a:p>
            <a:fld id="{17F0B86A-3B10-4477-8AC6-12E7D7B5209B}" type="slidenum">
              <a:rPr lang="zh-CN" altLang="en-US" smtClean="0"/>
              <a:t>28</a:t>
            </a:fld>
            <a:endParaRPr lang="zh-CN" altLang="en-US"/>
          </a:p>
        </p:txBody>
      </p:sp>
      <p:sp>
        <p:nvSpPr>
          <p:cNvPr id="7" name="标题 1">
            <a:extLst>
              <a:ext uri="{FF2B5EF4-FFF2-40B4-BE49-F238E27FC236}">
                <a16:creationId xmlns:a16="http://schemas.microsoft.com/office/drawing/2014/main" id="{1999D4A9-8C8B-4724-932B-5CDA7454DE78}"/>
              </a:ext>
            </a:extLst>
          </p:cNvPr>
          <p:cNvSpPr txBox="1">
            <a:spLocks/>
          </p:cNvSpPr>
          <p:nvPr/>
        </p:nvSpPr>
        <p:spPr>
          <a:xfrm>
            <a:off x="0" y="2227723"/>
            <a:ext cx="9144000" cy="2164168"/>
          </a:xfrm>
          <a:prstGeom prst="rect">
            <a:avLst/>
          </a:prstGeom>
        </p:spPr>
        <p:txBody>
          <a:bodyPr anchor="ctr">
            <a:norm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nSpc>
                <a:spcPct val="130000"/>
              </a:lnSpc>
            </a:pPr>
            <a:r>
              <a:rPr lang="zh-CN" altLang="en-US" dirty="0"/>
              <a:t>课题一：</a:t>
            </a:r>
            <a:endParaRPr lang="en-US" altLang="zh-CN" dirty="0"/>
          </a:p>
          <a:p>
            <a:pPr>
              <a:lnSpc>
                <a:spcPct val="130000"/>
              </a:lnSpc>
            </a:pPr>
            <a:r>
              <a:rPr lang="zh-CN" altLang="en-US" dirty="0"/>
              <a:t>大数据智能计算机</a:t>
            </a:r>
          </a:p>
        </p:txBody>
      </p:sp>
    </p:spTree>
    <p:extLst>
      <p:ext uri="{BB962C8B-B14F-4D97-AF65-F5344CB8AC3E}">
        <p14:creationId xmlns:p14="http://schemas.microsoft.com/office/powerpoint/2010/main" val="1036015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E318B-2304-4E10-B9A5-B20D74BAF978}"/>
              </a:ext>
            </a:extLst>
          </p:cNvPr>
          <p:cNvSpPr>
            <a:spLocks noGrp="1"/>
          </p:cNvSpPr>
          <p:nvPr>
            <p:ph type="title"/>
          </p:nvPr>
        </p:nvSpPr>
        <p:spPr/>
        <p:txBody>
          <a:bodyPr/>
          <a:lstStyle/>
          <a:p>
            <a:r>
              <a:rPr lang="zh-CN" altLang="en-US" dirty="0"/>
              <a:t>总体技术思路</a:t>
            </a:r>
          </a:p>
        </p:txBody>
      </p:sp>
      <p:sp>
        <p:nvSpPr>
          <p:cNvPr id="4" name="内容占位符 3">
            <a:extLst>
              <a:ext uri="{FF2B5EF4-FFF2-40B4-BE49-F238E27FC236}">
                <a16:creationId xmlns:a16="http://schemas.microsoft.com/office/drawing/2014/main" id="{B45839C5-C41D-44CE-9032-7C1996DBD9AB}"/>
              </a:ext>
            </a:extLst>
          </p:cNvPr>
          <p:cNvSpPr>
            <a:spLocks noGrp="1"/>
          </p:cNvSpPr>
          <p:nvPr>
            <p:ph idx="1"/>
          </p:nvPr>
        </p:nvSpPr>
        <p:spPr/>
        <p:txBody>
          <a:bodyPr/>
          <a:lstStyle/>
          <a:p>
            <a:pPr>
              <a:lnSpc>
                <a:spcPct val="150000"/>
              </a:lnSpc>
            </a:pPr>
            <a:r>
              <a:rPr lang="zh-CN" altLang="en-US" dirty="0"/>
              <a:t>研发一台</a:t>
            </a:r>
            <a:r>
              <a:rPr lang="zh-CN" altLang="en-US" dirty="0">
                <a:solidFill>
                  <a:srgbClr val="C00000"/>
                </a:solidFill>
              </a:rPr>
              <a:t>可重构</a:t>
            </a:r>
            <a:r>
              <a:rPr lang="zh-CN" altLang="en-US" dirty="0"/>
              <a:t>、</a:t>
            </a:r>
            <a:r>
              <a:rPr lang="zh-CN" altLang="en-US" dirty="0">
                <a:solidFill>
                  <a:srgbClr val="C00000"/>
                </a:solidFill>
              </a:rPr>
              <a:t>可扩展</a:t>
            </a:r>
            <a:r>
              <a:rPr lang="zh-CN" altLang="en-US" dirty="0"/>
              <a:t>的</a:t>
            </a:r>
            <a:r>
              <a:rPr lang="zh-CN" altLang="en-US" dirty="0">
                <a:solidFill>
                  <a:srgbClr val="C00000"/>
                </a:solidFill>
              </a:rPr>
              <a:t>通用架构</a:t>
            </a:r>
            <a:r>
              <a:rPr lang="zh-CN" altLang="en-US" dirty="0"/>
              <a:t>智能计算机</a:t>
            </a:r>
            <a:endParaRPr lang="en-US" altLang="zh-CN" dirty="0"/>
          </a:p>
          <a:p>
            <a:pPr>
              <a:lnSpc>
                <a:spcPct val="150000"/>
              </a:lnSpc>
            </a:pPr>
            <a:r>
              <a:rPr lang="zh-CN" altLang="en-US" dirty="0"/>
              <a:t>基于</a:t>
            </a:r>
            <a:r>
              <a:rPr lang="zh-CN" altLang="en-US" dirty="0">
                <a:solidFill>
                  <a:srgbClr val="C00000"/>
                </a:solidFill>
              </a:rPr>
              <a:t>应用感知</a:t>
            </a:r>
            <a:r>
              <a:rPr lang="zh-CN" altLang="en-US" dirty="0"/>
              <a:t>和</a:t>
            </a:r>
            <a:r>
              <a:rPr lang="zh-CN" altLang="en-US" dirty="0">
                <a:solidFill>
                  <a:srgbClr val="C00000"/>
                </a:solidFill>
              </a:rPr>
              <a:t>可配置</a:t>
            </a:r>
            <a:r>
              <a:rPr lang="zh-CN" altLang="en-US" dirty="0"/>
              <a:t>、</a:t>
            </a:r>
            <a:r>
              <a:rPr lang="zh-CN" altLang="en-US" dirty="0">
                <a:solidFill>
                  <a:srgbClr val="C00000"/>
                </a:solidFill>
              </a:rPr>
              <a:t>可重构特性</a:t>
            </a:r>
            <a:r>
              <a:rPr lang="zh-CN" altLang="en-US" dirty="0">
                <a:sym typeface="Wingdings" panose="05000000000000000000" pitchFamily="2" charset="2"/>
              </a:rPr>
              <a:t>，面向特定应用进行优化，可成为最适合特定应用的专用计算机</a:t>
            </a:r>
            <a:endParaRPr lang="en-US" altLang="zh-CN" dirty="0">
              <a:sym typeface="Wingdings" panose="05000000000000000000" pitchFamily="2" charset="2"/>
            </a:endParaRPr>
          </a:p>
          <a:p>
            <a:pPr>
              <a:lnSpc>
                <a:spcPct val="150000"/>
              </a:lnSpc>
            </a:pPr>
            <a:r>
              <a:rPr lang="zh-CN" altLang="en-US" dirty="0">
                <a:sym typeface="Wingdings" panose="05000000000000000000" pitchFamily="2" charset="2"/>
              </a:rPr>
              <a:t>通过专用优化技术把计算、存储、网络性能发挥到极致</a:t>
            </a:r>
            <a:endParaRPr lang="en-US" altLang="zh-CN" dirty="0">
              <a:sym typeface="Wingdings" panose="05000000000000000000" pitchFamily="2" charset="2"/>
            </a:endParaRPr>
          </a:p>
          <a:p>
            <a:pPr lvl="1">
              <a:lnSpc>
                <a:spcPct val="150000"/>
              </a:lnSpc>
            </a:pPr>
            <a:r>
              <a:rPr lang="zh-CN" altLang="en-US" dirty="0">
                <a:sym typeface="Wingdings" panose="05000000000000000000" pitchFamily="2" charset="2"/>
              </a:rPr>
              <a:t>计算：通过</a:t>
            </a:r>
            <a:r>
              <a:rPr lang="zh-CN" altLang="en-US" dirty="0">
                <a:solidFill>
                  <a:srgbClr val="C00000"/>
                </a:solidFill>
                <a:sym typeface="Wingdings" panose="05000000000000000000" pitchFamily="2" charset="2"/>
              </a:rPr>
              <a:t>对</a:t>
            </a:r>
            <a:r>
              <a:rPr lang="en-US" altLang="zh-CN" dirty="0">
                <a:solidFill>
                  <a:srgbClr val="C00000"/>
                </a:solidFill>
                <a:sym typeface="Wingdings" panose="05000000000000000000" pitchFamily="2" charset="2"/>
              </a:rPr>
              <a:t>XPU</a:t>
            </a:r>
            <a:r>
              <a:rPr lang="zh-CN" altLang="en-US" dirty="0">
                <a:solidFill>
                  <a:srgbClr val="C00000"/>
                </a:solidFill>
                <a:sym typeface="Wingdings" panose="05000000000000000000" pitchFamily="2" charset="2"/>
              </a:rPr>
              <a:t>的调度组合</a:t>
            </a:r>
            <a:r>
              <a:rPr lang="zh-CN" altLang="en-US" dirty="0">
                <a:sym typeface="Wingdings" panose="05000000000000000000" pitchFamily="2" charset="2"/>
              </a:rPr>
              <a:t>和</a:t>
            </a:r>
            <a:r>
              <a:rPr lang="zh-CN" altLang="en-US" dirty="0">
                <a:solidFill>
                  <a:srgbClr val="C00000"/>
                </a:solidFill>
                <a:sym typeface="Wingdings" panose="05000000000000000000" pitchFamily="2" charset="2"/>
              </a:rPr>
              <a:t>基于</a:t>
            </a:r>
            <a:r>
              <a:rPr lang="en-US" altLang="zh-CN" dirty="0">
                <a:solidFill>
                  <a:srgbClr val="C00000"/>
                </a:solidFill>
                <a:sym typeface="Wingdings" panose="05000000000000000000" pitchFamily="2" charset="2"/>
              </a:rPr>
              <a:t>FPGA</a:t>
            </a:r>
            <a:r>
              <a:rPr lang="zh-CN" altLang="en-US" dirty="0">
                <a:solidFill>
                  <a:srgbClr val="C00000"/>
                </a:solidFill>
                <a:sym typeface="Wingdings" panose="05000000000000000000" pitchFamily="2" charset="2"/>
              </a:rPr>
              <a:t>的重构</a:t>
            </a:r>
            <a:r>
              <a:rPr lang="zh-CN" altLang="en-US" dirty="0">
                <a:sym typeface="Wingdings" panose="05000000000000000000" pitchFamily="2" charset="2"/>
              </a:rPr>
              <a:t>对计算效能进行优化</a:t>
            </a:r>
            <a:endParaRPr lang="en-US" altLang="zh-CN" dirty="0">
              <a:sym typeface="Wingdings" panose="05000000000000000000" pitchFamily="2" charset="2"/>
            </a:endParaRPr>
          </a:p>
          <a:p>
            <a:pPr lvl="1">
              <a:lnSpc>
                <a:spcPct val="150000"/>
              </a:lnSpc>
            </a:pPr>
            <a:r>
              <a:rPr lang="zh-CN" altLang="en-US" dirty="0">
                <a:sym typeface="Wingdings" panose="05000000000000000000" pitchFamily="2" charset="2"/>
              </a:rPr>
              <a:t>存储：构建</a:t>
            </a:r>
            <a:r>
              <a:rPr lang="zh-CN" altLang="en-US" dirty="0">
                <a:solidFill>
                  <a:srgbClr val="C00000"/>
                </a:solidFill>
                <a:sym typeface="Wingdings" panose="05000000000000000000" pitchFamily="2" charset="2"/>
              </a:rPr>
              <a:t>深度内存存储系统（</a:t>
            </a:r>
            <a:r>
              <a:rPr lang="en-US" altLang="zh-CN" dirty="0">
                <a:solidFill>
                  <a:srgbClr val="C00000"/>
                </a:solidFill>
                <a:sym typeface="Wingdings" panose="05000000000000000000" pitchFamily="2" charset="2"/>
              </a:rPr>
              <a:t>DMSH</a:t>
            </a:r>
            <a:r>
              <a:rPr lang="zh-CN" altLang="en-US" dirty="0">
                <a:solidFill>
                  <a:srgbClr val="C00000"/>
                </a:solidFill>
                <a:sym typeface="Wingdings" panose="05000000000000000000" pitchFamily="2" charset="2"/>
              </a:rPr>
              <a:t>）</a:t>
            </a:r>
            <a:r>
              <a:rPr lang="zh-CN" altLang="en-US" dirty="0">
                <a:sym typeface="Wingdings" panose="05000000000000000000" pitchFamily="2" charset="2"/>
              </a:rPr>
              <a:t>提高智能计算机系统存储性能</a:t>
            </a:r>
            <a:endParaRPr lang="en-US" altLang="zh-CN" dirty="0">
              <a:sym typeface="Wingdings" panose="05000000000000000000" pitchFamily="2" charset="2"/>
            </a:endParaRPr>
          </a:p>
          <a:p>
            <a:pPr lvl="1">
              <a:lnSpc>
                <a:spcPct val="150000"/>
              </a:lnSpc>
            </a:pPr>
            <a:r>
              <a:rPr lang="zh-CN" altLang="en-US" dirty="0">
                <a:sym typeface="Wingdings" panose="05000000000000000000" pitchFamily="2" charset="2"/>
              </a:rPr>
              <a:t>网络：通过基于</a:t>
            </a:r>
            <a:r>
              <a:rPr lang="en-US" altLang="zh-CN" dirty="0">
                <a:sym typeface="Wingdings" panose="05000000000000000000" pitchFamily="2" charset="2"/>
              </a:rPr>
              <a:t>FPGA</a:t>
            </a:r>
            <a:r>
              <a:rPr lang="zh-CN" altLang="en-US" dirty="0">
                <a:sym typeface="Wingdings" panose="05000000000000000000" pitchFamily="2" charset="2"/>
              </a:rPr>
              <a:t>的智能网卡和机器学习参数服务器实现</a:t>
            </a:r>
            <a:r>
              <a:rPr lang="zh-CN" altLang="en-US" dirty="0">
                <a:solidFill>
                  <a:srgbClr val="C00000"/>
                </a:solidFill>
                <a:sym typeface="Wingdings" panose="05000000000000000000" pitchFamily="2" charset="2"/>
              </a:rPr>
              <a:t>网内计算（</a:t>
            </a:r>
            <a:r>
              <a:rPr lang="en-US" altLang="zh-CN" dirty="0">
                <a:solidFill>
                  <a:srgbClr val="C00000"/>
                </a:solidFill>
                <a:sym typeface="Wingdings" panose="05000000000000000000" pitchFamily="2" charset="2"/>
              </a:rPr>
              <a:t>In-network Computing</a:t>
            </a:r>
            <a:r>
              <a:rPr lang="zh-CN" altLang="en-US" dirty="0">
                <a:solidFill>
                  <a:srgbClr val="C00000"/>
                </a:solidFill>
                <a:sym typeface="Wingdings" panose="05000000000000000000" pitchFamily="2" charset="2"/>
              </a:rPr>
              <a:t>）</a:t>
            </a:r>
            <a:r>
              <a:rPr lang="zh-CN" altLang="en-US" dirty="0">
                <a:sym typeface="Wingdings" panose="05000000000000000000" pitchFamily="2" charset="2"/>
              </a:rPr>
              <a:t>，优化智能计算机的网络通信</a:t>
            </a:r>
            <a:endParaRPr lang="en-US" altLang="zh-CN" dirty="0">
              <a:sym typeface="Wingdings" panose="05000000000000000000" pitchFamily="2" charset="2"/>
            </a:endParaRPr>
          </a:p>
        </p:txBody>
      </p:sp>
      <p:sp>
        <p:nvSpPr>
          <p:cNvPr id="3" name="灯片编号占位符 2">
            <a:extLst>
              <a:ext uri="{FF2B5EF4-FFF2-40B4-BE49-F238E27FC236}">
                <a16:creationId xmlns:a16="http://schemas.microsoft.com/office/drawing/2014/main" id="{36F91139-E719-42F7-877D-620FC5DCCAAB}"/>
              </a:ext>
            </a:extLst>
          </p:cNvPr>
          <p:cNvSpPr>
            <a:spLocks noGrp="1"/>
          </p:cNvSpPr>
          <p:nvPr>
            <p:ph type="sldNum" sz="quarter" idx="12"/>
          </p:nvPr>
        </p:nvSpPr>
        <p:spPr/>
        <p:txBody>
          <a:bodyPr/>
          <a:lstStyle/>
          <a:p>
            <a:fld id="{17F0B86A-3B10-4477-8AC6-12E7D7B5209B}" type="slidenum">
              <a:rPr lang="zh-CN" altLang="en-US" smtClean="0"/>
              <a:t>29</a:t>
            </a:fld>
            <a:endParaRPr lang="zh-CN" altLang="en-US"/>
          </a:p>
        </p:txBody>
      </p:sp>
      <p:sp>
        <p:nvSpPr>
          <p:cNvPr id="8" name="文本框 7">
            <a:extLst>
              <a:ext uri="{FF2B5EF4-FFF2-40B4-BE49-F238E27FC236}">
                <a16:creationId xmlns:a16="http://schemas.microsoft.com/office/drawing/2014/main" id="{C793FFB4-493D-4DB5-8746-78B57703A182}"/>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3899806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26F07-4264-47F2-BBAA-A73486752EEE}"/>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01F3A578-C9F4-439C-82E0-11916C2FEE21}"/>
              </a:ext>
            </a:extLst>
          </p:cNvPr>
          <p:cNvSpPr>
            <a:spLocks noGrp="1"/>
          </p:cNvSpPr>
          <p:nvPr>
            <p:ph idx="1"/>
          </p:nvPr>
        </p:nvSpPr>
        <p:spPr/>
        <p:txBody>
          <a:bodyPr/>
          <a:lstStyle/>
          <a:p>
            <a:r>
              <a:rPr lang="zh-CN" altLang="en-US" dirty="0"/>
              <a:t>算力、算法和数据是大数据智能发展的三个基本条件，而算力是其中最核心的要素，带动了人工智能整体的发展和成熟</a:t>
            </a:r>
          </a:p>
          <a:p>
            <a:endParaRPr lang="zh-CN" altLang="en-US" dirty="0"/>
          </a:p>
        </p:txBody>
      </p:sp>
      <p:sp>
        <p:nvSpPr>
          <p:cNvPr id="15" name="灯片编号占位符 14">
            <a:extLst>
              <a:ext uri="{FF2B5EF4-FFF2-40B4-BE49-F238E27FC236}">
                <a16:creationId xmlns:a16="http://schemas.microsoft.com/office/drawing/2014/main" id="{B964CE22-733C-44A9-881B-F1FA8C492C53}"/>
              </a:ext>
            </a:extLst>
          </p:cNvPr>
          <p:cNvSpPr>
            <a:spLocks noGrp="1"/>
          </p:cNvSpPr>
          <p:nvPr>
            <p:ph type="sldNum" sz="quarter" idx="12"/>
          </p:nvPr>
        </p:nvSpPr>
        <p:spPr/>
        <p:txBody>
          <a:bodyPr/>
          <a:lstStyle/>
          <a:p>
            <a:fld id="{17F0B86A-3B10-4477-8AC6-12E7D7B5209B}" type="slidenum">
              <a:rPr lang="zh-CN" altLang="en-US" smtClean="0"/>
              <a:t>3</a:t>
            </a:fld>
            <a:endParaRPr lang="zh-CN" altLang="en-US"/>
          </a:p>
        </p:txBody>
      </p:sp>
      <p:grpSp>
        <p:nvGrpSpPr>
          <p:cNvPr id="13" name="组合 12">
            <a:extLst>
              <a:ext uri="{FF2B5EF4-FFF2-40B4-BE49-F238E27FC236}">
                <a16:creationId xmlns:a16="http://schemas.microsoft.com/office/drawing/2014/main" id="{AF19D399-1A23-47D9-A99C-E66820945048}"/>
              </a:ext>
            </a:extLst>
          </p:cNvPr>
          <p:cNvGrpSpPr/>
          <p:nvPr/>
        </p:nvGrpSpPr>
        <p:grpSpPr>
          <a:xfrm>
            <a:off x="991321" y="2483177"/>
            <a:ext cx="7410891" cy="3556701"/>
            <a:chOff x="1992100" y="2092431"/>
            <a:chExt cx="7921376" cy="3967367"/>
          </a:xfrm>
        </p:grpSpPr>
        <p:pic>
          <p:nvPicPr>
            <p:cNvPr id="4" name="Picture 4" descr="Objects">
              <a:extLst>
                <a:ext uri="{FF2B5EF4-FFF2-40B4-BE49-F238E27FC236}">
                  <a16:creationId xmlns:a16="http://schemas.microsoft.com/office/drawing/2014/main" id="{8B6E8683-5CCF-48B1-B8F3-B6CCB9EB6DC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045256" y="4211947"/>
              <a:ext cx="2735268" cy="184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烹饪煎锅剪贴画">
              <a:extLst>
                <a:ext uri="{FF2B5EF4-FFF2-40B4-BE49-F238E27FC236}">
                  <a16:creationId xmlns:a16="http://schemas.microsoft.com/office/drawing/2014/main" id="{AA9BFB6E-101A-4851-BFD7-454600CD4D1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64524" y="3141981"/>
              <a:ext cx="3076345" cy="156350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FFE2278-A083-47A4-99D3-92524F753631}"/>
                </a:ext>
              </a:extLst>
            </p:cNvPr>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backgroundRemoval t="0" b="100000" l="0" r="99379">
                          <a14:foregroundMark x1="20807" y1="16961" x2="77329" y2="85512"/>
                          <a14:foregroundMark x1="22050" y1="12721" x2="81366" y2="17314"/>
                          <a14:foregroundMark x1="83851" y1="30742" x2="78571" y2="37102"/>
                        </a14:backgroundRemoval>
                      </a14:imgEffect>
                    </a14:imgLayer>
                  </a14:imgProps>
                </a:ext>
                <a:ext uri="{28A0092B-C50C-407E-A947-70E740481C1C}">
                  <a14:useLocalDpi xmlns:a14="http://schemas.microsoft.com/office/drawing/2010/main"/>
                </a:ext>
              </a:extLst>
            </a:blip>
            <a:srcRect/>
            <a:stretch/>
          </p:blipFill>
          <p:spPr bwMode="auto">
            <a:xfrm>
              <a:off x="4194341" y="2132918"/>
              <a:ext cx="2452135" cy="2157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extLst>
                <a:ext uri="{FF2B5EF4-FFF2-40B4-BE49-F238E27FC236}">
                  <a16:creationId xmlns:a16="http://schemas.microsoft.com/office/drawing/2014/main" id="{23FE488B-776E-455E-BAB4-CF920F841522}"/>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311887" y="2092431"/>
              <a:ext cx="1480931" cy="2488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a:extLst>
                <a:ext uri="{FF2B5EF4-FFF2-40B4-BE49-F238E27FC236}">
                  <a16:creationId xmlns:a16="http://schemas.microsoft.com/office/drawing/2014/main" id="{63E56F3A-2887-49AE-A388-1071BF538B77}"/>
                </a:ext>
              </a:extLst>
            </p:cNvPr>
            <p:cNvSpPr/>
            <p:nvPr/>
          </p:nvSpPr>
          <p:spPr>
            <a:xfrm>
              <a:off x="2156589" y="4688090"/>
              <a:ext cx="855341" cy="514970"/>
            </a:xfrm>
            <a:prstGeom prst="rect">
              <a:avLst/>
            </a:prstGeom>
          </p:spPr>
          <p:txBody>
            <a:bodyPr wrap="none">
              <a:spAutoFit/>
            </a:bodyPr>
            <a:lstStyle/>
            <a:p>
              <a:pPr marL="0" lvl="1" algn="just"/>
              <a:r>
                <a:rPr lang="zh-CN" altLang="en-US" sz="2400" dirty="0">
                  <a:solidFill>
                    <a:srgbClr val="002060"/>
                  </a:solidFill>
                </a:rPr>
                <a:t>算力</a:t>
              </a:r>
              <a:endParaRPr lang="en-US" altLang="zh-CN" sz="2400" dirty="0">
                <a:solidFill>
                  <a:srgbClr val="002060"/>
                </a:solidFill>
              </a:endParaRPr>
            </a:p>
          </p:txBody>
        </p:sp>
        <p:sp>
          <p:nvSpPr>
            <p:cNvPr id="9" name="矩形 8">
              <a:extLst>
                <a:ext uri="{FF2B5EF4-FFF2-40B4-BE49-F238E27FC236}">
                  <a16:creationId xmlns:a16="http://schemas.microsoft.com/office/drawing/2014/main" id="{0F737748-A640-47D2-848C-A22265222EE8}"/>
                </a:ext>
              </a:extLst>
            </p:cNvPr>
            <p:cNvSpPr/>
            <p:nvPr/>
          </p:nvSpPr>
          <p:spPr>
            <a:xfrm>
              <a:off x="1992100" y="2714583"/>
              <a:ext cx="1184318" cy="514970"/>
            </a:xfrm>
            <a:prstGeom prst="rect">
              <a:avLst/>
            </a:prstGeom>
          </p:spPr>
          <p:txBody>
            <a:bodyPr wrap="none">
              <a:spAutoFit/>
            </a:bodyPr>
            <a:lstStyle/>
            <a:p>
              <a:pPr marL="0" lvl="1" algn="just"/>
              <a:r>
                <a:rPr lang="zh-CN" altLang="en-US" sz="2400" dirty="0">
                  <a:solidFill>
                    <a:srgbClr val="002060"/>
                  </a:solidFill>
                </a:rPr>
                <a:t>大数据</a:t>
              </a:r>
              <a:endParaRPr lang="en-US" altLang="zh-CN" sz="2400" dirty="0">
                <a:solidFill>
                  <a:srgbClr val="002060"/>
                </a:solidFill>
              </a:endParaRPr>
            </a:p>
          </p:txBody>
        </p:sp>
        <p:sp>
          <p:nvSpPr>
            <p:cNvPr id="10" name="矩形 9">
              <a:extLst>
                <a:ext uri="{FF2B5EF4-FFF2-40B4-BE49-F238E27FC236}">
                  <a16:creationId xmlns:a16="http://schemas.microsoft.com/office/drawing/2014/main" id="{D777196D-DA64-475F-9B8B-AF3AC3D3D45F}"/>
                </a:ext>
              </a:extLst>
            </p:cNvPr>
            <p:cNvSpPr/>
            <p:nvPr/>
          </p:nvSpPr>
          <p:spPr>
            <a:xfrm>
              <a:off x="9058135" y="3044044"/>
              <a:ext cx="855341" cy="514970"/>
            </a:xfrm>
            <a:prstGeom prst="rect">
              <a:avLst/>
            </a:prstGeom>
          </p:spPr>
          <p:txBody>
            <a:bodyPr wrap="none">
              <a:spAutoFit/>
            </a:bodyPr>
            <a:lstStyle/>
            <a:p>
              <a:pPr marL="0" lvl="1" algn="just"/>
              <a:r>
                <a:rPr lang="zh-CN" altLang="en-US" sz="2400" dirty="0">
                  <a:solidFill>
                    <a:srgbClr val="002060"/>
                  </a:solidFill>
                </a:rPr>
                <a:t>算法</a:t>
              </a:r>
              <a:endParaRPr lang="en-US" altLang="zh-CN" sz="2400" dirty="0">
                <a:solidFill>
                  <a:srgbClr val="002060"/>
                </a:solidFill>
              </a:endParaRPr>
            </a:p>
          </p:txBody>
        </p:sp>
        <p:sp>
          <p:nvSpPr>
            <p:cNvPr id="11" name="左大括号 10">
              <a:extLst>
                <a:ext uri="{FF2B5EF4-FFF2-40B4-BE49-F238E27FC236}">
                  <a16:creationId xmlns:a16="http://schemas.microsoft.com/office/drawing/2014/main" id="{C4AE1D2E-A45F-4B2A-A8B0-BCFEF4B6F4A3}"/>
                </a:ext>
              </a:extLst>
            </p:cNvPr>
            <p:cNvSpPr/>
            <p:nvPr/>
          </p:nvSpPr>
          <p:spPr>
            <a:xfrm>
              <a:off x="3450863" y="3991535"/>
              <a:ext cx="272998" cy="1977887"/>
            </a:xfrm>
            <a:prstGeom prst="leftBrace">
              <a:avLst>
                <a:gd name="adj1" fmla="val 9020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左大括号 11">
              <a:extLst>
                <a:ext uri="{FF2B5EF4-FFF2-40B4-BE49-F238E27FC236}">
                  <a16:creationId xmlns:a16="http://schemas.microsoft.com/office/drawing/2014/main" id="{BD4F93FA-409D-4E94-843A-10599C21188A}"/>
                </a:ext>
              </a:extLst>
            </p:cNvPr>
            <p:cNvSpPr/>
            <p:nvPr/>
          </p:nvSpPr>
          <p:spPr>
            <a:xfrm>
              <a:off x="3450863" y="2260947"/>
              <a:ext cx="272998" cy="1492049"/>
            </a:xfrm>
            <a:prstGeom prst="leftBrace">
              <a:avLst>
                <a:gd name="adj1" fmla="val 9020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2502498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3A2435-DBCB-4F36-B3D1-F7319BAE9602}"/>
              </a:ext>
            </a:extLst>
          </p:cNvPr>
          <p:cNvSpPr>
            <a:spLocks noGrp="1"/>
          </p:cNvSpPr>
          <p:nvPr>
            <p:ph type="title"/>
          </p:nvPr>
        </p:nvSpPr>
        <p:spPr/>
        <p:txBody>
          <a:bodyPr/>
          <a:lstStyle/>
          <a:p>
            <a:r>
              <a:rPr lang="zh-CN" altLang="en-US" dirty="0"/>
              <a:t>硬件体系架构</a:t>
            </a:r>
          </a:p>
        </p:txBody>
      </p:sp>
      <p:pic>
        <p:nvPicPr>
          <p:cNvPr id="7" name="内容占位符 6">
            <a:extLst>
              <a:ext uri="{FF2B5EF4-FFF2-40B4-BE49-F238E27FC236}">
                <a16:creationId xmlns:a16="http://schemas.microsoft.com/office/drawing/2014/main" id="{AE5CE3FC-FCFB-4D67-951E-0C8FB8E3F0B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4938" y="1009888"/>
            <a:ext cx="8883650" cy="5430361"/>
          </a:xfrm>
        </p:spPr>
      </p:pic>
      <p:sp>
        <p:nvSpPr>
          <p:cNvPr id="3" name="灯片编号占位符 2">
            <a:extLst>
              <a:ext uri="{FF2B5EF4-FFF2-40B4-BE49-F238E27FC236}">
                <a16:creationId xmlns:a16="http://schemas.microsoft.com/office/drawing/2014/main" id="{4071596D-DB3E-4E0A-B61F-F464438DE5EC}"/>
              </a:ext>
            </a:extLst>
          </p:cNvPr>
          <p:cNvSpPr>
            <a:spLocks noGrp="1"/>
          </p:cNvSpPr>
          <p:nvPr>
            <p:ph type="sldNum" sz="quarter" idx="12"/>
          </p:nvPr>
        </p:nvSpPr>
        <p:spPr/>
        <p:txBody>
          <a:bodyPr/>
          <a:lstStyle/>
          <a:p>
            <a:fld id="{17F0B86A-3B10-4477-8AC6-12E7D7B5209B}" type="slidenum">
              <a:rPr lang="zh-CN" altLang="en-US" smtClean="0"/>
              <a:t>30</a:t>
            </a:fld>
            <a:endParaRPr lang="zh-CN" altLang="en-US"/>
          </a:p>
        </p:txBody>
      </p:sp>
      <p:sp>
        <p:nvSpPr>
          <p:cNvPr id="6" name="文本框 5">
            <a:extLst>
              <a:ext uri="{FF2B5EF4-FFF2-40B4-BE49-F238E27FC236}">
                <a16:creationId xmlns:a16="http://schemas.microsoft.com/office/drawing/2014/main" id="{1CFE2C20-6B1A-4970-86AC-D8C23CF1127F}"/>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2820333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研究内容总体框架</a:t>
            </a:r>
          </a:p>
        </p:txBody>
      </p:sp>
      <p:sp>
        <p:nvSpPr>
          <p:cNvPr id="2" name="灯片编号占位符 1">
            <a:extLst>
              <a:ext uri="{FF2B5EF4-FFF2-40B4-BE49-F238E27FC236}">
                <a16:creationId xmlns:a16="http://schemas.microsoft.com/office/drawing/2014/main" id="{812C0E3B-17B0-4E5F-AEF7-C44F63E36C68}"/>
              </a:ext>
            </a:extLst>
          </p:cNvPr>
          <p:cNvSpPr>
            <a:spLocks noGrp="1"/>
          </p:cNvSpPr>
          <p:nvPr>
            <p:ph type="sldNum" sz="quarter" idx="12"/>
          </p:nvPr>
        </p:nvSpPr>
        <p:spPr/>
        <p:txBody>
          <a:bodyPr/>
          <a:lstStyle/>
          <a:p>
            <a:fld id="{17F0B86A-3B10-4477-8AC6-12E7D7B5209B}" type="slidenum">
              <a:rPr lang="zh-CN" altLang="en-US" smtClean="0"/>
              <a:t>31</a:t>
            </a:fld>
            <a:endParaRPr lang="zh-CN" altLang="en-US"/>
          </a:p>
        </p:txBody>
      </p:sp>
      <p:sp>
        <p:nvSpPr>
          <p:cNvPr id="5" name="椭圆 4">
            <a:extLst>
              <a:ext uri="{FF2B5EF4-FFF2-40B4-BE49-F238E27FC236}">
                <a16:creationId xmlns:a16="http://schemas.microsoft.com/office/drawing/2014/main" id="{4152E527-B559-4A13-A07A-A09D52C9048D}"/>
              </a:ext>
            </a:extLst>
          </p:cNvPr>
          <p:cNvSpPr/>
          <p:nvPr/>
        </p:nvSpPr>
        <p:spPr>
          <a:xfrm>
            <a:off x="526472" y="976747"/>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sp>
        <p:nvSpPr>
          <p:cNvPr id="6" name="椭圆 5">
            <a:extLst>
              <a:ext uri="{FF2B5EF4-FFF2-40B4-BE49-F238E27FC236}">
                <a16:creationId xmlns:a16="http://schemas.microsoft.com/office/drawing/2014/main" id="{23F6169F-3845-469D-B068-947B80F85C2D}"/>
              </a:ext>
            </a:extLst>
          </p:cNvPr>
          <p:cNvSpPr/>
          <p:nvPr/>
        </p:nvSpPr>
        <p:spPr>
          <a:xfrm>
            <a:off x="4552949" y="985894"/>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sp>
        <p:nvSpPr>
          <p:cNvPr id="7" name="椭圆 6">
            <a:extLst>
              <a:ext uri="{FF2B5EF4-FFF2-40B4-BE49-F238E27FC236}">
                <a16:creationId xmlns:a16="http://schemas.microsoft.com/office/drawing/2014/main" id="{D6CC0C02-32B3-4561-88F5-8E35CF4C8F78}"/>
              </a:ext>
            </a:extLst>
          </p:cNvPr>
          <p:cNvSpPr/>
          <p:nvPr/>
        </p:nvSpPr>
        <p:spPr>
          <a:xfrm>
            <a:off x="1868631" y="976746"/>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sp>
        <p:nvSpPr>
          <p:cNvPr id="8" name="椭圆 7">
            <a:extLst>
              <a:ext uri="{FF2B5EF4-FFF2-40B4-BE49-F238E27FC236}">
                <a16:creationId xmlns:a16="http://schemas.microsoft.com/office/drawing/2014/main" id="{F6C58D91-3171-4105-A6F9-80258B7D61CE}"/>
              </a:ext>
            </a:extLst>
          </p:cNvPr>
          <p:cNvSpPr/>
          <p:nvPr/>
        </p:nvSpPr>
        <p:spPr>
          <a:xfrm>
            <a:off x="3210790" y="985894"/>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sp>
        <p:nvSpPr>
          <p:cNvPr id="9" name="椭圆 8">
            <a:extLst>
              <a:ext uri="{FF2B5EF4-FFF2-40B4-BE49-F238E27FC236}">
                <a16:creationId xmlns:a16="http://schemas.microsoft.com/office/drawing/2014/main" id="{0B29C492-1009-473E-8C13-74B11BE74658}"/>
              </a:ext>
            </a:extLst>
          </p:cNvPr>
          <p:cNvSpPr/>
          <p:nvPr/>
        </p:nvSpPr>
        <p:spPr>
          <a:xfrm>
            <a:off x="7675419" y="976745"/>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sp>
        <p:nvSpPr>
          <p:cNvPr id="10" name="椭圆 9">
            <a:extLst>
              <a:ext uri="{FF2B5EF4-FFF2-40B4-BE49-F238E27FC236}">
                <a16:creationId xmlns:a16="http://schemas.microsoft.com/office/drawing/2014/main" id="{F1367F0D-CF39-464C-A6C3-CF61D3A34380}"/>
              </a:ext>
            </a:extLst>
          </p:cNvPr>
          <p:cNvSpPr/>
          <p:nvPr/>
        </p:nvSpPr>
        <p:spPr>
          <a:xfrm>
            <a:off x="5895109" y="985893"/>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grpSp>
        <p:nvGrpSpPr>
          <p:cNvPr id="60" name="组合 59">
            <a:extLst>
              <a:ext uri="{FF2B5EF4-FFF2-40B4-BE49-F238E27FC236}">
                <a16:creationId xmlns:a16="http://schemas.microsoft.com/office/drawing/2014/main" id="{094862E8-37A0-494E-A74C-6AA22445B4F3}"/>
              </a:ext>
            </a:extLst>
          </p:cNvPr>
          <p:cNvGrpSpPr/>
          <p:nvPr/>
        </p:nvGrpSpPr>
        <p:grpSpPr>
          <a:xfrm>
            <a:off x="270161" y="3959875"/>
            <a:ext cx="8620992" cy="1692782"/>
            <a:chOff x="242453" y="4825782"/>
            <a:chExt cx="8620992" cy="1692782"/>
          </a:xfrm>
        </p:grpSpPr>
        <p:grpSp>
          <p:nvGrpSpPr>
            <p:cNvPr id="28" name="组合 27">
              <a:extLst>
                <a:ext uri="{FF2B5EF4-FFF2-40B4-BE49-F238E27FC236}">
                  <a16:creationId xmlns:a16="http://schemas.microsoft.com/office/drawing/2014/main" id="{FD623EEA-D553-4EDE-A731-244933423F33}"/>
                </a:ext>
              </a:extLst>
            </p:cNvPr>
            <p:cNvGrpSpPr/>
            <p:nvPr/>
          </p:nvGrpSpPr>
          <p:grpSpPr>
            <a:xfrm>
              <a:off x="242453" y="4825782"/>
              <a:ext cx="2808000" cy="1692782"/>
              <a:chOff x="242453" y="4721873"/>
              <a:chExt cx="2808000" cy="1692782"/>
            </a:xfrm>
          </p:grpSpPr>
          <p:sp>
            <p:nvSpPr>
              <p:cNvPr id="15" name="矩形: 圆角 14">
                <a:extLst>
                  <a:ext uri="{FF2B5EF4-FFF2-40B4-BE49-F238E27FC236}">
                    <a16:creationId xmlns:a16="http://schemas.microsoft.com/office/drawing/2014/main" id="{63204B28-653E-4284-BA0A-9D19C53C1C2D}"/>
                  </a:ext>
                </a:extLst>
              </p:cNvPr>
              <p:cNvSpPr/>
              <p:nvPr/>
            </p:nvSpPr>
            <p:spPr>
              <a:xfrm>
                <a:off x="242453" y="4721873"/>
                <a:ext cx="2808000" cy="1692782"/>
              </a:xfrm>
              <a:prstGeom prst="roundRect">
                <a:avLst>
                  <a:gd name="adj" fmla="val 10561"/>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altLang="zh-CN" dirty="0"/>
                  <a:t>XPU</a:t>
                </a:r>
                <a:r>
                  <a:rPr lang="zh-CN" altLang="en-US" dirty="0"/>
                  <a:t>异构并行计算</a:t>
                </a:r>
              </a:p>
            </p:txBody>
          </p:sp>
          <p:sp>
            <p:nvSpPr>
              <p:cNvPr id="16" name="矩形 15">
                <a:extLst>
                  <a:ext uri="{FF2B5EF4-FFF2-40B4-BE49-F238E27FC236}">
                    <a16:creationId xmlns:a16="http://schemas.microsoft.com/office/drawing/2014/main" id="{EA6DF7DC-6449-4C0E-A985-0A44FE3A4FD6}"/>
                  </a:ext>
                </a:extLst>
              </p:cNvPr>
              <p:cNvSpPr/>
              <p:nvPr/>
            </p:nvSpPr>
            <p:spPr>
              <a:xfrm>
                <a:off x="568037" y="5228830"/>
                <a:ext cx="1008000"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CPU</a:t>
                </a:r>
                <a:endParaRPr lang="zh-CN" altLang="en-US" sz="1600" dirty="0"/>
              </a:p>
            </p:txBody>
          </p:sp>
          <p:sp>
            <p:nvSpPr>
              <p:cNvPr id="17" name="矩形 16">
                <a:extLst>
                  <a:ext uri="{FF2B5EF4-FFF2-40B4-BE49-F238E27FC236}">
                    <a16:creationId xmlns:a16="http://schemas.microsoft.com/office/drawing/2014/main" id="{BBAB7748-FADB-43F8-920D-D654E71D7979}"/>
                  </a:ext>
                </a:extLst>
              </p:cNvPr>
              <p:cNvSpPr/>
              <p:nvPr/>
            </p:nvSpPr>
            <p:spPr>
              <a:xfrm>
                <a:off x="1738315" y="5228830"/>
                <a:ext cx="1008000"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GPU</a:t>
                </a:r>
                <a:endParaRPr lang="zh-CN" altLang="en-US" sz="1600" dirty="0"/>
              </a:p>
            </p:txBody>
          </p:sp>
          <p:sp>
            <p:nvSpPr>
              <p:cNvPr id="18" name="矩形 17">
                <a:extLst>
                  <a:ext uri="{FF2B5EF4-FFF2-40B4-BE49-F238E27FC236}">
                    <a16:creationId xmlns:a16="http://schemas.microsoft.com/office/drawing/2014/main" id="{B82B92D9-D406-46F3-A44F-AB772DC6AA34}"/>
                  </a:ext>
                </a:extLst>
              </p:cNvPr>
              <p:cNvSpPr/>
              <p:nvPr/>
            </p:nvSpPr>
            <p:spPr>
              <a:xfrm>
                <a:off x="568037" y="5721818"/>
                <a:ext cx="1008000"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NPU</a:t>
                </a:r>
                <a:endParaRPr lang="zh-CN" altLang="en-US" sz="1600" dirty="0"/>
              </a:p>
            </p:txBody>
          </p:sp>
          <p:sp>
            <p:nvSpPr>
              <p:cNvPr id="19" name="矩形 18">
                <a:extLst>
                  <a:ext uri="{FF2B5EF4-FFF2-40B4-BE49-F238E27FC236}">
                    <a16:creationId xmlns:a16="http://schemas.microsoft.com/office/drawing/2014/main" id="{82C1BEF9-1258-411B-A999-C3C378837E08}"/>
                  </a:ext>
                </a:extLst>
              </p:cNvPr>
              <p:cNvSpPr/>
              <p:nvPr/>
            </p:nvSpPr>
            <p:spPr>
              <a:xfrm>
                <a:off x="1738315" y="5721818"/>
                <a:ext cx="1008000"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FPGA</a:t>
                </a:r>
                <a:endParaRPr lang="zh-CN" altLang="en-US" sz="1600" dirty="0"/>
              </a:p>
            </p:txBody>
          </p:sp>
          <p:sp>
            <p:nvSpPr>
              <p:cNvPr id="20" name="矩形 19">
                <a:extLst>
                  <a:ext uri="{FF2B5EF4-FFF2-40B4-BE49-F238E27FC236}">
                    <a16:creationId xmlns:a16="http://schemas.microsoft.com/office/drawing/2014/main" id="{385B2F39-0AED-41FF-B1BE-E73294D707DE}"/>
                  </a:ext>
                </a:extLst>
              </p:cNvPr>
              <p:cNvSpPr/>
              <p:nvPr/>
            </p:nvSpPr>
            <p:spPr>
              <a:xfrm>
                <a:off x="1341019" y="5985957"/>
                <a:ext cx="646331" cy="369332"/>
              </a:xfrm>
              <a:prstGeom prst="rect">
                <a:avLst/>
              </a:prstGeom>
            </p:spPr>
            <p:txBody>
              <a:bodyPr wrap="none">
                <a:spAutoFit/>
              </a:bodyPr>
              <a:lstStyle/>
              <a:p>
                <a:r>
                  <a:rPr lang="en-US" altLang="zh-CN" dirty="0">
                    <a:solidFill>
                      <a:schemeClr val="bg1"/>
                    </a:solidFill>
                  </a:rPr>
                  <a:t>……</a:t>
                </a:r>
                <a:endParaRPr lang="zh-CN" altLang="en-US" dirty="0">
                  <a:solidFill>
                    <a:schemeClr val="bg1"/>
                  </a:solidFill>
                </a:endParaRPr>
              </a:p>
            </p:txBody>
          </p:sp>
        </p:grpSp>
        <p:grpSp>
          <p:nvGrpSpPr>
            <p:cNvPr id="27" name="组合 26">
              <a:extLst>
                <a:ext uri="{FF2B5EF4-FFF2-40B4-BE49-F238E27FC236}">
                  <a16:creationId xmlns:a16="http://schemas.microsoft.com/office/drawing/2014/main" id="{276061AD-BC5C-4854-A97D-047D7876BC05}"/>
                </a:ext>
              </a:extLst>
            </p:cNvPr>
            <p:cNvGrpSpPr/>
            <p:nvPr/>
          </p:nvGrpSpPr>
          <p:grpSpPr>
            <a:xfrm>
              <a:off x="3151066" y="4825782"/>
              <a:ext cx="2808000" cy="1692782"/>
              <a:chOff x="3178702" y="4721873"/>
              <a:chExt cx="2808000" cy="1692782"/>
            </a:xfrm>
          </p:grpSpPr>
          <p:sp>
            <p:nvSpPr>
              <p:cNvPr id="21" name="矩形: 圆角 20">
                <a:extLst>
                  <a:ext uri="{FF2B5EF4-FFF2-40B4-BE49-F238E27FC236}">
                    <a16:creationId xmlns:a16="http://schemas.microsoft.com/office/drawing/2014/main" id="{F26BD62B-8B5A-4352-9FF7-01606B9A2681}"/>
                  </a:ext>
                </a:extLst>
              </p:cNvPr>
              <p:cNvSpPr/>
              <p:nvPr/>
            </p:nvSpPr>
            <p:spPr>
              <a:xfrm>
                <a:off x="3178702" y="4721873"/>
                <a:ext cx="2808000" cy="1692782"/>
              </a:xfrm>
              <a:prstGeom prst="roundRect">
                <a:avLst>
                  <a:gd name="adj" fmla="val 10561"/>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zh-CN" altLang="en-US" dirty="0"/>
                  <a:t>异构深度多层内存存储</a:t>
                </a:r>
              </a:p>
            </p:txBody>
          </p:sp>
          <p:sp>
            <p:nvSpPr>
              <p:cNvPr id="22" name="矩形 21">
                <a:extLst>
                  <a:ext uri="{FF2B5EF4-FFF2-40B4-BE49-F238E27FC236}">
                    <a16:creationId xmlns:a16="http://schemas.microsoft.com/office/drawing/2014/main" id="{790E7194-2B99-41C3-9F1A-541EB0ACB67D}"/>
                  </a:ext>
                </a:extLst>
              </p:cNvPr>
              <p:cNvSpPr/>
              <p:nvPr/>
            </p:nvSpPr>
            <p:spPr>
              <a:xfrm>
                <a:off x="3772799" y="5228830"/>
                <a:ext cx="1598400" cy="23678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DRAM</a:t>
                </a:r>
                <a:endParaRPr lang="zh-CN" altLang="en-US" sz="1600" dirty="0"/>
              </a:p>
            </p:txBody>
          </p:sp>
          <p:sp>
            <p:nvSpPr>
              <p:cNvPr id="23" name="矩形 22">
                <a:extLst>
                  <a:ext uri="{FF2B5EF4-FFF2-40B4-BE49-F238E27FC236}">
                    <a16:creationId xmlns:a16="http://schemas.microsoft.com/office/drawing/2014/main" id="{A0F43D18-744E-4F1D-9137-9A6723AC1BDA}"/>
                  </a:ext>
                </a:extLst>
              </p:cNvPr>
              <p:cNvSpPr/>
              <p:nvPr/>
            </p:nvSpPr>
            <p:spPr>
              <a:xfrm>
                <a:off x="3671999" y="5505919"/>
                <a:ext cx="1800000" cy="23678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err="1"/>
                  <a:t>NVMe</a:t>
                </a:r>
                <a:endParaRPr lang="zh-CN" altLang="en-US" sz="1600" dirty="0"/>
              </a:p>
            </p:txBody>
          </p:sp>
          <p:sp>
            <p:nvSpPr>
              <p:cNvPr id="24" name="矩形 23">
                <a:extLst>
                  <a:ext uri="{FF2B5EF4-FFF2-40B4-BE49-F238E27FC236}">
                    <a16:creationId xmlns:a16="http://schemas.microsoft.com/office/drawing/2014/main" id="{D2ECD44C-6F94-425D-9306-0CEA82CFA430}"/>
                  </a:ext>
                </a:extLst>
              </p:cNvPr>
              <p:cNvSpPr/>
              <p:nvPr/>
            </p:nvSpPr>
            <p:spPr>
              <a:xfrm>
                <a:off x="3563999" y="5783008"/>
                <a:ext cx="2016000" cy="236788"/>
              </a:xfrm>
              <a:prstGeom prst="rect">
                <a:avLst/>
              </a:prstGeom>
            </p:spPr>
            <p:style>
              <a:lnRef idx="1">
                <a:schemeClr val="accent5"/>
              </a:lnRef>
              <a:fillRef idx="2">
                <a:schemeClr val="accent5"/>
              </a:fillRef>
              <a:effectRef idx="1">
                <a:schemeClr val="accent5"/>
              </a:effectRef>
              <a:fontRef idx="minor">
                <a:schemeClr val="dk1"/>
              </a:fontRef>
            </p:style>
            <p:txBody>
              <a:bodyPr lIns="180000" rtlCol="0" anchor="ctr"/>
              <a:lstStyle/>
              <a:p>
                <a:pPr algn="ctr"/>
                <a:r>
                  <a:rPr lang="zh-CN" altLang="en-US" sz="1600" dirty="0"/>
                  <a:t>突发缓冲区（</a:t>
                </a:r>
                <a:r>
                  <a:rPr lang="en-US" altLang="zh-CN" sz="1600" dirty="0"/>
                  <a:t>SSD</a:t>
                </a:r>
                <a:r>
                  <a:rPr lang="zh-CN" altLang="en-US" sz="1600" dirty="0"/>
                  <a:t>）</a:t>
                </a:r>
              </a:p>
            </p:txBody>
          </p:sp>
          <p:sp>
            <p:nvSpPr>
              <p:cNvPr id="25" name="矩形 24">
                <a:extLst>
                  <a:ext uri="{FF2B5EF4-FFF2-40B4-BE49-F238E27FC236}">
                    <a16:creationId xmlns:a16="http://schemas.microsoft.com/office/drawing/2014/main" id="{F83D1D8B-232E-4914-AEA4-22F81E7E6534}"/>
                  </a:ext>
                </a:extLst>
              </p:cNvPr>
              <p:cNvSpPr/>
              <p:nvPr/>
            </p:nvSpPr>
            <p:spPr>
              <a:xfrm>
                <a:off x="3412807" y="6060097"/>
                <a:ext cx="2318385" cy="236788"/>
              </a:xfrm>
              <a:prstGeom prst="rect">
                <a:avLst/>
              </a:prstGeom>
            </p:spPr>
            <p:style>
              <a:lnRef idx="1">
                <a:schemeClr val="accent5"/>
              </a:lnRef>
              <a:fillRef idx="2">
                <a:schemeClr val="accent5"/>
              </a:fillRef>
              <a:effectRef idx="1">
                <a:schemeClr val="accent5"/>
              </a:effectRef>
              <a:fontRef idx="minor">
                <a:schemeClr val="dk1"/>
              </a:fontRef>
            </p:style>
            <p:txBody>
              <a:bodyPr lIns="180000" rtlCol="0" anchor="ctr"/>
              <a:lstStyle/>
              <a:p>
                <a:pPr algn="ctr"/>
                <a:r>
                  <a:rPr lang="zh-CN" altLang="en-US" sz="1600" dirty="0"/>
                  <a:t>并行文件系统（</a:t>
                </a:r>
                <a:r>
                  <a:rPr lang="en-US" altLang="zh-CN" sz="1600" dirty="0"/>
                  <a:t>HDD</a:t>
                </a:r>
                <a:r>
                  <a:rPr lang="zh-CN" altLang="en-US" sz="1600" dirty="0"/>
                  <a:t>）</a:t>
                </a:r>
              </a:p>
            </p:txBody>
          </p:sp>
        </p:grpSp>
        <p:grpSp>
          <p:nvGrpSpPr>
            <p:cNvPr id="32" name="组合 31">
              <a:extLst>
                <a:ext uri="{FF2B5EF4-FFF2-40B4-BE49-F238E27FC236}">
                  <a16:creationId xmlns:a16="http://schemas.microsoft.com/office/drawing/2014/main" id="{B99EB628-5B35-424E-9F9E-DABB04A49918}"/>
                </a:ext>
              </a:extLst>
            </p:cNvPr>
            <p:cNvGrpSpPr/>
            <p:nvPr/>
          </p:nvGrpSpPr>
          <p:grpSpPr>
            <a:xfrm>
              <a:off x="6055445" y="4825782"/>
              <a:ext cx="2808000" cy="1692782"/>
              <a:chOff x="6055445" y="4825782"/>
              <a:chExt cx="2808000" cy="1692782"/>
            </a:xfrm>
          </p:grpSpPr>
          <p:sp>
            <p:nvSpPr>
              <p:cNvPr id="26" name="矩形: 圆角 25">
                <a:extLst>
                  <a:ext uri="{FF2B5EF4-FFF2-40B4-BE49-F238E27FC236}">
                    <a16:creationId xmlns:a16="http://schemas.microsoft.com/office/drawing/2014/main" id="{FEB408F4-7C8A-43C6-BDAA-A87F1F7B641A}"/>
                  </a:ext>
                </a:extLst>
              </p:cNvPr>
              <p:cNvSpPr/>
              <p:nvPr/>
            </p:nvSpPr>
            <p:spPr>
              <a:xfrm>
                <a:off x="6055445" y="4825782"/>
                <a:ext cx="2808000" cy="1692782"/>
              </a:xfrm>
              <a:prstGeom prst="roundRect">
                <a:avLst>
                  <a:gd name="adj" fmla="val 10561"/>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zh-CN" altLang="en-US" dirty="0"/>
                  <a:t>分布式机器学习通信加速</a:t>
                </a:r>
              </a:p>
            </p:txBody>
          </p:sp>
          <p:sp>
            <p:nvSpPr>
              <p:cNvPr id="29" name="矩形 28">
                <a:extLst>
                  <a:ext uri="{FF2B5EF4-FFF2-40B4-BE49-F238E27FC236}">
                    <a16:creationId xmlns:a16="http://schemas.microsoft.com/office/drawing/2014/main" id="{9FF27311-2156-46D1-91BF-87D654ED5B8E}"/>
                  </a:ext>
                </a:extLst>
              </p:cNvPr>
              <p:cNvSpPr/>
              <p:nvPr/>
            </p:nvSpPr>
            <p:spPr>
              <a:xfrm>
                <a:off x="6252327" y="5331476"/>
                <a:ext cx="2414237"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基于</a:t>
                </a:r>
                <a:r>
                  <a:rPr lang="en-US" altLang="zh-CN" sz="1600" dirty="0"/>
                  <a:t>FPGA</a:t>
                </a:r>
                <a:r>
                  <a:rPr lang="zh-CN" altLang="en-US" sz="1600" dirty="0"/>
                  <a:t>的智能网卡</a:t>
                </a:r>
              </a:p>
            </p:txBody>
          </p:sp>
          <p:sp>
            <p:nvSpPr>
              <p:cNvPr id="31" name="矩形 30">
                <a:extLst>
                  <a:ext uri="{FF2B5EF4-FFF2-40B4-BE49-F238E27FC236}">
                    <a16:creationId xmlns:a16="http://schemas.microsoft.com/office/drawing/2014/main" id="{EEB19E85-24AD-42B2-8275-301D05C495AB}"/>
                  </a:ext>
                </a:extLst>
              </p:cNvPr>
              <p:cNvSpPr/>
              <p:nvPr/>
            </p:nvSpPr>
            <p:spPr>
              <a:xfrm>
                <a:off x="6252327" y="6051245"/>
                <a:ext cx="2414236"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基于</a:t>
                </a:r>
                <a:r>
                  <a:rPr lang="en-US" altLang="zh-CN" sz="1600" dirty="0"/>
                  <a:t>FPGA</a:t>
                </a:r>
                <a:r>
                  <a:rPr lang="zh-CN" altLang="en-US" sz="1600" dirty="0"/>
                  <a:t>的参数服务器</a:t>
                </a:r>
              </a:p>
            </p:txBody>
          </p:sp>
        </p:grpSp>
      </p:grpSp>
      <p:grpSp>
        <p:nvGrpSpPr>
          <p:cNvPr id="50" name="组合 49">
            <a:extLst>
              <a:ext uri="{FF2B5EF4-FFF2-40B4-BE49-F238E27FC236}">
                <a16:creationId xmlns:a16="http://schemas.microsoft.com/office/drawing/2014/main" id="{1D0C3875-01F3-4FEB-9F12-6F08AD57965B}"/>
              </a:ext>
            </a:extLst>
          </p:cNvPr>
          <p:cNvGrpSpPr/>
          <p:nvPr/>
        </p:nvGrpSpPr>
        <p:grpSpPr>
          <a:xfrm>
            <a:off x="801831" y="2718814"/>
            <a:ext cx="7557653" cy="883372"/>
            <a:chOff x="810491" y="2455572"/>
            <a:chExt cx="7557653" cy="883372"/>
          </a:xfrm>
        </p:grpSpPr>
        <p:sp>
          <p:nvSpPr>
            <p:cNvPr id="11" name="矩形: 圆角 10">
              <a:extLst>
                <a:ext uri="{FF2B5EF4-FFF2-40B4-BE49-F238E27FC236}">
                  <a16:creationId xmlns:a16="http://schemas.microsoft.com/office/drawing/2014/main" id="{7417F057-7DAF-4819-BBAC-8E28284588C2}"/>
                </a:ext>
              </a:extLst>
            </p:cNvPr>
            <p:cNvSpPr/>
            <p:nvPr/>
          </p:nvSpPr>
          <p:spPr>
            <a:xfrm>
              <a:off x="810491" y="2455572"/>
              <a:ext cx="7557653" cy="883372"/>
            </a:xfrm>
            <a:prstGeom prst="roundRect">
              <a:avLst>
                <a:gd name="adj" fmla="val 11517"/>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t>自适应资源管理和任务调度器</a:t>
              </a:r>
            </a:p>
          </p:txBody>
        </p:sp>
        <p:sp>
          <p:nvSpPr>
            <p:cNvPr id="12" name="矩形: 圆角 11">
              <a:extLst>
                <a:ext uri="{FF2B5EF4-FFF2-40B4-BE49-F238E27FC236}">
                  <a16:creationId xmlns:a16="http://schemas.microsoft.com/office/drawing/2014/main" id="{5953D1EE-FBDD-4CF4-8303-045B8CEC7CBE}"/>
                </a:ext>
              </a:extLst>
            </p:cNvPr>
            <p:cNvSpPr/>
            <p:nvPr/>
          </p:nvSpPr>
          <p:spPr>
            <a:xfrm>
              <a:off x="3471953" y="2891362"/>
              <a:ext cx="2236033" cy="324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t>任务调度</a:t>
              </a:r>
            </a:p>
          </p:txBody>
        </p:sp>
        <p:sp>
          <p:nvSpPr>
            <p:cNvPr id="13" name="矩形: 圆角 12">
              <a:extLst>
                <a:ext uri="{FF2B5EF4-FFF2-40B4-BE49-F238E27FC236}">
                  <a16:creationId xmlns:a16="http://schemas.microsoft.com/office/drawing/2014/main" id="{331561F3-00BA-4134-ABFB-96B493F8C22C}"/>
                </a:ext>
              </a:extLst>
            </p:cNvPr>
            <p:cNvSpPr/>
            <p:nvPr/>
          </p:nvSpPr>
          <p:spPr>
            <a:xfrm>
              <a:off x="1037363" y="2891362"/>
              <a:ext cx="2235600" cy="324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t>系统资源监测</a:t>
              </a:r>
            </a:p>
          </p:txBody>
        </p:sp>
        <p:sp>
          <p:nvSpPr>
            <p:cNvPr id="37" name="矩形: 圆角 36">
              <a:extLst>
                <a:ext uri="{FF2B5EF4-FFF2-40B4-BE49-F238E27FC236}">
                  <a16:creationId xmlns:a16="http://schemas.microsoft.com/office/drawing/2014/main" id="{6A8C6D99-293F-442E-889A-60E65EC4368C}"/>
                </a:ext>
              </a:extLst>
            </p:cNvPr>
            <p:cNvSpPr/>
            <p:nvPr/>
          </p:nvSpPr>
          <p:spPr>
            <a:xfrm>
              <a:off x="5906977" y="2891362"/>
              <a:ext cx="2236033" cy="324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t>负载预测</a:t>
              </a:r>
            </a:p>
          </p:txBody>
        </p:sp>
      </p:grpSp>
      <p:cxnSp>
        <p:nvCxnSpPr>
          <p:cNvPr id="51" name="连接符: 肘形 50">
            <a:extLst>
              <a:ext uri="{FF2B5EF4-FFF2-40B4-BE49-F238E27FC236}">
                <a16:creationId xmlns:a16="http://schemas.microsoft.com/office/drawing/2014/main" id="{20287192-C2EC-4332-B291-B7F60A3E7D95}"/>
              </a:ext>
            </a:extLst>
          </p:cNvPr>
          <p:cNvCxnSpPr>
            <a:cxnSpLocks/>
            <a:endCxn id="15" idx="0"/>
          </p:cNvCxnSpPr>
          <p:nvPr/>
        </p:nvCxnSpPr>
        <p:spPr>
          <a:xfrm rot="5400000">
            <a:off x="2945440" y="2324657"/>
            <a:ext cx="363939" cy="2906496"/>
          </a:xfrm>
          <a:prstGeom prst="bentConnector3">
            <a:avLst>
              <a:gd name="adj1" fmla="val 50000"/>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54" name="连接符: 肘形 53">
            <a:extLst>
              <a:ext uri="{FF2B5EF4-FFF2-40B4-BE49-F238E27FC236}">
                <a16:creationId xmlns:a16="http://schemas.microsoft.com/office/drawing/2014/main" id="{CFCB4AB4-3672-4286-9D22-263EFBF27CF7}"/>
              </a:ext>
            </a:extLst>
          </p:cNvPr>
          <p:cNvCxnSpPr>
            <a:cxnSpLocks/>
            <a:endCxn id="21" idx="0"/>
          </p:cNvCxnSpPr>
          <p:nvPr/>
        </p:nvCxnSpPr>
        <p:spPr>
          <a:xfrm rot="16200000" flipH="1">
            <a:off x="4399746" y="3776846"/>
            <a:ext cx="363939" cy="2117"/>
          </a:xfrm>
          <a:prstGeom prst="bentConnector3">
            <a:avLst>
              <a:gd name="adj1" fmla="val 50000"/>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57" name="连接符: 肘形 56">
            <a:extLst>
              <a:ext uri="{FF2B5EF4-FFF2-40B4-BE49-F238E27FC236}">
                <a16:creationId xmlns:a16="http://schemas.microsoft.com/office/drawing/2014/main" id="{70DF1637-A130-4880-97CB-8EAEDB618FB7}"/>
              </a:ext>
            </a:extLst>
          </p:cNvPr>
          <p:cNvCxnSpPr>
            <a:cxnSpLocks/>
            <a:endCxn id="26" idx="0"/>
          </p:cNvCxnSpPr>
          <p:nvPr/>
        </p:nvCxnSpPr>
        <p:spPr>
          <a:xfrm rot="16200000" flipH="1">
            <a:off x="5851936" y="2324657"/>
            <a:ext cx="363939" cy="2906496"/>
          </a:xfrm>
          <a:prstGeom prst="bentConnector3">
            <a:avLst>
              <a:gd name="adj1" fmla="val 50000"/>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4" name="直接箭头连接符 63">
            <a:extLst>
              <a:ext uri="{FF2B5EF4-FFF2-40B4-BE49-F238E27FC236}">
                <a16:creationId xmlns:a16="http://schemas.microsoft.com/office/drawing/2014/main" id="{89B4C9A5-E919-4423-AC7D-15030F91C601}"/>
              </a:ext>
            </a:extLst>
          </p:cNvPr>
          <p:cNvCxnSpPr>
            <a:stCxn id="5" idx="4"/>
          </p:cNvCxnSpPr>
          <p:nvPr/>
        </p:nvCxnSpPr>
        <p:spPr>
          <a:xfrm flipH="1">
            <a:off x="1028703" y="1461619"/>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5" name="直接箭头连接符 64">
            <a:extLst>
              <a:ext uri="{FF2B5EF4-FFF2-40B4-BE49-F238E27FC236}">
                <a16:creationId xmlns:a16="http://schemas.microsoft.com/office/drawing/2014/main" id="{6DCDFD63-1B69-4CB6-A0F2-C3D85DDB0ED3}"/>
              </a:ext>
            </a:extLst>
          </p:cNvPr>
          <p:cNvCxnSpPr>
            <a:cxnSpLocks/>
          </p:cNvCxnSpPr>
          <p:nvPr/>
        </p:nvCxnSpPr>
        <p:spPr>
          <a:xfrm flipH="1">
            <a:off x="2367321" y="1460979"/>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6" name="直接箭头连接符 65">
            <a:extLst>
              <a:ext uri="{FF2B5EF4-FFF2-40B4-BE49-F238E27FC236}">
                <a16:creationId xmlns:a16="http://schemas.microsoft.com/office/drawing/2014/main" id="{92AF20D0-30A0-418E-9472-96C56EDD96A2}"/>
              </a:ext>
            </a:extLst>
          </p:cNvPr>
          <p:cNvCxnSpPr>
            <a:cxnSpLocks/>
          </p:cNvCxnSpPr>
          <p:nvPr/>
        </p:nvCxnSpPr>
        <p:spPr>
          <a:xfrm flipH="1">
            <a:off x="3718331" y="1464953"/>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7" name="直接箭头连接符 66">
            <a:extLst>
              <a:ext uri="{FF2B5EF4-FFF2-40B4-BE49-F238E27FC236}">
                <a16:creationId xmlns:a16="http://schemas.microsoft.com/office/drawing/2014/main" id="{7A2587EC-E536-4193-84C8-8B6911B681E2}"/>
              </a:ext>
            </a:extLst>
          </p:cNvPr>
          <p:cNvCxnSpPr>
            <a:cxnSpLocks/>
          </p:cNvCxnSpPr>
          <p:nvPr/>
        </p:nvCxnSpPr>
        <p:spPr>
          <a:xfrm flipH="1">
            <a:off x="5051639" y="1469064"/>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8" name="直接箭头连接符 67">
            <a:extLst>
              <a:ext uri="{FF2B5EF4-FFF2-40B4-BE49-F238E27FC236}">
                <a16:creationId xmlns:a16="http://schemas.microsoft.com/office/drawing/2014/main" id="{0ECF995A-DCA9-4A21-9E4A-D93A0882751E}"/>
              </a:ext>
            </a:extLst>
          </p:cNvPr>
          <p:cNvCxnSpPr>
            <a:cxnSpLocks/>
          </p:cNvCxnSpPr>
          <p:nvPr/>
        </p:nvCxnSpPr>
        <p:spPr>
          <a:xfrm flipH="1">
            <a:off x="6392029" y="1469064"/>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9" name="直接箭头连接符 68">
            <a:extLst>
              <a:ext uri="{FF2B5EF4-FFF2-40B4-BE49-F238E27FC236}">
                <a16:creationId xmlns:a16="http://schemas.microsoft.com/office/drawing/2014/main" id="{50DCC830-5AE8-4AD1-B48F-22840D7E59EC}"/>
              </a:ext>
            </a:extLst>
          </p:cNvPr>
          <p:cNvCxnSpPr>
            <a:cxnSpLocks/>
          </p:cNvCxnSpPr>
          <p:nvPr/>
        </p:nvCxnSpPr>
        <p:spPr>
          <a:xfrm flipH="1">
            <a:off x="8179419" y="1460979"/>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70" name="矩形 69">
            <a:extLst>
              <a:ext uri="{FF2B5EF4-FFF2-40B4-BE49-F238E27FC236}">
                <a16:creationId xmlns:a16="http://schemas.microsoft.com/office/drawing/2014/main" id="{FEB0A45F-19B5-4D6D-A578-D31C2BC5814F}"/>
              </a:ext>
            </a:extLst>
          </p:cNvPr>
          <p:cNvSpPr/>
          <p:nvPr/>
        </p:nvSpPr>
        <p:spPr>
          <a:xfrm>
            <a:off x="6966098" y="981786"/>
            <a:ext cx="646331" cy="369332"/>
          </a:xfrm>
          <a:prstGeom prst="rect">
            <a:avLst/>
          </a:prstGeom>
        </p:spPr>
        <p:txBody>
          <a:bodyPr wrap="none">
            <a:spAutoFit/>
          </a:bodyPr>
          <a:lstStyle/>
          <a:p>
            <a:r>
              <a:rPr lang="en-US" altLang="zh-CN" dirty="0">
                <a:solidFill>
                  <a:srgbClr val="002060"/>
                </a:solidFill>
              </a:rPr>
              <a:t>……</a:t>
            </a:r>
            <a:endParaRPr lang="zh-CN" altLang="en-US" dirty="0">
              <a:solidFill>
                <a:srgbClr val="002060"/>
              </a:solidFill>
            </a:endParaRPr>
          </a:p>
        </p:txBody>
      </p:sp>
      <p:grpSp>
        <p:nvGrpSpPr>
          <p:cNvPr id="55" name="组合 54">
            <a:extLst>
              <a:ext uri="{FF2B5EF4-FFF2-40B4-BE49-F238E27FC236}">
                <a16:creationId xmlns:a16="http://schemas.microsoft.com/office/drawing/2014/main" id="{460C2EAA-1D84-4FC6-BFA6-C1A7683D8489}"/>
              </a:ext>
            </a:extLst>
          </p:cNvPr>
          <p:cNvGrpSpPr/>
          <p:nvPr/>
        </p:nvGrpSpPr>
        <p:grpSpPr>
          <a:xfrm>
            <a:off x="261504" y="5660039"/>
            <a:ext cx="8620992" cy="841614"/>
            <a:chOff x="810491" y="3717209"/>
            <a:chExt cx="7557654" cy="841614"/>
          </a:xfrm>
        </p:grpSpPr>
        <p:sp>
          <p:nvSpPr>
            <p:cNvPr id="56" name="矩形: 圆角 55">
              <a:extLst>
                <a:ext uri="{FF2B5EF4-FFF2-40B4-BE49-F238E27FC236}">
                  <a16:creationId xmlns:a16="http://schemas.microsoft.com/office/drawing/2014/main" id="{226FB815-ADF1-464D-A095-B347A294F49E}"/>
                </a:ext>
              </a:extLst>
            </p:cNvPr>
            <p:cNvSpPr/>
            <p:nvPr/>
          </p:nvSpPr>
          <p:spPr>
            <a:xfrm>
              <a:off x="810491" y="3717209"/>
              <a:ext cx="7557654" cy="841614"/>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zh-CN" altLang="en-US" dirty="0"/>
                <a:t>超大规模系统的可扩展性技术</a:t>
              </a:r>
            </a:p>
          </p:txBody>
        </p:sp>
        <p:sp>
          <p:nvSpPr>
            <p:cNvPr id="58" name="矩形 57">
              <a:extLst>
                <a:ext uri="{FF2B5EF4-FFF2-40B4-BE49-F238E27FC236}">
                  <a16:creationId xmlns:a16="http://schemas.microsoft.com/office/drawing/2014/main" id="{54F67218-E654-438B-9FB6-7A80E4B06066}"/>
                </a:ext>
              </a:extLst>
            </p:cNvPr>
            <p:cNvSpPr/>
            <p:nvPr/>
          </p:nvSpPr>
          <p:spPr>
            <a:xfrm>
              <a:off x="1009653" y="4123517"/>
              <a:ext cx="2431162" cy="32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dirty="0"/>
                <a:t>高并发文件系统数据布局</a:t>
              </a:r>
            </a:p>
          </p:txBody>
        </p:sp>
        <p:sp>
          <p:nvSpPr>
            <p:cNvPr id="59" name="矩形 58">
              <a:extLst>
                <a:ext uri="{FF2B5EF4-FFF2-40B4-BE49-F238E27FC236}">
                  <a16:creationId xmlns:a16="http://schemas.microsoft.com/office/drawing/2014/main" id="{49759B72-5CB2-4279-945C-F3F57DE831DE}"/>
                </a:ext>
              </a:extLst>
            </p:cNvPr>
            <p:cNvSpPr/>
            <p:nvPr/>
          </p:nvSpPr>
          <p:spPr>
            <a:xfrm>
              <a:off x="3540396" y="4123517"/>
              <a:ext cx="2232000" cy="32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dirty="0"/>
                <a:t>选择性数据缓存</a:t>
              </a:r>
            </a:p>
          </p:txBody>
        </p:sp>
        <p:sp>
          <p:nvSpPr>
            <p:cNvPr id="61" name="矩形 60">
              <a:extLst>
                <a:ext uri="{FF2B5EF4-FFF2-40B4-BE49-F238E27FC236}">
                  <a16:creationId xmlns:a16="http://schemas.microsoft.com/office/drawing/2014/main" id="{5FA2F29E-CA08-4596-85A2-213B0DF6B96E}"/>
                </a:ext>
              </a:extLst>
            </p:cNvPr>
            <p:cNvSpPr/>
            <p:nvPr/>
          </p:nvSpPr>
          <p:spPr>
            <a:xfrm>
              <a:off x="5871977" y="4123517"/>
              <a:ext cx="2232000" cy="32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dirty="0"/>
                <a:t>基于代理的</a:t>
              </a:r>
              <a:r>
                <a:rPr lang="en-US" altLang="zh-CN" sz="1600" dirty="0"/>
                <a:t>I/O</a:t>
              </a:r>
              <a:r>
                <a:rPr lang="zh-CN" altLang="en-US" sz="1600" dirty="0"/>
                <a:t>转发</a:t>
              </a:r>
            </a:p>
          </p:txBody>
        </p:sp>
      </p:grpSp>
      <p:sp>
        <p:nvSpPr>
          <p:cNvPr id="62" name="矩形: 圆角 61">
            <a:extLst>
              <a:ext uri="{FF2B5EF4-FFF2-40B4-BE49-F238E27FC236}">
                <a16:creationId xmlns:a16="http://schemas.microsoft.com/office/drawing/2014/main" id="{4D39A7D3-A60E-4307-9A08-EF2DDB22539A}"/>
              </a:ext>
            </a:extLst>
          </p:cNvPr>
          <p:cNvSpPr/>
          <p:nvPr/>
        </p:nvSpPr>
        <p:spPr>
          <a:xfrm>
            <a:off x="805371" y="1916750"/>
            <a:ext cx="7554113" cy="459303"/>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rPr>
              <a:t>应用感知</a:t>
            </a:r>
          </a:p>
        </p:txBody>
      </p:sp>
      <p:cxnSp>
        <p:nvCxnSpPr>
          <p:cNvPr id="39" name="直接箭头连接符 38">
            <a:extLst>
              <a:ext uri="{FF2B5EF4-FFF2-40B4-BE49-F238E27FC236}">
                <a16:creationId xmlns:a16="http://schemas.microsoft.com/office/drawing/2014/main" id="{863D16B8-55A9-41F2-A511-A0DAF0030FE8}"/>
              </a:ext>
            </a:extLst>
          </p:cNvPr>
          <p:cNvCxnSpPr>
            <a:cxnSpLocks/>
            <a:stCxn id="62" idx="2"/>
            <a:endCxn id="11" idx="0"/>
          </p:cNvCxnSpPr>
          <p:nvPr/>
        </p:nvCxnSpPr>
        <p:spPr>
          <a:xfrm flipH="1">
            <a:off x="4580658" y="2376053"/>
            <a:ext cx="1770" cy="342761"/>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63" name="文本框 62">
            <a:extLst>
              <a:ext uri="{FF2B5EF4-FFF2-40B4-BE49-F238E27FC236}">
                <a16:creationId xmlns:a16="http://schemas.microsoft.com/office/drawing/2014/main" id="{35AAE1A2-8DFD-4D55-ACA4-D858C07B97EB}"/>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325762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DFF24-4479-4986-B4BE-E7D2368DD27D}"/>
              </a:ext>
            </a:extLst>
          </p:cNvPr>
          <p:cNvSpPr>
            <a:spLocks noGrp="1"/>
          </p:cNvSpPr>
          <p:nvPr>
            <p:ph type="title"/>
          </p:nvPr>
        </p:nvSpPr>
        <p:spPr/>
        <p:txBody>
          <a:bodyPr/>
          <a:lstStyle/>
          <a:p>
            <a:r>
              <a:rPr lang="zh-CN" altLang="en-US" dirty="0"/>
              <a:t>主要研究内容</a:t>
            </a:r>
          </a:p>
        </p:txBody>
      </p:sp>
      <p:sp>
        <p:nvSpPr>
          <p:cNvPr id="5" name="内容占位符 4">
            <a:extLst>
              <a:ext uri="{FF2B5EF4-FFF2-40B4-BE49-F238E27FC236}">
                <a16:creationId xmlns:a16="http://schemas.microsoft.com/office/drawing/2014/main" id="{A00F84E5-C4A9-412F-9694-9B1D72883672}"/>
              </a:ext>
            </a:extLst>
          </p:cNvPr>
          <p:cNvSpPr>
            <a:spLocks noGrp="1"/>
          </p:cNvSpPr>
          <p:nvPr>
            <p:ph idx="1"/>
          </p:nvPr>
        </p:nvSpPr>
        <p:spPr/>
        <p:txBody>
          <a:bodyPr/>
          <a:lstStyle/>
          <a:p>
            <a:pPr marL="514350" indent="-514350">
              <a:lnSpc>
                <a:spcPct val="120000"/>
              </a:lnSpc>
              <a:buSzPct val="100000"/>
              <a:buFont typeface="+mj-ea"/>
              <a:buAutoNum type="ea1JpnChsDbPeriod"/>
            </a:pPr>
            <a:r>
              <a:rPr lang="zh-CN" altLang="en-US" dirty="0"/>
              <a:t>应用感知技术</a:t>
            </a:r>
          </a:p>
          <a:p>
            <a:pPr lvl="1">
              <a:lnSpc>
                <a:spcPct val="120000"/>
              </a:lnSpc>
            </a:pPr>
            <a:r>
              <a:rPr lang="zh-CN" altLang="en-US" dirty="0"/>
              <a:t>研究应用感知技术，在应用运行过程中采集计算任务</a:t>
            </a:r>
            <a:r>
              <a:rPr lang="zh-CN" altLang="en-US" dirty="0">
                <a:solidFill>
                  <a:srgbClr val="C00000"/>
                </a:solidFill>
              </a:rPr>
              <a:t>行为特征</a:t>
            </a:r>
            <a:r>
              <a:rPr lang="zh-CN" altLang="en-US" dirty="0"/>
              <a:t>和</a:t>
            </a:r>
            <a:r>
              <a:rPr lang="zh-CN" altLang="en-US" dirty="0">
                <a:solidFill>
                  <a:srgbClr val="C00000"/>
                </a:solidFill>
              </a:rPr>
              <a:t>资源需求</a:t>
            </a:r>
            <a:r>
              <a:rPr lang="zh-CN" altLang="en-US" dirty="0"/>
              <a:t>，为后续资源调度提供依据</a:t>
            </a:r>
            <a:endParaRPr lang="en-US" altLang="zh-CN" dirty="0"/>
          </a:p>
          <a:p>
            <a:pPr marL="514350" indent="-514350">
              <a:lnSpc>
                <a:spcPct val="120000"/>
              </a:lnSpc>
              <a:buSzPct val="100000"/>
              <a:buFont typeface="+mj-ea"/>
              <a:buAutoNum type="ea1JpnChsDbPeriod"/>
            </a:pPr>
            <a:r>
              <a:rPr lang="en-US" altLang="zh-CN" dirty="0"/>
              <a:t>XPU</a:t>
            </a:r>
            <a:r>
              <a:rPr lang="zh-CN" altLang="en-US" dirty="0"/>
              <a:t>异构并行计算系统</a:t>
            </a:r>
            <a:endParaRPr lang="en-US" altLang="zh-CN" dirty="0"/>
          </a:p>
          <a:p>
            <a:pPr lvl="1">
              <a:lnSpc>
                <a:spcPct val="120000"/>
              </a:lnSpc>
            </a:pPr>
            <a:r>
              <a:rPr lang="zh-CN" altLang="en-US" dirty="0"/>
              <a:t>研究异构</a:t>
            </a:r>
            <a:r>
              <a:rPr lang="en-US" altLang="zh-CN" dirty="0"/>
              <a:t>XPU</a:t>
            </a:r>
            <a:r>
              <a:rPr lang="zh-CN" altLang="en-US" dirty="0"/>
              <a:t>协同调度技术，根据计算任务特征</a:t>
            </a:r>
            <a:r>
              <a:rPr lang="zh-CN" altLang="en-US" dirty="0">
                <a:solidFill>
                  <a:srgbClr val="C00000"/>
                </a:solidFill>
              </a:rPr>
              <a:t>配置</a:t>
            </a:r>
            <a:r>
              <a:rPr lang="en-US" altLang="zh-CN" dirty="0">
                <a:solidFill>
                  <a:srgbClr val="C00000"/>
                </a:solidFill>
              </a:rPr>
              <a:t>XPU</a:t>
            </a:r>
            <a:r>
              <a:rPr lang="zh-CN" altLang="en-US" dirty="0">
                <a:solidFill>
                  <a:srgbClr val="C00000"/>
                </a:solidFill>
              </a:rPr>
              <a:t>组合</a:t>
            </a:r>
            <a:r>
              <a:rPr lang="zh-CN" altLang="en-US" dirty="0"/>
              <a:t>，实现性能、功耗、性价比的综合优化</a:t>
            </a:r>
            <a:endParaRPr lang="en-US" altLang="zh-CN" dirty="0"/>
          </a:p>
          <a:p>
            <a:pPr lvl="1">
              <a:lnSpc>
                <a:spcPct val="120000"/>
              </a:lnSpc>
            </a:pPr>
            <a:r>
              <a:rPr lang="zh-CN" altLang="en-US" dirty="0"/>
              <a:t>研究基于</a:t>
            </a:r>
            <a:r>
              <a:rPr lang="en-US" altLang="zh-CN" dirty="0"/>
              <a:t>FPGA</a:t>
            </a:r>
            <a:r>
              <a:rPr lang="zh-CN" altLang="en-US" dirty="0"/>
              <a:t>的可重构优化计算技术，针对特定计算任务</a:t>
            </a:r>
            <a:r>
              <a:rPr lang="zh-CN" altLang="en-US" dirty="0">
                <a:solidFill>
                  <a:srgbClr val="C00000"/>
                </a:solidFill>
              </a:rPr>
              <a:t>构造最合适的计算部件</a:t>
            </a:r>
            <a:endParaRPr lang="en-US" altLang="zh-CN" dirty="0">
              <a:solidFill>
                <a:srgbClr val="C00000"/>
              </a:solidFill>
            </a:endParaRPr>
          </a:p>
          <a:p>
            <a:pPr marL="514350" indent="-514350">
              <a:lnSpc>
                <a:spcPct val="120000"/>
              </a:lnSpc>
              <a:buSzPct val="100000"/>
              <a:buFont typeface="+mj-ea"/>
              <a:buAutoNum type="ea1JpnChsDbPeriod" startAt="3"/>
            </a:pPr>
            <a:r>
              <a:rPr lang="zh-CN" altLang="en-US" dirty="0"/>
              <a:t>异构深度多层内存存储系统</a:t>
            </a:r>
            <a:endParaRPr lang="en-US" altLang="zh-CN" dirty="0"/>
          </a:p>
          <a:p>
            <a:pPr lvl="1">
              <a:lnSpc>
                <a:spcPct val="120000"/>
              </a:lnSpc>
            </a:pPr>
            <a:r>
              <a:rPr lang="zh-CN" altLang="en-US" dirty="0"/>
              <a:t>根据不同存储技术的性能和容量特征，研究基于</a:t>
            </a:r>
            <a:r>
              <a:rPr lang="zh-CN" altLang="en-US" dirty="0">
                <a:solidFill>
                  <a:srgbClr val="C00000"/>
                </a:solidFill>
              </a:rPr>
              <a:t>异构深度内存存储层次（</a:t>
            </a:r>
            <a:r>
              <a:rPr lang="en-US" altLang="zh-CN" dirty="0">
                <a:solidFill>
                  <a:srgbClr val="C00000"/>
                </a:solidFill>
              </a:rPr>
              <a:t>DMSH</a:t>
            </a:r>
            <a:r>
              <a:rPr lang="zh-CN" altLang="en-US" dirty="0">
                <a:solidFill>
                  <a:srgbClr val="C00000"/>
                </a:solidFill>
              </a:rPr>
              <a:t>）</a:t>
            </a:r>
            <a:r>
              <a:rPr lang="zh-CN" altLang="en-US" dirty="0"/>
              <a:t>的新型存储管理技术</a:t>
            </a:r>
            <a:endParaRPr lang="en-US" altLang="zh-CN" dirty="0"/>
          </a:p>
          <a:p>
            <a:pPr lvl="1">
              <a:lnSpc>
                <a:spcPct val="120000"/>
              </a:lnSpc>
            </a:pPr>
            <a:r>
              <a:rPr lang="zh-CN" altLang="en-US" dirty="0"/>
              <a:t>通过在现有智能计算机系统中增加</a:t>
            </a:r>
            <a:r>
              <a:rPr lang="zh-CN" altLang="en-US" dirty="0">
                <a:solidFill>
                  <a:srgbClr val="C00000"/>
                </a:solidFill>
              </a:rPr>
              <a:t>多层混合异构存储硬件</a:t>
            </a:r>
            <a:r>
              <a:rPr lang="zh-CN" altLang="en-US" dirty="0"/>
              <a:t>和开发支持多层数据存储和移动的</a:t>
            </a:r>
            <a:r>
              <a:rPr lang="zh-CN" altLang="en-US" dirty="0">
                <a:solidFill>
                  <a:srgbClr val="C00000"/>
                </a:solidFill>
              </a:rPr>
              <a:t>软件系统</a:t>
            </a:r>
            <a:r>
              <a:rPr lang="zh-CN" altLang="en-US" dirty="0"/>
              <a:t>，解决智能应用的存储瓶颈问题</a:t>
            </a:r>
            <a:endParaRPr lang="en-US" altLang="zh-CN" dirty="0"/>
          </a:p>
        </p:txBody>
      </p:sp>
      <p:sp>
        <p:nvSpPr>
          <p:cNvPr id="3" name="灯片编号占位符 2">
            <a:extLst>
              <a:ext uri="{FF2B5EF4-FFF2-40B4-BE49-F238E27FC236}">
                <a16:creationId xmlns:a16="http://schemas.microsoft.com/office/drawing/2014/main" id="{F0835C17-1543-4753-B716-5D6FAB390B10}"/>
              </a:ext>
            </a:extLst>
          </p:cNvPr>
          <p:cNvSpPr>
            <a:spLocks noGrp="1"/>
          </p:cNvSpPr>
          <p:nvPr>
            <p:ph type="sldNum" sz="quarter" idx="12"/>
          </p:nvPr>
        </p:nvSpPr>
        <p:spPr/>
        <p:txBody>
          <a:bodyPr/>
          <a:lstStyle/>
          <a:p>
            <a:fld id="{17F0B86A-3B10-4477-8AC6-12E7D7B5209B}" type="slidenum">
              <a:rPr lang="zh-CN" altLang="en-US" smtClean="0"/>
              <a:t>32</a:t>
            </a:fld>
            <a:endParaRPr lang="zh-CN" altLang="en-US"/>
          </a:p>
        </p:txBody>
      </p:sp>
      <p:sp>
        <p:nvSpPr>
          <p:cNvPr id="8" name="文本框 7">
            <a:extLst>
              <a:ext uri="{FF2B5EF4-FFF2-40B4-BE49-F238E27FC236}">
                <a16:creationId xmlns:a16="http://schemas.microsoft.com/office/drawing/2014/main" id="{F32D8961-8169-4D94-9296-70F87F211BE1}"/>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1466386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DFF24-4479-4986-B4BE-E7D2368DD27D}"/>
              </a:ext>
            </a:extLst>
          </p:cNvPr>
          <p:cNvSpPr>
            <a:spLocks noGrp="1"/>
          </p:cNvSpPr>
          <p:nvPr>
            <p:ph type="title"/>
          </p:nvPr>
        </p:nvSpPr>
        <p:spPr/>
        <p:txBody>
          <a:bodyPr/>
          <a:lstStyle/>
          <a:p>
            <a:r>
              <a:rPr lang="zh-CN" altLang="en-US" dirty="0"/>
              <a:t>主要研究内容</a:t>
            </a:r>
          </a:p>
        </p:txBody>
      </p:sp>
      <p:sp>
        <p:nvSpPr>
          <p:cNvPr id="5" name="内容占位符 4">
            <a:extLst>
              <a:ext uri="{FF2B5EF4-FFF2-40B4-BE49-F238E27FC236}">
                <a16:creationId xmlns:a16="http://schemas.microsoft.com/office/drawing/2014/main" id="{A00F84E5-C4A9-412F-9694-9B1D72883672}"/>
              </a:ext>
            </a:extLst>
          </p:cNvPr>
          <p:cNvSpPr>
            <a:spLocks noGrp="1"/>
          </p:cNvSpPr>
          <p:nvPr>
            <p:ph idx="1"/>
          </p:nvPr>
        </p:nvSpPr>
        <p:spPr/>
        <p:txBody>
          <a:bodyPr/>
          <a:lstStyle/>
          <a:p>
            <a:pPr marL="514350" indent="-514350">
              <a:buSzPct val="100000"/>
              <a:buFont typeface="+mj-ea"/>
              <a:buAutoNum type="ea1JpnChsDbPeriod" startAt="4"/>
            </a:pPr>
            <a:r>
              <a:rPr lang="zh-CN" altLang="en-US" dirty="0"/>
              <a:t>分布式机器学习中的通信加速技术</a:t>
            </a:r>
            <a:endParaRPr lang="en-US" altLang="zh-CN" dirty="0"/>
          </a:p>
          <a:p>
            <a:pPr lvl="1"/>
            <a:r>
              <a:rPr lang="zh-CN" altLang="en-US" dirty="0"/>
              <a:t>研究基于</a:t>
            </a:r>
            <a:r>
              <a:rPr lang="en-US" altLang="zh-CN" dirty="0"/>
              <a:t>FPGA</a:t>
            </a:r>
            <a:r>
              <a:rPr lang="zh-CN" altLang="en-US" dirty="0"/>
              <a:t>的分布式机器学习通信加速技术，实现参数分发、压缩传输等分布式机器学习的</a:t>
            </a:r>
            <a:r>
              <a:rPr lang="zh-CN" altLang="en-US" dirty="0">
                <a:solidFill>
                  <a:srgbClr val="C00000"/>
                </a:solidFill>
              </a:rPr>
              <a:t>网内计算</a:t>
            </a:r>
            <a:r>
              <a:rPr lang="zh-CN" altLang="en-US" dirty="0"/>
              <a:t>，提升大数据智能计算的整体性能</a:t>
            </a:r>
            <a:endParaRPr lang="en-US" altLang="zh-CN" dirty="0"/>
          </a:p>
          <a:p>
            <a:pPr marL="514350" indent="-514350">
              <a:buSzPct val="100000"/>
              <a:buFont typeface="+mj-ea"/>
              <a:buAutoNum type="ea1JpnChsDbPeriod" startAt="4"/>
            </a:pPr>
            <a:r>
              <a:rPr lang="zh-CN" altLang="en-US" dirty="0"/>
              <a:t>大规模系统的可扩展性技术</a:t>
            </a:r>
            <a:endParaRPr lang="en-US" altLang="zh-CN" dirty="0"/>
          </a:p>
          <a:p>
            <a:pPr lvl="1"/>
            <a:r>
              <a:rPr lang="zh-CN" altLang="en-US" dirty="0"/>
              <a:t>研究</a:t>
            </a:r>
            <a:r>
              <a:rPr lang="zh-CN" altLang="en-US" dirty="0">
                <a:solidFill>
                  <a:srgbClr val="C00000"/>
                </a:solidFill>
              </a:rPr>
              <a:t>面向高并发的分布式数据布局</a:t>
            </a:r>
            <a:r>
              <a:rPr lang="zh-CN" altLang="en-US" dirty="0"/>
              <a:t>、</a:t>
            </a:r>
            <a:r>
              <a:rPr lang="zh-CN" altLang="en-US" dirty="0">
                <a:solidFill>
                  <a:srgbClr val="C00000"/>
                </a:solidFill>
              </a:rPr>
              <a:t>选择性</a:t>
            </a:r>
            <a:r>
              <a:rPr lang="en-US" altLang="zh-CN" dirty="0">
                <a:solidFill>
                  <a:srgbClr val="C00000"/>
                </a:solidFill>
              </a:rPr>
              <a:t>I/O</a:t>
            </a:r>
            <a:r>
              <a:rPr lang="zh-CN" altLang="en-US" dirty="0">
                <a:solidFill>
                  <a:srgbClr val="C00000"/>
                </a:solidFill>
              </a:rPr>
              <a:t>中间数据缓存</a:t>
            </a:r>
            <a:r>
              <a:rPr lang="zh-CN" altLang="en-US" dirty="0"/>
              <a:t>和</a:t>
            </a:r>
            <a:r>
              <a:rPr lang="zh-CN" altLang="en-US" dirty="0">
                <a:solidFill>
                  <a:srgbClr val="C00000"/>
                </a:solidFill>
              </a:rPr>
              <a:t>基于代理的</a:t>
            </a:r>
            <a:r>
              <a:rPr lang="en-US" altLang="zh-CN" dirty="0">
                <a:solidFill>
                  <a:srgbClr val="C00000"/>
                </a:solidFill>
              </a:rPr>
              <a:t>I/O</a:t>
            </a:r>
            <a:r>
              <a:rPr lang="zh-CN" altLang="en-US" dirty="0">
                <a:solidFill>
                  <a:srgbClr val="C00000"/>
                </a:solidFill>
              </a:rPr>
              <a:t>转发</a:t>
            </a:r>
            <a:r>
              <a:rPr lang="zh-CN" altLang="en-US" dirty="0"/>
              <a:t>等可扩展网络存储技术，解决大规模智能计算的可扩展性问题</a:t>
            </a:r>
            <a:endParaRPr lang="en-US" altLang="zh-CN" dirty="0"/>
          </a:p>
          <a:p>
            <a:pPr marL="514350" indent="-514350">
              <a:buSzPct val="100000"/>
              <a:buFont typeface="+mj-ea"/>
              <a:buAutoNum type="ea1JpnChsDbPeriod" startAt="4"/>
            </a:pPr>
            <a:r>
              <a:rPr lang="zh-CN" altLang="en-US" dirty="0"/>
              <a:t>自适应资源管理和任务调度器</a:t>
            </a:r>
            <a:endParaRPr lang="en-US" altLang="zh-CN" dirty="0"/>
          </a:p>
          <a:p>
            <a:pPr lvl="1"/>
            <a:r>
              <a:rPr lang="zh-CN" altLang="en-US" dirty="0"/>
              <a:t>研究</a:t>
            </a:r>
            <a:r>
              <a:rPr lang="zh-CN" altLang="en-US" dirty="0">
                <a:solidFill>
                  <a:srgbClr val="C00000"/>
                </a:solidFill>
              </a:rPr>
              <a:t>负载预测</a:t>
            </a:r>
            <a:r>
              <a:rPr lang="zh-CN" altLang="en-US" dirty="0"/>
              <a:t>技术，根据历史负载变化轨迹对资源需求进行预测</a:t>
            </a:r>
            <a:endParaRPr lang="en-US" altLang="zh-CN" dirty="0"/>
          </a:p>
          <a:p>
            <a:pPr lvl="1"/>
            <a:r>
              <a:rPr lang="zh-CN" altLang="en-US" dirty="0"/>
              <a:t>研究</a:t>
            </a:r>
            <a:r>
              <a:rPr lang="zh-CN" altLang="en-US" dirty="0">
                <a:solidFill>
                  <a:srgbClr val="C00000"/>
                </a:solidFill>
              </a:rPr>
              <a:t>自适应任务调度器</a:t>
            </a:r>
            <a:r>
              <a:rPr lang="zh-CN" altLang="en-US" dirty="0"/>
              <a:t>，对计算密集、数据密集、计算</a:t>
            </a:r>
            <a:r>
              <a:rPr lang="en-US" altLang="zh-CN" dirty="0"/>
              <a:t>+</a:t>
            </a:r>
            <a:r>
              <a:rPr lang="zh-CN" altLang="en-US" dirty="0"/>
              <a:t>数据密集等多种计算任务进行自适应资源调度</a:t>
            </a:r>
          </a:p>
        </p:txBody>
      </p:sp>
      <p:sp>
        <p:nvSpPr>
          <p:cNvPr id="3" name="灯片编号占位符 2">
            <a:extLst>
              <a:ext uri="{FF2B5EF4-FFF2-40B4-BE49-F238E27FC236}">
                <a16:creationId xmlns:a16="http://schemas.microsoft.com/office/drawing/2014/main" id="{F0835C17-1543-4753-B716-5D6FAB390B10}"/>
              </a:ext>
            </a:extLst>
          </p:cNvPr>
          <p:cNvSpPr>
            <a:spLocks noGrp="1"/>
          </p:cNvSpPr>
          <p:nvPr>
            <p:ph type="sldNum" sz="quarter" idx="12"/>
          </p:nvPr>
        </p:nvSpPr>
        <p:spPr/>
        <p:txBody>
          <a:bodyPr/>
          <a:lstStyle/>
          <a:p>
            <a:fld id="{17F0B86A-3B10-4477-8AC6-12E7D7B5209B}" type="slidenum">
              <a:rPr lang="zh-CN" altLang="en-US" smtClean="0"/>
              <a:t>33</a:t>
            </a:fld>
            <a:endParaRPr lang="zh-CN" altLang="en-US"/>
          </a:p>
        </p:txBody>
      </p:sp>
      <p:sp>
        <p:nvSpPr>
          <p:cNvPr id="8" name="文本框 7">
            <a:extLst>
              <a:ext uri="{FF2B5EF4-FFF2-40B4-BE49-F238E27FC236}">
                <a16:creationId xmlns:a16="http://schemas.microsoft.com/office/drawing/2014/main" id="{BC4F4F60-9F1A-4C71-B6AE-E2AC7A8E130B}"/>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3255263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67B6E-BD42-404B-BAF6-B66CBB1AA2F0}"/>
              </a:ext>
            </a:extLst>
          </p:cNvPr>
          <p:cNvSpPr>
            <a:spLocks noGrp="1"/>
          </p:cNvSpPr>
          <p:nvPr>
            <p:ph type="title"/>
          </p:nvPr>
        </p:nvSpPr>
        <p:spPr/>
        <p:txBody>
          <a:bodyPr/>
          <a:lstStyle/>
          <a:p>
            <a:r>
              <a:rPr lang="zh-CN" altLang="en-US" dirty="0"/>
              <a:t>技术路线</a:t>
            </a:r>
            <a:r>
              <a:rPr lang="en-US" altLang="zh-CN" sz="2800" dirty="0"/>
              <a:t>—1</a:t>
            </a:r>
            <a:r>
              <a:rPr lang="zh-CN" altLang="en-US" sz="2800" dirty="0"/>
              <a:t>、应用感知技术</a:t>
            </a:r>
            <a:endParaRPr lang="zh-CN" altLang="en-US" dirty="0"/>
          </a:p>
        </p:txBody>
      </p:sp>
      <p:sp>
        <p:nvSpPr>
          <p:cNvPr id="3" name="内容占位符 2">
            <a:extLst>
              <a:ext uri="{FF2B5EF4-FFF2-40B4-BE49-F238E27FC236}">
                <a16:creationId xmlns:a16="http://schemas.microsoft.com/office/drawing/2014/main" id="{04F985EA-89A5-45F5-A70D-CAC7E023C439}"/>
              </a:ext>
            </a:extLst>
          </p:cNvPr>
          <p:cNvSpPr>
            <a:spLocks noGrp="1"/>
          </p:cNvSpPr>
          <p:nvPr>
            <p:ph idx="1"/>
          </p:nvPr>
        </p:nvSpPr>
        <p:spPr/>
        <p:txBody>
          <a:bodyPr/>
          <a:lstStyle/>
          <a:p>
            <a:r>
              <a:rPr lang="zh-CN" altLang="en-US" dirty="0"/>
              <a:t>感知人工智能应用的行为特征和资源需求，为后续计算资源、存储资源、通信资源的优化调配提供依据，解决由于“系统复杂性”和“应用复杂性”带来的系统资源配置优化难题</a:t>
            </a:r>
          </a:p>
        </p:txBody>
      </p:sp>
      <p:sp>
        <p:nvSpPr>
          <p:cNvPr id="4" name="灯片编号占位符 3">
            <a:extLst>
              <a:ext uri="{FF2B5EF4-FFF2-40B4-BE49-F238E27FC236}">
                <a16:creationId xmlns:a16="http://schemas.microsoft.com/office/drawing/2014/main" id="{CBB588AD-8CC0-4585-8F43-D9556E7748D1}"/>
              </a:ext>
            </a:extLst>
          </p:cNvPr>
          <p:cNvSpPr>
            <a:spLocks noGrp="1"/>
          </p:cNvSpPr>
          <p:nvPr>
            <p:ph type="sldNum" sz="quarter" idx="12"/>
          </p:nvPr>
        </p:nvSpPr>
        <p:spPr/>
        <p:txBody>
          <a:bodyPr/>
          <a:lstStyle/>
          <a:p>
            <a:fld id="{17F0B86A-3B10-4477-8AC6-12E7D7B5209B}" type="slidenum">
              <a:rPr lang="zh-CN" altLang="en-US" smtClean="0"/>
              <a:t>34</a:t>
            </a:fld>
            <a:endParaRPr lang="zh-CN" altLang="en-US"/>
          </a:p>
        </p:txBody>
      </p:sp>
      <p:sp>
        <p:nvSpPr>
          <p:cNvPr id="7" name="文本框 6">
            <a:extLst>
              <a:ext uri="{FF2B5EF4-FFF2-40B4-BE49-F238E27FC236}">
                <a16:creationId xmlns:a16="http://schemas.microsoft.com/office/drawing/2014/main" id="{0E418203-8087-4270-8073-35BA7A6A487E}"/>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24" name="图片 23">
            <a:extLst>
              <a:ext uri="{FF2B5EF4-FFF2-40B4-BE49-F238E27FC236}">
                <a16:creationId xmlns:a16="http://schemas.microsoft.com/office/drawing/2014/main" id="{74792D27-6F1C-4C31-804E-E3595428BE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3973" y="3019854"/>
            <a:ext cx="7456054" cy="3097036"/>
          </a:xfrm>
          <a:prstGeom prst="rect">
            <a:avLst/>
          </a:prstGeom>
        </p:spPr>
      </p:pic>
    </p:spTree>
    <p:extLst>
      <p:ext uri="{BB962C8B-B14F-4D97-AF65-F5344CB8AC3E}">
        <p14:creationId xmlns:p14="http://schemas.microsoft.com/office/powerpoint/2010/main" val="2213767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—2</a:t>
            </a:r>
            <a:r>
              <a:rPr lang="zh-CN" altLang="en-US" sz="2800" dirty="0"/>
              <a:t>、</a:t>
            </a:r>
            <a:r>
              <a:rPr lang="en-US" altLang="zh-CN" sz="2800" dirty="0"/>
              <a:t>XPU</a:t>
            </a:r>
            <a:r>
              <a:rPr lang="zh-CN" altLang="en-US" sz="2800" dirty="0"/>
              <a:t>异构并行计算系统</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研究针对异构框架下的大数据智能计算机</a:t>
            </a:r>
            <a:r>
              <a:rPr lang="en-US" altLang="zh-CN" dirty="0"/>
              <a:t>XPU</a:t>
            </a:r>
            <a:r>
              <a:rPr lang="zh-CN" altLang="en-US" dirty="0"/>
              <a:t>并行计算系统</a:t>
            </a:r>
            <a:endParaRPr lang="en-US" altLang="zh-CN" dirty="0"/>
          </a:p>
          <a:p>
            <a:pPr lvl="1"/>
            <a:r>
              <a:rPr lang="zh-CN" altLang="en-US" dirty="0"/>
              <a:t>实现灵活可配、满足可重构计算需求的高性价比和高能效比解决方案</a:t>
            </a:r>
            <a:endParaRPr lang="en-US" altLang="zh-CN" dirty="0"/>
          </a:p>
          <a:p>
            <a:pPr lvl="1"/>
            <a:r>
              <a:rPr lang="zh-CN" altLang="en-US" dirty="0"/>
              <a:t>实现多样化大数据智能计算任务的高吞吐、低延时服务</a:t>
            </a:r>
            <a:endParaRPr lang="en-US" altLang="zh-CN" dirty="0"/>
          </a:p>
        </p:txBody>
      </p:sp>
      <p:sp>
        <p:nvSpPr>
          <p:cNvPr id="2" name="灯片编号占位符 1">
            <a:extLst>
              <a:ext uri="{FF2B5EF4-FFF2-40B4-BE49-F238E27FC236}">
                <a16:creationId xmlns:a16="http://schemas.microsoft.com/office/drawing/2014/main" id="{0C97A9FA-16D3-44DA-BA70-AC01627B1E62}"/>
              </a:ext>
            </a:extLst>
          </p:cNvPr>
          <p:cNvSpPr>
            <a:spLocks noGrp="1"/>
          </p:cNvSpPr>
          <p:nvPr>
            <p:ph type="sldNum" sz="quarter" idx="12"/>
          </p:nvPr>
        </p:nvSpPr>
        <p:spPr/>
        <p:txBody>
          <a:bodyPr/>
          <a:lstStyle/>
          <a:p>
            <a:fld id="{17F0B86A-3B10-4477-8AC6-12E7D7B5209B}" type="slidenum">
              <a:rPr lang="zh-CN" altLang="en-US" smtClean="0"/>
              <a:t>35</a:t>
            </a:fld>
            <a:endParaRPr lang="zh-CN" altLang="en-US"/>
          </a:p>
        </p:txBody>
      </p:sp>
      <p:sp>
        <p:nvSpPr>
          <p:cNvPr id="8" name="文本框 7">
            <a:extLst>
              <a:ext uri="{FF2B5EF4-FFF2-40B4-BE49-F238E27FC236}">
                <a16:creationId xmlns:a16="http://schemas.microsoft.com/office/drawing/2014/main" id="{412530E9-CF1B-4054-9C3B-C2F11C26DA7B}"/>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6" name="图片 5">
            <a:extLst>
              <a:ext uri="{FF2B5EF4-FFF2-40B4-BE49-F238E27FC236}">
                <a16:creationId xmlns:a16="http://schemas.microsoft.com/office/drawing/2014/main" id="{2CDADF72-76DB-4C4F-9314-784FF0C8D8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88909" y="2393587"/>
            <a:ext cx="6566181" cy="4149826"/>
          </a:xfrm>
          <a:prstGeom prst="rect">
            <a:avLst/>
          </a:prstGeom>
        </p:spPr>
      </p:pic>
    </p:spTree>
    <p:extLst>
      <p:ext uri="{BB962C8B-B14F-4D97-AF65-F5344CB8AC3E}">
        <p14:creationId xmlns:p14="http://schemas.microsoft.com/office/powerpoint/2010/main" val="3341376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—2</a:t>
            </a:r>
            <a:r>
              <a:rPr lang="zh-CN" altLang="en-US" sz="2800" dirty="0"/>
              <a:t>、</a:t>
            </a:r>
            <a:r>
              <a:rPr lang="en-US" altLang="zh-CN" sz="2800" dirty="0"/>
              <a:t>XPU</a:t>
            </a:r>
            <a:r>
              <a:rPr lang="zh-CN" altLang="en-US" sz="2800" dirty="0"/>
              <a:t>异构并行计算系统</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en-US" altLang="zh-CN" dirty="0"/>
              <a:t>XPU</a:t>
            </a:r>
            <a:r>
              <a:rPr lang="zh-CN" altLang="en-US" dirty="0"/>
              <a:t>协同调度</a:t>
            </a:r>
            <a:endParaRPr lang="en-US" altLang="zh-CN" dirty="0"/>
          </a:p>
          <a:p>
            <a:pPr lvl="1"/>
            <a:r>
              <a:rPr lang="zh-CN" altLang="en-US" dirty="0"/>
              <a:t>定量分析</a:t>
            </a:r>
            <a:r>
              <a:rPr lang="en-US" altLang="zh-CN" dirty="0"/>
              <a:t>CPU</a:t>
            </a:r>
            <a:r>
              <a:rPr lang="zh-CN" altLang="en-US" dirty="0"/>
              <a:t>、</a:t>
            </a:r>
            <a:r>
              <a:rPr lang="en-US" altLang="zh-CN" dirty="0"/>
              <a:t>GPU</a:t>
            </a:r>
            <a:r>
              <a:rPr lang="zh-CN" altLang="en-US" dirty="0"/>
              <a:t>、</a:t>
            </a:r>
            <a:r>
              <a:rPr lang="en-US" altLang="zh-CN" dirty="0"/>
              <a:t>NPU</a:t>
            </a:r>
            <a:r>
              <a:rPr lang="zh-CN" altLang="en-US" dirty="0"/>
              <a:t>等异构</a:t>
            </a:r>
            <a:r>
              <a:rPr lang="en-US" altLang="zh-CN" dirty="0"/>
              <a:t>XPU</a:t>
            </a:r>
            <a:r>
              <a:rPr lang="zh-CN" altLang="en-US" dirty="0"/>
              <a:t>的算力特征</a:t>
            </a:r>
            <a:endParaRPr lang="en-US" altLang="zh-CN" dirty="0"/>
          </a:p>
          <a:p>
            <a:pPr lvl="1"/>
            <a:r>
              <a:rPr lang="zh-CN" altLang="en-US" dirty="0"/>
              <a:t>基于应用感知技术构建计算任务特征图谱，将计算任务划分为具有不同特征的子任务，并将子任务映射到最合适的</a:t>
            </a:r>
            <a:r>
              <a:rPr lang="en-US" altLang="zh-CN" dirty="0"/>
              <a:t>XPU</a:t>
            </a:r>
            <a:r>
              <a:rPr lang="zh-CN" altLang="en-US" dirty="0"/>
              <a:t>芯片</a:t>
            </a:r>
            <a:endParaRPr lang="en-US" altLang="zh-CN" dirty="0"/>
          </a:p>
          <a:p>
            <a:pPr lvl="1"/>
            <a:r>
              <a:rPr lang="zh-CN" altLang="en-US" dirty="0"/>
              <a:t>研究异构</a:t>
            </a:r>
            <a:r>
              <a:rPr lang="en-US" altLang="zh-CN" dirty="0"/>
              <a:t>XPU</a:t>
            </a:r>
            <a:r>
              <a:rPr lang="zh-CN" altLang="en-US" dirty="0"/>
              <a:t>并行加速算法，利用</a:t>
            </a:r>
            <a:r>
              <a:rPr lang="en-US" altLang="zh-CN" dirty="0"/>
              <a:t>XPU</a:t>
            </a:r>
            <a:r>
              <a:rPr lang="zh-CN" altLang="en-US" dirty="0"/>
              <a:t>流水线隐藏</a:t>
            </a:r>
            <a:r>
              <a:rPr lang="en-US" altLang="zh-CN" dirty="0"/>
              <a:t>I/O</a:t>
            </a:r>
            <a:r>
              <a:rPr lang="zh-CN" altLang="en-US" dirty="0"/>
              <a:t>延迟，实现基于负载均衡的数据块区域分割，提升</a:t>
            </a:r>
            <a:r>
              <a:rPr lang="en-US" altLang="zh-CN" dirty="0"/>
              <a:t>XPU</a:t>
            </a:r>
            <a:r>
              <a:rPr lang="zh-CN" altLang="en-US" dirty="0"/>
              <a:t>计算效率</a:t>
            </a:r>
          </a:p>
        </p:txBody>
      </p:sp>
      <p:sp>
        <p:nvSpPr>
          <p:cNvPr id="2" name="灯片编号占位符 1">
            <a:extLst>
              <a:ext uri="{FF2B5EF4-FFF2-40B4-BE49-F238E27FC236}">
                <a16:creationId xmlns:a16="http://schemas.microsoft.com/office/drawing/2014/main" id="{0C97A9FA-16D3-44DA-BA70-AC01627B1E62}"/>
              </a:ext>
            </a:extLst>
          </p:cNvPr>
          <p:cNvSpPr>
            <a:spLocks noGrp="1"/>
          </p:cNvSpPr>
          <p:nvPr>
            <p:ph type="sldNum" sz="quarter" idx="12"/>
          </p:nvPr>
        </p:nvSpPr>
        <p:spPr/>
        <p:txBody>
          <a:bodyPr/>
          <a:lstStyle/>
          <a:p>
            <a:fld id="{17F0B86A-3B10-4477-8AC6-12E7D7B5209B}" type="slidenum">
              <a:rPr lang="zh-CN" altLang="en-US" smtClean="0"/>
              <a:t>36</a:t>
            </a:fld>
            <a:endParaRPr lang="zh-CN" altLang="en-US"/>
          </a:p>
        </p:txBody>
      </p:sp>
      <p:sp>
        <p:nvSpPr>
          <p:cNvPr id="7" name="文本框 6">
            <a:extLst>
              <a:ext uri="{FF2B5EF4-FFF2-40B4-BE49-F238E27FC236}">
                <a16:creationId xmlns:a16="http://schemas.microsoft.com/office/drawing/2014/main" id="{F1EAD7D7-BA43-4FEA-A187-B7BEC8920368}"/>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
        <p:nvSpPr>
          <p:cNvPr id="5" name="矩形: 圆角 4">
            <a:extLst>
              <a:ext uri="{FF2B5EF4-FFF2-40B4-BE49-F238E27FC236}">
                <a16:creationId xmlns:a16="http://schemas.microsoft.com/office/drawing/2014/main" id="{C7158F27-6209-4245-8645-9AF544CCED5D}"/>
              </a:ext>
            </a:extLst>
          </p:cNvPr>
          <p:cNvSpPr/>
          <p:nvPr/>
        </p:nvSpPr>
        <p:spPr>
          <a:xfrm>
            <a:off x="445511" y="4766550"/>
            <a:ext cx="1889130" cy="11867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zh-CN" altLang="en-US" dirty="0"/>
              <a:t>计算任务</a:t>
            </a:r>
          </a:p>
        </p:txBody>
      </p:sp>
      <p:sp>
        <p:nvSpPr>
          <p:cNvPr id="6" name="矩形 5">
            <a:extLst>
              <a:ext uri="{FF2B5EF4-FFF2-40B4-BE49-F238E27FC236}">
                <a16:creationId xmlns:a16="http://schemas.microsoft.com/office/drawing/2014/main" id="{0FD31AA7-AAEB-4E09-929F-6F8917A41E59}"/>
              </a:ext>
            </a:extLst>
          </p:cNvPr>
          <p:cNvSpPr/>
          <p:nvPr/>
        </p:nvSpPr>
        <p:spPr>
          <a:xfrm>
            <a:off x="564680" y="5252933"/>
            <a:ext cx="828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子任务</a:t>
            </a:r>
            <a:r>
              <a:rPr lang="en-US" altLang="zh-CN" sz="1400" dirty="0"/>
              <a:t>1</a:t>
            </a:r>
            <a:endParaRPr lang="zh-CN" altLang="en-US" sz="1400" dirty="0"/>
          </a:p>
        </p:txBody>
      </p:sp>
      <p:sp>
        <p:nvSpPr>
          <p:cNvPr id="8" name="矩形 7">
            <a:extLst>
              <a:ext uri="{FF2B5EF4-FFF2-40B4-BE49-F238E27FC236}">
                <a16:creationId xmlns:a16="http://schemas.microsoft.com/office/drawing/2014/main" id="{A714267B-30FE-4A48-BC71-19D084A9DF2E}"/>
              </a:ext>
            </a:extLst>
          </p:cNvPr>
          <p:cNvSpPr/>
          <p:nvPr/>
        </p:nvSpPr>
        <p:spPr>
          <a:xfrm>
            <a:off x="1392680" y="5252933"/>
            <a:ext cx="828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子任务</a:t>
            </a:r>
            <a:r>
              <a:rPr lang="en-US" altLang="zh-CN" sz="1400" dirty="0"/>
              <a:t>2</a:t>
            </a:r>
            <a:endParaRPr lang="zh-CN" altLang="en-US" sz="1400" dirty="0"/>
          </a:p>
        </p:txBody>
      </p:sp>
      <p:sp>
        <p:nvSpPr>
          <p:cNvPr id="9" name="矩形 8">
            <a:extLst>
              <a:ext uri="{FF2B5EF4-FFF2-40B4-BE49-F238E27FC236}">
                <a16:creationId xmlns:a16="http://schemas.microsoft.com/office/drawing/2014/main" id="{53161F86-F140-46CD-ACAB-CC587B1A4C82}"/>
              </a:ext>
            </a:extLst>
          </p:cNvPr>
          <p:cNvSpPr/>
          <p:nvPr/>
        </p:nvSpPr>
        <p:spPr>
          <a:xfrm>
            <a:off x="564680" y="5549322"/>
            <a:ext cx="828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400" dirty="0"/>
              <a:t>……</a:t>
            </a:r>
            <a:endParaRPr lang="zh-CN" altLang="en-US" sz="1400" dirty="0"/>
          </a:p>
        </p:txBody>
      </p:sp>
      <p:sp>
        <p:nvSpPr>
          <p:cNvPr id="10" name="矩形 9">
            <a:extLst>
              <a:ext uri="{FF2B5EF4-FFF2-40B4-BE49-F238E27FC236}">
                <a16:creationId xmlns:a16="http://schemas.microsoft.com/office/drawing/2014/main" id="{648E59A3-7370-425C-8353-55C5A66CCEC9}"/>
              </a:ext>
            </a:extLst>
          </p:cNvPr>
          <p:cNvSpPr/>
          <p:nvPr/>
        </p:nvSpPr>
        <p:spPr>
          <a:xfrm>
            <a:off x="1392680" y="5549322"/>
            <a:ext cx="828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子任务</a:t>
            </a:r>
            <a:r>
              <a:rPr lang="en-US" altLang="zh-CN" sz="1400" dirty="0"/>
              <a:t>n</a:t>
            </a:r>
            <a:endParaRPr lang="zh-CN" altLang="en-US" sz="1400" dirty="0"/>
          </a:p>
        </p:txBody>
      </p:sp>
      <p:sp>
        <p:nvSpPr>
          <p:cNvPr id="11" name="矩形: 圆角 10">
            <a:extLst>
              <a:ext uri="{FF2B5EF4-FFF2-40B4-BE49-F238E27FC236}">
                <a16:creationId xmlns:a16="http://schemas.microsoft.com/office/drawing/2014/main" id="{CD5879CA-8440-4AD1-AA8A-48826B5202FD}"/>
              </a:ext>
            </a:extLst>
          </p:cNvPr>
          <p:cNvSpPr/>
          <p:nvPr/>
        </p:nvSpPr>
        <p:spPr>
          <a:xfrm>
            <a:off x="2767179" y="3652371"/>
            <a:ext cx="1889130" cy="6355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XPU</a:t>
            </a:r>
            <a:r>
              <a:rPr lang="zh-CN" altLang="en-US" dirty="0"/>
              <a:t>算力特征</a:t>
            </a:r>
            <a:endParaRPr lang="en-US" altLang="zh-CN" dirty="0"/>
          </a:p>
        </p:txBody>
      </p:sp>
      <p:sp>
        <p:nvSpPr>
          <p:cNvPr id="12" name="矩形: 圆角 11">
            <a:extLst>
              <a:ext uri="{FF2B5EF4-FFF2-40B4-BE49-F238E27FC236}">
                <a16:creationId xmlns:a16="http://schemas.microsoft.com/office/drawing/2014/main" id="{EAFD8C9A-3300-435B-93BE-7C6EF9E63ADA}"/>
              </a:ext>
            </a:extLst>
          </p:cNvPr>
          <p:cNvSpPr/>
          <p:nvPr/>
        </p:nvSpPr>
        <p:spPr>
          <a:xfrm>
            <a:off x="2767179" y="4581725"/>
            <a:ext cx="1889130" cy="1796315"/>
          </a:xfrm>
          <a:prstGeom prst="roundRect">
            <a:avLst>
              <a:gd name="adj" fmla="val 9609"/>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zh-CN" altLang="en-US" dirty="0"/>
              <a:t>任务图谱</a:t>
            </a:r>
            <a:endParaRPr lang="en-US" altLang="zh-CN" dirty="0"/>
          </a:p>
        </p:txBody>
      </p:sp>
      <p:sp>
        <p:nvSpPr>
          <p:cNvPr id="13" name="矩形 12">
            <a:extLst>
              <a:ext uri="{FF2B5EF4-FFF2-40B4-BE49-F238E27FC236}">
                <a16:creationId xmlns:a16="http://schemas.microsoft.com/office/drawing/2014/main" id="{9B7A28F8-5B89-46E7-9D80-54E6A4F5FE1A}"/>
              </a:ext>
            </a:extLst>
          </p:cNvPr>
          <p:cNvSpPr/>
          <p:nvPr/>
        </p:nvSpPr>
        <p:spPr>
          <a:xfrm>
            <a:off x="2934003" y="5071937"/>
            <a:ext cx="1530995" cy="40120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子任务</a:t>
            </a:r>
            <a:r>
              <a:rPr lang="en-US" altLang="zh-CN" sz="1400" dirty="0"/>
              <a:t>-XPU</a:t>
            </a:r>
            <a:r>
              <a:rPr lang="zh-CN" altLang="en-US" sz="1400" dirty="0"/>
              <a:t>映射</a:t>
            </a:r>
          </a:p>
        </p:txBody>
      </p:sp>
      <p:sp>
        <p:nvSpPr>
          <p:cNvPr id="14" name="矩形 13">
            <a:extLst>
              <a:ext uri="{FF2B5EF4-FFF2-40B4-BE49-F238E27FC236}">
                <a16:creationId xmlns:a16="http://schemas.microsoft.com/office/drawing/2014/main" id="{7C964D63-07CB-4EAE-A535-328AD3105E14}"/>
              </a:ext>
            </a:extLst>
          </p:cNvPr>
          <p:cNvSpPr/>
          <p:nvPr/>
        </p:nvSpPr>
        <p:spPr>
          <a:xfrm>
            <a:off x="2934002" y="5786615"/>
            <a:ext cx="1530995" cy="40120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400" dirty="0"/>
              <a:t>XPU</a:t>
            </a:r>
            <a:r>
              <a:rPr lang="zh-CN" altLang="en-US" sz="1400" dirty="0"/>
              <a:t>调配方案</a:t>
            </a:r>
          </a:p>
        </p:txBody>
      </p:sp>
      <p:sp>
        <p:nvSpPr>
          <p:cNvPr id="15" name="箭头: 右 14">
            <a:extLst>
              <a:ext uri="{FF2B5EF4-FFF2-40B4-BE49-F238E27FC236}">
                <a16:creationId xmlns:a16="http://schemas.microsoft.com/office/drawing/2014/main" id="{2B53ABED-8D6D-4B35-9C9A-A0A22741948B}"/>
              </a:ext>
            </a:extLst>
          </p:cNvPr>
          <p:cNvSpPr/>
          <p:nvPr/>
        </p:nvSpPr>
        <p:spPr>
          <a:xfrm>
            <a:off x="2334641" y="5286827"/>
            <a:ext cx="408051" cy="220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CA326C94-EFAD-4AD6-B363-D43FCCE77A62}"/>
              </a:ext>
            </a:extLst>
          </p:cNvPr>
          <p:cNvSpPr/>
          <p:nvPr/>
        </p:nvSpPr>
        <p:spPr>
          <a:xfrm rot="5400000">
            <a:off x="3566301" y="4315327"/>
            <a:ext cx="289489" cy="243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2CD0C9E-ADF1-4FC9-B46C-491426137B22}"/>
              </a:ext>
            </a:extLst>
          </p:cNvPr>
          <p:cNvCxnSpPr>
            <a:stCxn id="13" idx="2"/>
            <a:endCxn id="14" idx="0"/>
          </p:cNvCxnSpPr>
          <p:nvPr/>
        </p:nvCxnSpPr>
        <p:spPr>
          <a:xfrm flipH="1">
            <a:off x="3699500" y="5473144"/>
            <a:ext cx="1" cy="3134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B67DF710-5837-4AB8-AFD1-BCC5BBC1233D}"/>
              </a:ext>
            </a:extLst>
          </p:cNvPr>
          <p:cNvSpPr/>
          <p:nvPr/>
        </p:nvSpPr>
        <p:spPr>
          <a:xfrm>
            <a:off x="5088847" y="4608879"/>
            <a:ext cx="2373892" cy="1796315"/>
          </a:xfrm>
          <a:prstGeom prst="roundRect">
            <a:avLst>
              <a:gd name="adj" fmla="val 9609"/>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zh-CN" altLang="en-US" dirty="0"/>
              <a:t>异构</a:t>
            </a:r>
            <a:r>
              <a:rPr lang="en-US" altLang="zh-CN" dirty="0"/>
              <a:t>XPU</a:t>
            </a:r>
            <a:r>
              <a:rPr lang="zh-CN" altLang="en-US" dirty="0"/>
              <a:t>并行加速</a:t>
            </a:r>
            <a:endParaRPr lang="en-US" altLang="zh-CN" dirty="0"/>
          </a:p>
        </p:txBody>
      </p:sp>
      <p:sp>
        <p:nvSpPr>
          <p:cNvPr id="20" name="箭头: 右 19">
            <a:extLst>
              <a:ext uri="{FF2B5EF4-FFF2-40B4-BE49-F238E27FC236}">
                <a16:creationId xmlns:a16="http://schemas.microsoft.com/office/drawing/2014/main" id="{A2842D8F-0490-40F2-BD16-C653DB635D3D}"/>
              </a:ext>
            </a:extLst>
          </p:cNvPr>
          <p:cNvSpPr/>
          <p:nvPr/>
        </p:nvSpPr>
        <p:spPr>
          <a:xfrm>
            <a:off x="4672860" y="5286826"/>
            <a:ext cx="408051" cy="220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BC8AD8A-4BE4-4BC2-99C7-B18616E0AC9B}"/>
              </a:ext>
            </a:extLst>
          </p:cNvPr>
          <p:cNvSpPr/>
          <p:nvPr/>
        </p:nvSpPr>
        <p:spPr>
          <a:xfrm>
            <a:off x="5513449" y="5071936"/>
            <a:ext cx="1530995" cy="360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延迟隐藏</a:t>
            </a:r>
          </a:p>
        </p:txBody>
      </p:sp>
      <p:sp>
        <p:nvSpPr>
          <p:cNvPr id="22" name="矩形 21">
            <a:extLst>
              <a:ext uri="{FF2B5EF4-FFF2-40B4-BE49-F238E27FC236}">
                <a16:creationId xmlns:a16="http://schemas.microsoft.com/office/drawing/2014/main" id="{255DABA7-4D33-4919-8B80-4C10C0FE6F66}"/>
              </a:ext>
            </a:extLst>
          </p:cNvPr>
          <p:cNvSpPr/>
          <p:nvPr/>
        </p:nvSpPr>
        <p:spPr>
          <a:xfrm>
            <a:off x="5513449" y="5491342"/>
            <a:ext cx="1530995" cy="360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负载均衡</a:t>
            </a:r>
          </a:p>
        </p:txBody>
      </p:sp>
      <p:sp>
        <p:nvSpPr>
          <p:cNvPr id="23" name="矩形 22">
            <a:extLst>
              <a:ext uri="{FF2B5EF4-FFF2-40B4-BE49-F238E27FC236}">
                <a16:creationId xmlns:a16="http://schemas.microsoft.com/office/drawing/2014/main" id="{43CDB7B0-810F-4F78-83CB-E93711C4307E}"/>
              </a:ext>
            </a:extLst>
          </p:cNvPr>
          <p:cNvSpPr/>
          <p:nvPr/>
        </p:nvSpPr>
        <p:spPr>
          <a:xfrm>
            <a:off x="5521385" y="5910747"/>
            <a:ext cx="1530995" cy="360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核间通信</a:t>
            </a:r>
          </a:p>
        </p:txBody>
      </p:sp>
      <p:sp>
        <p:nvSpPr>
          <p:cNvPr id="24" name="矩形: 圆角 23">
            <a:extLst>
              <a:ext uri="{FF2B5EF4-FFF2-40B4-BE49-F238E27FC236}">
                <a16:creationId xmlns:a16="http://schemas.microsoft.com/office/drawing/2014/main" id="{692E85E0-F26C-4F93-A1C5-2F7C8015184E}"/>
              </a:ext>
            </a:extLst>
          </p:cNvPr>
          <p:cNvSpPr/>
          <p:nvPr/>
        </p:nvSpPr>
        <p:spPr>
          <a:xfrm>
            <a:off x="7895277" y="4488226"/>
            <a:ext cx="717305" cy="2037478"/>
          </a:xfrm>
          <a:prstGeom prst="roundRect">
            <a:avLst>
              <a:gd name="adj" fmla="val 9609"/>
            </a:avLst>
          </a:prstGeom>
        </p:spPr>
        <p:style>
          <a:lnRef idx="1">
            <a:schemeClr val="accent5"/>
          </a:lnRef>
          <a:fillRef idx="2">
            <a:schemeClr val="accent5"/>
          </a:fillRef>
          <a:effectRef idx="1">
            <a:schemeClr val="accent5"/>
          </a:effectRef>
          <a:fontRef idx="minor">
            <a:schemeClr val="dk1"/>
          </a:fontRef>
        </p:style>
        <p:txBody>
          <a:bodyPr vert="eaVert" rtlCol="0" anchor="ctr"/>
          <a:lstStyle/>
          <a:p>
            <a:pPr algn="ctr"/>
            <a:r>
              <a:rPr lang="en-US" altLang="zh-CN" dirty="0"/>
              <a:t>XPU</a:t>
            </a:r>
            <a:r>
              <a:rPr lang="zh-CN" altLang="en-US" dirty="0"/>
              <a:t>计算效能提升</a:t>
            </a:r>
            <a:endParaRPr lang="en-US" altLang="zh-CN" dirty="0"/>
          </a:p>
        </p:txBody>
      </p:sp>
      <p:sp>
        <p:nvSpPr>
          <p:cNvPr id="25" name="箭头: 右 24">
            <a:extLst>
              <a:ext uri="{FF2B5EF4-FFF2-40B4-BE49-F238E27FC236}">
                <a16:creationId xmlns:a16="http://schemas.microsoft.com/office/drawing/2014/main" id="{D6CE6854-66DC-42DB-BE19-3E2896F48D82}"/>
              </a:ext>
            </a:extLst>
          </p:cNvPr>
          <p:cNvSpPr/>
          <p:nvPr/>
        </p:nvSpPr>
        <p:spPr>
          <a:xfrm>
            <a:off x="7462739" y="5286754"/>
            <a:ext cx="408051" cy="220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6653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E8C55-2390-4755-B5ED-23E4B9034147}"/>
              </a:ext>
            </a:extLst>
          </p:cNvPr>
          <p:cNvSpPr>
            <a:spLocks noGrp="1"/>
          </p:cNvSpPr>
          <p:nvPr>
            <p:ph type="title"/>
          </p:nvPr>
        </p:nvSpPr>
        <p:spPr/>
        <p:txBody>
          <a:bodyPr/>
          <a:lstStyle/>
          <a:p>
            <a:r>
              <a:rPr lang="zh-CN" altLang="en-US" dirty="0"/>
              <a:t>技术路线</a:t>
            </a:r>
            <a:r>
              <a:rPr lang="en-US" altLang="zh-CN" sz="2800" dirty="0"/>
              <a:t>—2</a:t>
            </a:r>
            <a:r>
              <a:rPr lang="zh-CN" altLang="en-US" sz="2800" dirty="0"/>
              <a:t>、</a:t>
            </a:r>
            <a:r>
              <a:rPr lang="en-US" altLang="zh-CN" sz="2800" dirty="0"/>
              <a:t>XPU</a:t>
            </a:r>
            <a:r>
              <a:rPr lang="zh-CN" altLang="en-US" sz="2800" dirty="0"/>
              <a:t>异构并行计算系统</a:t>
            </a:r>
            <a:endParaRPr lang="zh-CN" altLang="en-US" dirty="0"/>
          </a:p>
        </p:txBody>
      </p:sp>
      <p:sp>
        <p:nvSpPr>
          <p:cNvPr id="3" name="内容占位符 2">
            <a:extLst>
              <a:ext uri="{FF2B5EF4-FFF2-40B4-BE49-F238E27FC236}">
                <a16:creationId xmlns:a16="http://schemas.microsoft.com/office/drawing/2014/main" id="{25E4C38B-5FC3-498B-AE1C-6EFD497E9EB2}"/>
              </a:ext>
            </a:extLst>
          </p:cNvPr>
          <p:cNvSpPr>
            <a:spLocks noGrp="1"/>
          </p:cNvSpPr>
          <p:nvPr>
            <p:ph idx="1"/>
          </p:nvPr>
        </p:nvSpPr>
        <p:spPr/>
        <p:txBody>
          <a:bodyPr/>
          <a:lstStyle/>
          <a:p>
            <a:r>
              <a:rPr lang="zh-CN" altLang="en-US" dirty="0"/>
              <a:t>基于</a:t>
            </a:r>
            <a:r>
              <a:rPr lang="en-US" altLang="zh-CN" dirty="0"/>
              <a:t>FPGA</a:t>
            </a:r>
            <a:r>
              <a:rPr lang="zh-CN" altLang="en-US" dirty="0"/>
              <a:t>的可重构计算</a:t>
            </a:r>
            <a:endParaRPr lang="en-US" altLang="zh-CN" dirty="0"/>
          </a:p>
          <a:p>
            <a:pPr lvl="1"/>
            <a:r>
              <a:rPr lang="zh-CN" altLang="en-US" dirty="0"/>
              <a:t>单</a:t>
            </a:r>
            <a:r>
              <a:rPr lang="en-US" altLang="zh-CN" dirty="0"/>
              <a:t>FPGA</a:t>
            </a:r>
            <a:r>
              <a:rPr lang="zh-CN" altLang="en-US" dirty="0"/>
              <a:t>核优化</a:t>
            </a:r>
            <a:endParaRPr lang="en-US" altLang="zh-CN" dirty="0"/>
          </a:p>
          <a:p>
            <a:pPr lvl="2"/>
            <a:r>
              <a:rPr lang="zh-CN" altLang="en-US" dirty="0"/>
              <a:t>建立一套</a:t>
            </a:r>
            <a:r>
              <a:rPr lang="zh-CN" altLang="en-US" dirty="0">
                <a:solidFill>
                  <a:srgbClr val="C00000"/>
                </a:solidFill>
              </a:rPr>
              <a:t>参数化</a:t>
            </a:r>
            <a:r>
              <a:rPr lang="zh-CN" altLang="en-US" dirty="0"/>
              <a:t>、</a:t>
            </a:r>
            <a:r>
              <a:rPr lang="zh-CN" altLang="en-US" dirty="0">
                <a:solidFill>
                  <a:srgbClr val="C00000"/>
                </a:solidFill>
              </a:rPr>
              <a:t>可定制</a:t>
            </a:r>
            <a:r>
              <a:rPr lang="zh-CN" altLang="en-US" dirty="0"/>
              <a:t>的高性能内核，根据计算任务的能耗和延迟约束，通过仿真得到最优</a:t>
            </a:r>
            <a:r>
              <a:rPr lang="en-US" altLang="zh-CN" dirty="0"/>
              <a:t>FPGA</a:t>
            </a:r>
            <a:r>
              <a:rPr lang="zh-CN" altLang="en-US" dirty="0"/>
              <a:t>内核参数，实现单内核的性能优化</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1"/>
            <a:r>
              <a:rPr lang="zh-CN" altLang="en-US" dirty="0"/>
              <a:t>多</a:t>
            </a:r>
            <a:r>
              <a:rPr lang="en-US" altLang="zh-CN" dirty="0"/>
              <a:t>FPGA</a:t>
            </a:r>
            <a:r>
              <a:rPr lang="zh-CN" altLang="en-US" dirty="0"/>
              <a:t>核优化</a:t>
            </a:r>
            <a:endParaRPr lang="en-US" altLang="zh-CN" dirty="0"/>
          </a:p>
          <a:p>
            <a:pPr lvl="2"/>
            <a:r>
              <a:rPr lang="zh-CN" altLang="en-US" dirty="0"/>
              <a:t>研究快速、分布式处理的仿神经网络</a:t>
            </a:r>
            <a:r>
              <a:rPr lang="en-US" altLang="zh-CN" dirty="0"/>
              <a:t>FPGA</a:t>
            </a:r>
            <a:r>
              <a:rPr lang="zh-CN" altLang="en-US" dirty="0"/>
              <a:t>架构，基于</a:t>
            </a:r>
            <a:r>
              <a:rPr lang="en-US" altLang="zh-CN" dirty="0"/>
              <a:t>FPGA</a:t>
            </a:r>
            <a:r>
              <a:rPr lang="zh-CN" altLang="en-US" dirty="0"/>
              <a:t>的</a:t>
            </a:r>
            <a:r>
              <a:rPr lang="en-US" altLang="zh-CN" dirty="0"/>
              <a:t>HBM</a:t>
            </a:r>
            <a:r>
              <a:rPr lang="zh-CN" altLang="en-US" dirty="0"/>
              <a:t>和</a:t>
            </a:r>
            <a:r>
              <a:rPr lang="en-US" altLang="zh-CN" dirty="0"/>
              <a:t>HMC</a:t>
            </a:r>
            <a:r>
              <a:rPr lang="zh-CN" altLang="en-US" dirty="0">
                <a:solidFill>
                  <a:srgbClr val="C00000"/>
                </a:solidFill>
              </a:rPr>
              <a:t>高带宽内存</a:t>
            </a:r>
            <a:r>
              <a:rPr lang="zh-CN" altLang="en-US" dirty="0"/>
              <a:t>，在任务分配及执行时进行高带宽的参数和数据分享，实现分布式高效协同计算</a:t>
            </a:r>
          </a:p>
        </p:txBody>
      </p:sp>
      <p:sp>
        <p:nvSpPr>
          <p:cNvPr id="4" name="灯片编号占位符 3">
            <a:extLst>
              <a:ext uri="{FF2B5EF4-FFF2-40B4-BE49-F238E27FC236}">
                <a16:creationId xmlns:a16="http://schemas.microsoft.com/office/drawing/2014/main" id="{F270AD2A-A40E-4CFB-B570-858F56EA5524}"/>
              </a:ext>
            </a:extLst>
          </p:cNvPr>
          <p:cNvSpPr>
            <a:spLocks noGrp="1"/>
          </p:cNvSpPr>
          <p:nvPr>
            <p:ph type="sldNum" sz="quarter" idx="12"/>
          </p:nvPr>
        </p:nvSpPr>
        <p:spPr/>
        <p:txBody>
          <a:bodyPr/>
          <a:lstStyle/>
          <a:p>
            <a:fld id="{17F0B86A-3B10-4477-8AC6-12E7D7B5209B}" type="slidenum">
              <a:rPr lang="zh-CN" altLang="en-US" smtClean="0"/>
              <a:t>37</a:t>
            </a:fld>
            <a:endParaRPr lang="zh-CN" altLang="en-US"/>
          </a:p>
        </p:txBody>
      </p:sp>
      <p:sp>
        <p:nvSpPr>
          <p:cNvPr id="7" name="文本框 6">
            <a:extLst>
              <a:ext uri="{FF2B5EF4-FFF2-40B4-BE49-F238E27FC236}">
                <a16:creationId xmlns:a16="http://schemas.microsoft.com/office/drawing/2014/main" id="{63BF7026-A2A2-4D2D-99FC-5D9450F6E89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6" name="图片 5">
            <a:extLst>
              <a:ext uri="{FF2B5EF4-FFF2-40B4-BE49-F238E27FC236}">
                <a16:creationId xmlns:a16="http://schemas.microsoft.com/office/drawing/2014/main" id="{87AD635C-9781-4FE3-8069-89044DA05348}"/>
              </a:ext>
            </a:extLst>
          </p:cNvPr>
          <p:cNvPicPr/>
          <p:nvPr/>
        </p:nvPicPr>
        <p:blipFill>
          <a:blip r:embed="rId2" cstate="email">
            <a:extLst>
              <a:ext uri="{28A0092B-C50C-407E-A947-70E740481C1C}">
                <a14:useLocalDpi xmlns:a14="http://schemas.microsoft.com/office/drawing/2010/main"/>
              </a:ext>
            </a:extLst>
          </a:blip>
          <a:stretch>
            <a:fillRect/>
          </a:stretch>
        </p:blipFill>
        <p:spPr>
          <a:xfrm>
            <a:off x="1663902" y="2708891"/>
            <a:ext cx="5816195" cy="2065196"/>
          </a:xfrm>
          <a:prstGeom prst="rect">
            <a:avLst/>
          </a:prstGeom>
        </p:spPr>
      </p:pic>
    </p:spTree>
    <p:extLst>
      <p:ext uri="{BB962C8B-B14F-4D97-AF65-F5344CB8AC3E}">
        <p14:creationId xmlns:p14="http://schemas.microsoft.com/office/powerpoint/2010/main" val="3550782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E8C55-2390-4755-B5ED-23E4B9034147}"/>
              </a:ext>
            </a:extLst>
          </p:cNvPr>
          <p:cNvSpPr>
            <a:spLocks noGrp="1"/>
          </p:cNvSpPr>
          <p:nvPr>
            <p:ph type="title"/>
          </p:nvPr>
        </p:nvSpPr>
        <p:spPr/>
        <p:txBody>
          <a:bodyPr/>
          <a:lstStyle/>
          <a:p>
            <a:r>
              <a:rPr lang="zh-CN" altLang="en-US" dirty="0"/>
              <a:t>技术路线</a:t>
            </a:r>
            <a:r>
              <a:rPr lang="en-US" altLang="zh-CN" sz="2800" dirty="0"/>
              <a:t>—2</a:t>
            </a:r>
            <a:r>
              <a:rPr lang="zh-CN" altLang="en-US" sz="2800" dirty="0"/>
              <a:t>、</a:t>
            </a:r>
            <a:r>
              <a:rPr lang="en-US" altLang="zh-CN" sz="2800" dirty="0"/>
              <a:t>XPU</a:t>
            </a:r>
            <a:r>
              <a:rPr lang="zh-CN" altLang="en-US" sz="2800" dirty="0"/>
              <a:t>异构并行计算系统</a:t>
            </a:r>
            <a:endParaRPr lang="zh-CN" altLang="en-US" dirty="0"/>
          </a:p>
        </p:txBody>
      </p:sp>
      <p:sp>
        <p:nvSpPr>
          <p:cNvPr id="3" name="内容占位符 2">
            <a:extLst>
              <a:ext uri="{FF2B5EF4-FFF2-40B4-BE49-F238E27FC236}">
                <a16:creationId xmlns:a16="http://schemas.microsoft.com/office/drawing/2014/main" id="{25E4C38B-5FC3-498B-AE1C-6EFD497E9EB2}"/>
              </a:ext>
            </a:extLst>
          </p:cNvPr>
          <p:cNvSpPr>
            <a:spLocks noGrp="1"/>
          </p:cNvSpPr>
          <p:nvPr>
            <p:ph idx="1"/>
          </p:nvPr>
        </p:nvSpPr>
        <p:spPr/>
        <p:txBody>
          <a:bodyPr/>
          <a:lstStyle/>
          <a:p>
            <a:r>
              <a:rPr lang="zh-CN" altLang="en-US" dirty="0"/>
              <a:t>基于</a:t>
            </a:r>
            <a:r>
              <a:rPr lang="en-US" altLang="zh-CN" dirty="0"/>
              <a:t>FPGA</a:t>
            </a:r>
            <a:r>
              <a:rPr lang="zh-CN" altLang="en-US" dirty="0"/>
              <a:t>的可重构计算</a:t>
            </a:r>
            <a:endParaRPr lang="en-US" altLang="zh-CN" dirty="0"/>
          </a:p>
          <a:p>
            <a:pPr lvl="1"/>
            <a:r>
              <a:rPr lang="zh-CN" altLang="en-US" dirty="0"/>
              <a:t>软硬件切分优化</a:t>
            </a:r>
            <a:endParaRPr lang="en-US" altLang="zh-CN" dirty="0"/>
          </a:p>
          <a:p>
            <a:pPr lvl="2"/>
            <a:r>
              <a:rPr lang="zh-CN" altLang="en-US" dirty="0"/>
              <a:t>多</a:t>
            </a:r>
            <a:r>
              <a:rPr lang="en-US" altLang="zh-CN" dirty="0"/>
              <a:t>FPGA</a:t>
            </a:r>
            <a:r>
              <a:rPr lang="zh-CN" altLang="en-US" dirty="0"/>
              <a:t>系统可以作为深度学习与感知计算的硬件解决方案，研究</a:t>
            </a:r>
            <a:r>
              <a:rPr lang="en-US" altLang="zh-CN" dirty="0"/>
              <a:t>XPU</a:t>
            </a:r>
            <a:r>
              <a:rPr lang="zh-CN" altLang="en-US" dirty="0"/>
              <a:t>软件计算和</a:t>
            </a:r>
            <a:r>
              <a:rPr lang="en-US" altLang="zh-CN" dirty="0"/>
              <a:t>FPGA</a:t>
            </a:r>
            <a:r>
              <a:rPr lang="zh-CN" altLang="en-US" dirty="0"/>
              <a:t>硬件计算的切分方案，实现并行效率和数据重用率的优化</a:t>
            </a:r>
            <a:endParaRPr lang="en-US" altLang="zh-CN" dirty="0"/>
          </a:p>
        </p:txBody>
      </p:sp>
      <p:sp>
        <p:nvSpPr>
          <p:cNvPr id="4" name="灯片编号占位符 3">
            <a:extLst>
              <a:ext uri="{FF2B5EF4-FFF2-40B4-BE49-F238E27FC236}">
                <a16:creationId xmlns:a16="http://schemas.microsoft.com/office/drawing/2014/main" id="{F270AD2A-A40E-4CFB-B570-858F56EA5524}"/>
              </a:ext>
            </a:extLst>
          </p:cNvPr>
          <p:cNvSpPr>
            <a:spLocks noGrp="1"/>
          </p:cNvSpPr>
          <p:nvPr>
            <p:ph type="sldNum" sz="quarter" idx="12"/>
          </p:nvPr>
        </p:nvSpPr>
        <p:spPr/>
        <p:txBody>
          <a:bodyPr/>
          <a:lstStyle/>
          <a:p>
            <a:fld id="{17F0B86A-3B10-4477-8AC6-12E7D7B5209B}" type="slidenum">
              <a:rPr lang="zh-CN" altLang="en-US" smtClean="0"/>
              <a:t>38</a:t>
            </a:fld>
            <a:endParaRPr lang="zh-CN" altLang="en-US"/>
          </a:p>
        </p:txBody>
      </p:sp>
      <p:sp>
        <p:nvSpPr>
          <p:cNvPr id="7" name="文本框 6">
            <a:extLst>
              <a:ext uri="{FF2B5EF4-FFF2-40B4-BE49-F238E27FC236}">
                <a16:creationId xmlns:a16="http://schemas.microsoft.com/office/drawing/2014/main" id="{63BF7026-A2A2-4D2D-99FC-5D9450F6E89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8" name="图片 7">
            <a:extLst>
              <a:ext uri="{FF2B5EF4-FFF2-40B4-BE49-F238E27FC236}">
                <a16:creationId xmlns:a16="http://schemas.microsoft.com/office/drawing/2014/main" id="{8CAEF57C-A3E0-4CF3-8A26-2EAE7D1CCAE2}"/>
              </a:ext>
            </a:extLst>
          </p:cNvPr>
          <p:cNvPicPr/>
          <p:nvPr/>
        </p:nvPicPr>
        <p:blipFill>
          <a:blip r:embed="rId2" cstate="email">
            <a:extLst>
              <a:ext uri="{28A0092B-C50C-407E-A947-70E740481C1C}">
                <a14:useLocalDpi xmlns:a14="http://schemas.microsoft.com/office/drawing/2010/main"/>
              </a:ext>
            </a:extLst>
          </a:blip>
          <a:stretch>
            <a:fillRect/>
          </a:stretch>
        </p:blipFill>
        <p:spPr>
          <a:xfrm>
            <a:off x="125836" y="3199650"/>
            <a:ext cx="8814251" cy="2844986"/>
          </a:xfrm>
          <a:prstGeom prst="rect">
            <a:avLst/>
          </a:prstGeom>
        </p:spPr>
      </p:pic>
    </p:spTree>
    <p:extLst>
      <p:ext uri="{BB962C8B-B14F-4D97-AF65-F5344CB8AC3E}">
        <p14:creationId xmlns:p14="http://schemas.microsoft.com/office/powerpoint/2010/main" val="2076698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—3</a:t>
            </a:r>
            <a:r>
              <a:rPr lang="zh-CN" altLang="en-US" sz="2800" dirty="0"/>
              <a:t>、深度内存存储系统</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通过在应用和并行存储系统之间引入多层异构存储技术，构建深度内存存储系统（</a:t>
            </a:r>
            <a:r>
              <a:rPr lang="en-US" altLang="zh-CN" dirty="0"/>
              <a:t>DMSH</a:t>
            </a:r>
            <a:r>
              <a:rPr lang="zh-CN" altLang="en-US" dirty="0"/>
              <a:t>）来提高智能计算机系统存储性能</a:t>
            </a:r>
          </a:p>
        </p:txBody>
      </p:sp>
      <p:sp>
        <p:nvSpPr>
          <p:cNvPr id="2" name="灯片编号占位符 1">
            <a:extLst>
              <a:ext uri="{FF2B5EF4-FFF2-40B4-BE49-F238E27FC236}">
                <a16:creationId xmlns:a16="http://schemas.microsoft.com/office/drawing/2014/main" id="{21254C66-E56C-4612-A1BD-55FFC479834F}"/>
              </a:ext>
            </a:extLst>
          </p:cNvPr>
          <p:cNvSpPr>
            <a:spLocks noGrp="1"/>
          </p:cNvSpPr>
          <p:nvPr>
            <p:ph type="sldNum" sz="quarter" idx="12"/>
          </p:nvPr>
        </p:nvSpPr>
        <p:spPr/>
        <p:txBody>
          <a:bodyPr/>
          <a:lstStyle/>
          <a:p>
            <a:fld id="{17F0B86A-3B10-4477-8AC6-12E7D7B5209B}" type="slidenum">
              <a:rPr lang="zh-CN" altLang="en-US" smtClean="0"/>
              <a:t>39</a:t>
            </a:fld>
            <a:endParaRPr lang="zh-CN" altLang="en-US"/>
          </a:p>
        </p:txBody>
      </p:sp>
      <p:sp>
        <p:nvSpPr>
          <p:cNvPr id="5" name="矩形 4">
            <a:extLst>
              <a:ext uri="{FF2B5EF4-FFF2-40B4-BE49-F238E27FC236}">
                <a16:creationId xmlns:a16="http://schemas.microsoft.com/office/drawing/2014/main" id="{BF38C3D3-52C1-4739-864E-BD7136BA5D97}"/>
              </a:ext>
            </a:extLst>
          </p:cNvPr>
          <p:cNvSpPr/>
          <p:nvPr/>
        </p:nvSpPr>
        <p:spPr>
          <a:xfrm>
            <a:off x="924162" y="2985655"/>
            <a:ext cx="461665" cy="2375009"/>
          </a:xfrm>
          <a:prstGeom prst="rect">
            <a:avLst/>
          </a:prstGeom>
        </p:spPr>
        <p:txBody>
          <a:bodyPr vert="eaVert" wrap="none">
            <a:spAutoFit/>
          </a:bodyPr>
          <a:lstStyle/>
          <a:p>
            <a:r>
              <a:rPr lang="en-US" altLang="zh-CN" dirty="0"/>
              <a:t>DMSH</a:t>
            </a:r>
            <a:r>
              <a:rPr lang="zh-CN" altLang="en-US" dirty="0"/>
              <a:t>硬件体系结构图</a:t>
            </a:r>
          </a:p>
        </p:txBody>
      </p:sp>
      <p:pic>
        <p:nvPicPr>
          <p:cNvPr id="7" name="图片 6">
            <a:extLst>
              <a:ext uri="{FF2B5EF4-FFF2-40B4-BE49-F238E27FC236}">
                <a16:creationId xmlns:a16="http://schemas.microsoft.com/office/drawing/2014/main" id="{50007823-A090-4B79-8A48-FBC8BCC47A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5827" y="1877210"/>
            <a:ext cx="6744447" cy="4591897"/>
          </a:xfrm>
          <a:prstGeom prst="rect">
            <a:avLst/>
          </a:prstGeom>
        </p:spPr>
      </p:pic>
      <p:sp>
        <p:nvSpPr>
          <p:cNvPr id="10" name="文本框 9">
            <a:extLst>
              <a:ext uri="{FF2B5EF4-FFF2-40B4-BE49-F238E27FC236}">
                <a16:creationId xmlns:a16="http://schemas.microsoft.com/office/drawing/2014/main" id="{BAC806E3-8D97-4E12-A047-4F6A181BC27E}"/>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54443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DB7AA-5DE8-44CA-BE4B-550022923A15}"/>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439FA5D7-14EF-4810-9781-EE938CE4E1EC}"/>
              </a:ext>
            </a:extLst>
          </p:cNvPr>
          <p:cNvSpPr>
            <a:spLocks noGrp="1"/>
          </p:cNvSpPr>
          <p:nvPr>
            <p:ph idx="1"/>
          </p:nvPr>
        </p:nvSpPr>
        <p:spPr/>
        <p:txBody>
          <a:bodyPr/>
          <a:lstStyle/>
          <a:p>
            <a:pPr>
              <a:lnSpc>
                <a:spcPct val="120000"/>
              </a:lnSpc>
            </a:pPr>
            <a:r>
              <a:rPr lang="zh-CN" altLang="en-US" dirty="0"/>
              <a:t>机器 </a:t>
            </a:r>
            <a:r>
              <a:rPr lang="en-US" altLang="zh-CN" dirty="0"/>
              <a:t>vs. </a:t>
            </a:r>
            <a:r>
              <a:rPr lang="zh-CN" altLang="en-US" dirty="0"/>
              <a:t>数据</a:t>
            </a:r>
          </a:p>
          <a:p>
            <a:pPr lvl="1">
              <a:lnSpc>
                <a:spcPct val="120000"/>
              </a:lnSpc>
            </a:pPr>
            <a:r>
              <a:rPr lang="zh-CN" altLang="en-US" dirty="0"/>
              <a:t>随着深度学习的出现，海量数据以及模型参数众多导致了数据密集与计算密集，使算力短板和“</a:t>
            </a:r>
            <a:r>
              <a:rPr lang="en-US" altLang="zh-CN" dirty="0"/>
              <a:t>I/O</a:t>
            </a:r>
            <a:r>
              <a:rPr lang="zh-CN" altLang="en-US" dirty="0"/>
              <a:t>墙”问题日益凸显，当前计算机架构处理效率低；</a:t>
            </a:r>
          </a:p>
          <a:p>
            <a:pPr lvl="1">
              <a:lnSpc>
                <a:spcPct val="120000"/>
              </a:lnSpc>
            </a:pPr>
            <a:r>
              <a:rPr lang="zh-CN" altLang="en-US" dirty="0"/>
              <a:t>目标：</a:t>
            </a:r>
            <a:r>
              <a:rPr lang="zh-CN" altLang="en-US" dirty="0">
                <a:solidFill>
                  <a:srgbClr val="C00000"/>
                </a:solidFill>
              </a:rPr>
              <a:t>大数据高性能</a:t>
            </a:r>
          </a:p>
          <a:p>
            <a:pPr>
              <a:lnSpc>
                <a:spcPct val="120000"/>
              </a:lnSpc>
            </a:pPr>
            <a:r>
              <a:rPr lang="zh-CN" altLang="en-US" dirty="0"/>
              <a:t>人工 </a:t>
            </a:r>
            <a:r>
              <a:rPr lang="en-US" altLang="zh-CN" dirty="0"/>
              <a:t>vs. </a:t>
            </a:r>
            <a:r>
              <a:rPr lang="zh-CN" altLang="en-US" dirty="0"/>
              <a:t>智能</a:t>
            </a:r>
          </a:p>
          <a:p>
            <a:pPr lvl="1">
              <a:lnSpc>
                <a:spcPct val="120000"/>
              </a:lnSpc>
            </a:pPr>
            <a:r>
              <a:rPr lang="zh-CN" altLang="en-US" dirty="0"/>
              <a:t>已有深度学习方法需要大量标注数据，无法像人脑一样基于少样本进行智能高效学习。</a:t>
            </a:r>
          </a:p>
          <a:p>
            <a:pPr lvl="1">
              <a:lnSpc>
                <a:spcPct val="120000"/>
              </a:lnSpc>
            </a:pPr>
            <a:r>
              <a:rPr lang="zh-CN" altLang="en-US" dirty="0"/>
              <a:t>目标：</a:t>
            </a:r>
            <a:r>
              <a:rPr lang="zh-CN" altLang="en-US" dirty="0">
                <a:solidFill>
                  <a:srgbClr val="C00000"/>
                </a:solidFill>
              </a:rPr>
              <a:t>小样本大智能</a:t>
            </a:r>
          </a:p>
          <a:p>
            <a:pPr>
              <a:lnSpc>
                <a:spcPct val="120000"/>
              </a:lnSpc>
            </a:pPr>
            <a:endParaRPr lang="zh-CN" altLang="en-US" dirty="0"/>
          </a:p>
        </p:txBody>
      </p:sp>
      <p:sp>
        <p:nvSpPr>
          <p:cNvPr id="4" name="灯片编号占位符 3">
            <a:extLst>
              <a:ext uri="{FF2B5EF4-FFF2-40B4-BE49-F238E27FC236}">
                <a16:creationId xmlns:a16="http://schemas.microsoft.com/office/drawing/2014/main" id="{B35833BF-69C0-48D4-B845-88ECDE365A76}"/>
              </a:ext>
            </a:extLst>
          </p:cNvPr>
          <p:cNvSpPr>
            <a:spLocks noGrp="1"/>
          </p:cNvSpPr>
          <p:nvPr>
            <p:ph type="sldNum" sz="quarter" idx="12"/>
          </p:nvPr>
        </p:nvSpPr>
        <p:spPr/>
        <p:txBody>
          <a:bodyPr/>
          <a:lstStyle/>
          <a:p>
            <a:fld id="{17F0B86A-3B10-4477-8AC6-12E7D7B5209B}" type="slidenum">
              <a:rPr lang="zh-CN" altLang="en-US" smtClean="0"/>
              <a:t>4</a:t>
            </a:fld>
            <a:endParaRPr lang="zh-CN" altLang="en-US"/>
          </a:p>
        </p:txBody>
      </p:sp>
      <p:pic>
        <p:nvPicPr>
          <p:cNvPr id="7" name="图片 14">
            <a:extLst>
              <a:ext uri="{FF2B5EF4-FFF2-40B4-BE49-F238E27FC236}">
                <a16:creationId xmlns:a16="http://schemas.microsoft.com/office/drawing/2014/main" id="{830DF95F-6367-42A9-80BF-26025F62E31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67758" y="4622801"/>
            <a:ext cx="2941034" cy="1864967"/>
          </a:xfrm>
          <a:prstGeom prst="rect">
            <a:avLst/>
          </a:prstGeom>
        </p:spPr>
      </p:pic>
      <p:sp>
        <p:nvSpPr>
          <p:cNvPr id="8" name="文本框 15">
            <a:extLst>
              <a:ext uri="{FF2B5EF4-FFF2-40B4-BE49-F238E27FC236}">
                <a16:creationId xmlns:a16="http://schemas.microsoft.com/office/drawing/2014/main" id="{FD8A1BBA-49DB-417A-BABC-EBFCDC0FB81E}"/>
              </a:ext>
            </a:extLst>
          </p:cNvPr>
          <p:cNvSpPr txBox="1"/>
          <p:nvPr/>
        </p:nvSpPr>
        <p:spPr>
          <a:xfrm>
            <a:off x="5002244" y="6432348"/>
            <a:ext cx="3872063" cy="400110"/>
          </a:xfrm>
          <a:prstGeom prst="rect">
            <a:avLst/>
          </a:prstGeom>
          <a:noFill/>
        </p:spPr>
        <p:txBody>
          <a:bodyPr wrap="square" rtlCol="0">
            <a:spAutoFit/>
          </a:bodyPr>
          <a:lstStyle/>
          <a:p>
            <a:pPr algn="ctr"/>
            <a:r>
              <a:rPr lang="zh-CN" altLang="en-US" sz="2000" dirty="0">
                <a:solidFill>
                  <a:srgbClr val="C00000"/>
                </a:solidFill>
                <a:ea typeface="黑体" panose="02010609060101010101" pitchFamily="49" charset="-122"/>
              </a:rPr>
              <a:t>标注饥渴</a:t>
            </a:r>
            <a:endParaRPr lang="en-US" altLang="zh-CN" sz="1600" dirty="0">
              <a:solidFill>
                <a:srgbClr val="C00000"/>
              </a:solidFill>
              <a:ea typeface="黑体" panose="02010609060101010101" pitchFamily="49" charset="-122"/>
            </a:endParaRPr>
          </a:p>
        </p:txBody>
      </p:sp>
      <p:sp>
        <p:nvSpPr>
          <p:cNvPr id="9" name="文本框 2">
            <a:extLst>
              <a:ext uri="{FF2B5EF4-FFF2-40B4-BE49-F238E27FC236}">
                <a16:creationId xmlns:a16="http://schemas.microsoft.com/office/drawing/2014/main" id="{6CE8B44F-003C-4C49-AC62-C17EAF86F32A}"/>
              </a:ext>
            </a:extLst>
          </p:cNvPr>
          <p:cNvSpPr txBox="1"/>
          <p:nvPr/>
        </p:nvSpPr>
        <p:spPr>
          <a:xfrm>
            <a:off x="707922" y="6371410"/>
            <a:ext cx="4031226" cy="400110"/>
          </a:xfrm>
          <a:prstGeom prst="rect">
            <a:avLst/>
          </a:prstGeom>
          <a:noFill/>
        </p:spPr>
        <p:txBody>
          <a:bodyPr wrap="square" rtlCol="0">
            <a:spAutoFit/>
          </a:bodyPr>
          <a:lstStyle/>
          <a:p>
            <a:pPr algn="ctr"/>
            <a:r>
              <a:rPr lang="en-US" altLang="zh-CN" sz="2000" dirty="0">
                <a:solidFill>
                  <a:srgbClr val="C00000"/>
                </a:solidFill>
                <a:ea typeface="黑体" panose="02010609060101010101" pitchFamily="49" charset="-122"/>
              </a:rPr>
              <a:t>I/O</a:t>
            </a:r>
            <a:r>
              <a:rPr lang="zh-CN" altLang="en-US" sz="2000" dirty="0">
                <a:solidFill>
                  <a:srgbClr val="C00000"/>
                </a:solidFill>
                <a:ea typeface="黑体" panose="02010609060101010101" pitchFamily="49" charset="-122"/>
              </a:rPr>
              <a:t>墙</a:t>
            </a:r>
            <a:endParaRPr lang="en-US" altLang="zh-CN" sz="1600" dirty="0">
              <a:solidFill>
                <a:srgbClr val="C00000"/>
              </a:solidFill>
              <a:ea typeface="黑体" panose="02010609060101010101" pitchFamily="49" charset="-122"/>
            </a:endParaRPr>
          </a:p>
        </p:txBody>
      </p:sp>
      <p:pic>
        <p:nvPicPr>
          <p:cNvPr id="10" name="图片 9">
            <a:extLst>
              <a:ext uri="{FF2B5EF4-FFF2-40B4-BE49-F238E27FC236}">
                <a16:creationId xmlns:a16="http://schemas.microsoft.com/office/drawing/2014/main" id="{C17A8487-214C-487F-B511-F2B5FCDA1B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1223" y="4828971"/>
            <a:ext cx="4037925" cy="1524144"/>
          </a:xfrm>
          <a:prstGeom prst="rect">
            <a:avLst/>
          </a:prstGeom>
        </p:spPr>
      </p:pic>
    </p:spTree>
    <p:extLst>
      <p:ext uri="{BB962C8B-B14F-4D97-AF65-F5344CB8AC3E}">
        <p14:creationId xmlns:p14="http://schemas.microsoft.com/office/powerpoint/2010/main" val="1607731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—3</a:t>
            </a:r>
            <a:r>
              <a:rPr lang="zh-CN" altLang="en-US" sz="2800" dirty="0"/>
              <a:t>、深度内存存储系统</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多层异构存储架构</a:t>
            </a:r>
            <a:endParaRPr lang="en-US" altLang="zh-CN" dirty="0"/>
          </a:p>
          <a:p>
            <a:pPr lvl="1"/>
            <a:r>
              <a:rPr lang="zh-CN" altLang="en-US" dirty="0"/>
              <a:t>在</a:t>
            </a:r>
            <a:r>
              <a:rPr lang="en-US" altLang="zh-CN" dirty="0"/>
              <a:t>DMSH</a:t>
            </a:r>
            <a:r>
              <a:rPr lang="zh-CN" altLang="en-US" dirty="0"/>
              <a:t>系统中，每个计算节点除了配置主存储器（</a:t>
            </a:r>
            <a:r>
              <a:rPr lang="en-US" altLang="zh-CN" dirty="0"/>
              <a:t>RAM</a:t>
            </a:r>
            <a:r>
              <a:rPr lang="zh-CN" altLang="en-US" dirty="0"/>
              <a:t>）之外，还可配备一个</a:t>
            </a:r>
            <a:r>
              <a:rPr lang="en-US" altLang="zh-CN" dirty="0" err="1"/>
              <a:t>NVMe</a:t>
            </a:r>
            <a:r>
              <a:rPr lang="zh-CN" altLang="en-US" dirty="0"/>
              <a:t>设备，甚至一个</a:t>
            </a:r>
            <a:r>
              <a:rPr lang="en-US" altLang="zh-CN" dirty="0"/>
              <a:t>SSD</a:t>
            </a:r>
          </a:p>
          <a:p>
            <a:pPr lvl="1"/>
            <a:r>
              <a:rPr lang="zh-CN" altLang="en-US" dirty="0"/>
              <a:t>在计算节点附近部署共享的缓冲节点，如</a:t>
            </a:r>
            <a:r>
              <a:rPr lang="zh-CN" altLang="en-US" dirty="0">
                <a:solidFill>
                  <a:srgbClr val="C00000"/>
                </a:solidFill>
              </a:rPr>
              <a:t>突发缓冲区</a:t>
            </a:r>
            <a:endParaRPr lang="en-US" altLang="zh-CN" dirty="0">
              <a:solidFill>
                <a:srgbClr val="C00000"/>
              </a:solidFill>
            </a:endParaRPr>
          </a:p>
          <a:p>
            <a:pPr lvl="1"/>
            <a:r>
              <a:rPr lang="zh-CN" altLang="en-US" dirty="0"/>
              <a:t>通过</a:t>
            </a:r>
            <a:r>
              <a:rPr lang="zh-CN" altLang="en-US" dirty="0">
                <a:solidFill>
                  <a:srgbClr val="C00000"/>
                </a:solidFill>
              </a:rPr>
              <a:t>远程并行文件系统（</a:t>
            </a:r>
            <a:r>
              <a:rPr lang="en-US" altLang="zh-CN" dirty="0">
                <a:solidFill>
                  <a:srgbClr val="C00000"/>
                </a:solidFill>
              </a:rPr>
              <a:t>PFS</a:t>
            </a:r>
            <a:r>
              <a:rPr lang="zh-CN" altLang="en-US" dirty="0">
                <a:solidFill>
                  <a:srgbClr val="C00000"/>
                </a:solidFill>
              </a:rPr>
              <a:t>）</a:t>
            </a:r>
            <a:r>
              <a:rPr lang="zh-CN" altLang="en-US" dirty="0"/>
              <a:t>支持数据持久化和计算节点的故障恢复</a:t>
            </a:r>
            <a:endParaRPr lang="en-US" altLang="zh-CN" dirty="0"/>
          </a:p>
          <a:p>
            <a:r>
              <a:rPr lang="en-US" altLang="zh-CN" dirty="0"/>
              <a:t>DMSH</a:t>
            </a:r>
            <a:r>
              <a:rPr lang="zh-CN" altLang="en-US" dirty="0"/>
              <a:t>层的数据访问支持两种路径</a:t>
            </a:r>
            <a:endParaRPr lang="en-US" altLang="zh-CN" dirty="0"/>
          </a:p>
          <a:p>
            <a:pPr lvl="1"/>
            <a:r>
              <a:rPr lang="zh-CN" altLang="en-US" dirty="0">
                <a:solidFill>
                  <a:srgbClr val="C00000"/>
                </a:solidFill>
              </a:rPr>
              <a:t>垂直层次</a:t>
            </a:r>
            <a:r>
              <a:rPr lang="zh-CN" altLang="en-US" dirty="0"/>
              <a:t>：数据在计算节点内移动，一直向下移动到突发缓冲区和</a:t>
            </a:r>
            <a:r>
              <a:rPr lang="en-US" altLang="zh-CN" dirty="0"/>
              <a:t>PFS</a:t>
            </a:r>
          </a:p>
          <a:p>
            <a:pPr lvl="1"/>
            <a:r>
              <a:rPr lang="zh-CN" altLang="en-US" dirty="0">
                <a:solidFill>
                  <a:srgbClr val="C00000"/>
                </a:solidFill>
              </a:rPr>
              <a:t>水平层次</a:t>
            </a:r>
            <a:r>
              <a:rPr lang="zh-CN" altLang="en-US" dirty="0"/>
              <a:t>：将数据发送到另一个计算节点的</a:t>
            </a:r>
            <a:r>
              <a:rPr lang="en-US" altLang="zh-CN" dirty="0"/>
              <a:t>RAM</a:t>
            </a:r>
            <a:r>
              <a:rPr lang="zh-CN" altLang="en-US" dirty="0"/>
              <a:t>或</a:t>
            </a:r>
            <a:r>
              <a:rPr lang="en-US" altLang="zh-CN" dirty="0" err="1"/>
              <a:t>NVMe</a:t>
            </a:r>
            <a:r>
              <a:rPr lang="zh-CN" altLang="en-US" dirty="0"/>
              <a:t>设备</a:t>
            </a:r>
          </a:p>
        </p:txBody>
      </p:sp>
      <p:sp>
        <p:nvSpPr>
          <p:cNvPr id="2" name="灯片编号占位符 1">
            <a:extLst>
              <a:ext uri="{FF2B5EF4-FFF2-40B4-BE49-F238E27FC236}">
                <a16:creationId xmlns:a16="http://schemas.microsoft.com/office/drawing/2014/main" id="{21254C66-E56C-4612-A1BD-55FFC479834F}"/>
              </a:ext>
            </a:extLst>
          </p:cNvPr>
          <p:cNvSpPr>
            <a:spLocks noGrp="1"/>
          </p:cNvSpPr>
          <p:nvPr>
            <p:ph type="sldNum" sz="quarter" idx="12"/>
          </p:nvPr>
        </p:nvSpPr>
        <p:spPr/>
        <p:txBody>
          <a:bodyPr/>
          <a:lstStyle/>
          <a:p>
            <a:fld id="{17F0B86A-3B10-4477-8AC6-12E7D7B5209B}" type="slidenum">
              <a:rPr lang="zh-CN" altLang="en-US" smtClean="0"/>
              <a:t>40</a:t>
            </a:fld>
            <a:endParaRPr lang="zh-CN" altLang="en-US"/>
          </a:p>
        </p:txBody>
      </p:sp>
      <p:sp>
        <p:nvSpPr>
          <p:cNvPr id="7" name="文本框 6">
            <a:extLst>
              <a:ext uri="{FF2B5EF4-FFF2-40B4-BE49-F238E27FC236}">
                <a16:creationId xmlns:a16="http://schemas.microsoft.com/office/drawing/2014/main" id="{859B59CF-3973-4A40-8AE3-F30154DABD41}"/>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223194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—3</a:t>
            </a:r>
            <a:r>
              <a:rPr lang="zh-CN" altLang="en-US" sz="2800" dirty="0"/>
              <a:t>、深度内存存储系统</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a:xfrm>
            <a:off x="134223" y="906011"/>
            <a:ext cx="4846486" cy="5637402"/>
          </a:xfrm>
        </p:spPr>
        <p:txBody>
          <a:bodyPr/>
          <a:lstStyle/>
          <a:p>
            <a:r>
              <a:rPr lang="zh-CN" altLang="en-US" dirty="0"/>
              <a:t>深度内存存储系统软件模块结构</a:t>
            </a:r>
            <a:endParaRPr lang="en-US" altLang="zh-CN" dirty="0"/>
          </a:p>
          <a:p>
            <a:pPr lvl="1"/>
            <a:r>
              <a:rPr lang="zh-CN" altLang="en-US" dirty="0">
                <a:solidFill>
                  <a:srgbClr val="C00000"/>
                </a:solidFill>
              </a:rPr>
              <a:t>异构感知的数据放置策略</a:t>
            </a:r>
            <a:r>
              <a:rPr lang="zh-CN" altLang="en-US" dirty="0"/>
              <a:t>：使得不同应用的数据以最合理的方式分布到</a:t>
            </a:r>
            <a:r>
              <a:rPr lang="en-US" altLang="zh-CN" dirty="0"/>
              <a:t>DMSH</a:t>
            </a:r>
            <a:r>
              <a:rPr lang="zh-CN" altLang="en-US" dirty="0"/>
              <a:t>层次中，最大化系统性能</a:t>
            </a:r>
            <a:endParaRPr lang="en-US" altLang="zh-CN" dirty="0"/>
          </a:p>
          <a:p>
            <a:pPr lvl="1"/>
            <a:r>
              <a:rPr lang="zh-CN" altLang="en-US" dirty="0">
                <a:solidFill>
                  <a:srgbClr val="C00000"/>
                </a:solidFill>
              </a:rPr>
              <a:t>自适应数据移动机制</a:t>
            </a:r>
            <a:r>
              <a:rPr lang="zh-CN" altLang="en-US" dirty="0"/>
              <a:t>：根据系统资源使用状态，将不同用户数据按不同规则迁移到不同层次中，保证系统</a:t>
            </a:r>
            <a:r>
              <a:rPr lang="en-US" altLang="zh-CN" dirty="0"/>
              <a:t>I/O</a:t>
            </a:r>
            <a:r>
              <a:rPr lang="zh-CN" altLang="en-US" dirty="0"/>
              <a:t>性能的稳定性</a:t>
            </a:r>
            <a:endParaRPr lang="en-US" altLang="zh-CN" dirty="0"/>
          </a:p>
          <a:p>
            <a:pPr lvl="1"/>
            <a:r>
              <a:rPr lang="zh-CN" altLang="zh-CN" dirty="0">
                <a:solidFill>
                  <a:srgbClr val="C00000"/>
                </a:solidFill>
              </a:rPr>
              <a:t>高效的数据管理方法</a:t>
            </a:r>
            <a:r>
              <a:rPr lang="zh-CN" altLang="en-US" dirty="0"/>
              <a:t>：研究基于桶和</a:t>
            </a:r>
            <a:r>
              <a:rPr lang="en-US" altLang="zh-CN" dirty="0"/>
              <a:t>MPI</a:t>
            </a:r>
            <a:r>
              <a:rPr lang="zh-CN" altLang="en-US" dirty="0"/>
              <a:t>内存管理方法、基于</a:t>
            </a:r>
            <a:r>
              <a:rPr lang="en-US" altLang="zh-CN" dirty="0"/>
              <a:t>MPI</a:t>
            </a:r>
            <a:r>
              <a:rPr lang="zh-CN" altLang="en-US" dirty="0"/>
              <a:t>远程内存访问（</a:t>
            </a:r>
            <a:r>
              <a:rPr lang="en-US" altLang="zh-CN" dirty="0"/>
              <a:t>RMA</a:t>
            </a:r>
            <a:r>
              <a:rPr lang="zh-CN" altLang="en-US" dirty="0"/>
              <a:t>）的元数据管理技术、低延迟分布式消息服务机制，提高整个系统的</a:t>
            </a:r>
            <a:r>
              <a:rPr lang="en-US" altLang="zh-CN" dirty="0"/>
              <a:t>I/O</a:t>
            </a:r>
            <a:r>
              <a:rPr lang="zh-CN" altLang="en-US" dirty="0"/>
              <a:t>效率</a:t>
            </a:r>
          </a:p>
        </p:txBody>
      </p:sp>
      <p:sp>
        <p:nvSpPr>
          <p:cNvPr id="2" name="灯片编号占位符 1">
            <a:extLst>
              <a:ext uri="{FF2B5EF4-FFF2-40B4-BE49-F238E27FC236}">
                <a16:creationId xmlns:a16="http://schemas.microsoft.com/office/drawing/2014/main" id="{21254C66-E56C-4612-A1BD-55FFC479834F}"/>
              </a:ext>
            </a:extLst>
          </p:cNvPr>
          <p:cNvSpPr>
            <a:spLocks noGrp="1"/>
          </p:cNvSpPr>
          <p:nvPr>
            <p:ph type="sldNum" sz="quarter" idx="12"/>
          </p:nvPr>
        </p:nvSpPr>
        <p:spPr/>
        <p:txBody>
          <a:bodyPr/>
          <a:lstStyle/>
          <a:p>
            <a:fld id="{17F0B86A-3B10-4477-8AC6-12E7D7B5209B}" type="slidenum">
              <a:rPr lang="zh-CN" altLang="en-US" smtClean="0"/>
              <a:t>41</a:t>
            </a:fld>
            <a:endParaRPr lang="zh-CN" altLang="en-US"/>
          </a:p>
        </p:txBody>
      </p:sp>
      <p:pic>
        <p:nvPicPr>
          <p:cNvPr id="5" name="Picture 14">
            <a:extLst>
              <a:ext uri="{FF2B5EF4-FFF2-40B4-BE49-F238E27FC236}">
                <a16:creationId xmlns:a16="http://schemas.microsoft.com/office/drawing/2014/main" id="{73620BAD-C6B6-4DA6-8A6F-31AEA10E4165}"/>
              </a:ext>
            </a:extLst>
          </p:cNvPr>
          <p:cNvPicPr/>
          <p:nvPr/>
        </p:nvPicPr>
        <p:blipFill>
          <a:blip r:embed="rId2" cstate="email">
            <a:extLst>
              <a:ext uri="{28A0092B-C50C-407E-A947-70E740481C1C}">
                <a14:useLocalDpi xmlns:a14="http://schemas.microsoft.com/office/drawing/2010/main"/>
              </a:ext>
            </a:extLst>
          </a:blip>
          <a:stretch>
            <a:fillRect/>
          </a:stretch>
        </p:blipFill>
        <p:spPr>
          <a:xfrm>
            <a:off x="4922686" y="1571941"/>
            <a:ext cx="4087091" cy="4046078"/>
          </a:xfrm>
          <a:prstGeom prst="rect">
            <a:avLst/>
          </a:prstGeom>
        </p:spPr>
      </p:pic>
      <p:sp>
        <p:nvSpPr>
          <p:cNvPr id="8" name="文本框 7">
            <a:extLst>
              <a:ext uri="{FF2B5EF4-FFF2-40B4-BE49-F238E27FC236}">
                <a16:creationId xmlns:a16="http://schemas.microsoft.com/office/drawing/2014/main" id="{FFC0B9D2-D622-40F0-B2C7-7B53677630D5}"/>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2630239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CF25D-30F3-4648-933E-F79B5BE5A3CB}"/>
              </a:ext>
            </a:extLst>
          </p:cNvPr>
          <p:cNvSpPr>
            <a:spLocks noGrp="1"/>
          </p:cNvSpPr>
          <p:nvPr>
            <p:ph type="title"/>
          </p:nvPr>
        </p:nvSpPr>
        <p:spPr/>
        <p:txBody>
          <a:bodyPr/>
          <a:lstStyle/>
          <a:p>
            <a:r>
              <a:rPr lang="zh-CN" altLang="en-US" dirty="0"/>
              <a:t>技术路线</a:t>
            </a:r>
            <a:r>
              <a:rPr lang="en-US" altLang="zh-CN" sz="2800" dirty="0"/>
              <a:t>—3</a:t>
            </a:r>
            <a:r>
              <a:rPr lang="zh-CN" altLang="en-US" sz="2800" dirty="0"/>
              <a:t>、深度内存存储系统</a:t>
            </a:r>
            <a:endParaRPr lang="zh-CN" altLang="en-US" dirty="0"/>
          </a:p>
        </p:txBody>
      </p:sp>
      <p:sp>
        <p:nvSpPr>
          <p:cNvPr id="3" name="内容占位符 2">
            <a:extLst>
              <a:ext uri="{FF2B5EF4-FFF2-40B4-BE49-F238E27FC236}">
                <a16:creationId xmlns:a16="http://schemas.microsoft.com/office/drawing/2014/main" id="{BC5C2566-F35F-4573-95DA-BA6EDCAD15EB}"/>
              </a:ext>
            </a:extLst>
          </p:cNvPr>
          <p:cNvSpPr>
            <a:spLocks noGrp="1"/>
          </p:cNvSpPr>
          <p:nvPr>
            <p:ph idx="1"/>
          </p:nvPr>
        </p:nvSpPr>
        <p:spPr/>
        <p:txBody>
          <a:bodyPr/>
          <a:lstStyle/>
          <a:p>
            <a:r>
              <a:rPr lang="zh-CN" altLang="en-US" dirty="0"/>
              <a:t>异构感知的数据放置策略</a:t>
            </a:r>
            <a:endParaRPr lang="en-US" altLang="zh-CN" dirty="0"/>
          </a:p>
          <a:p>
            <a:pPr lvl="1"/>
            <a:r>
              <a:rPr lang="zh-CN" altLang="en-US" dirty="0"/>
              <a:t>策略一：</a:t>
            </a:r>
            <a:r>
              <a:rPr lang="zh-CN" altLang="en-US" dirty="0">
                <a:solidFill>
                  <a:srgbClr val="C00000"/>
                </a:solidFill>
              </a:rPr>
              <a:t>最大带宽策略</a:t>
            </a:r>
            <a:endParaRPr lang="en-US" altLang="zh-CN" dirty="0">
              <a:solidFill>
                <a:srgbClr val="C00000"/>
              </a:solidFill>
            </a:endParaRPr>
          </a:p>
          <a:p>
            <a:pPr lvl="1"/>
            <a:r>
              <a:rPr lang="zh-CN" altLang="en-US" dirty="0"/>
              <a:t>从最顶层存储开始</a:t>
            </a:r>
            <a:endParaRPr lang="en-US" altLang="zh-CN" dirty="0"/>
          </a:p>
          <a:p>
            <a:pPr lvl="2"/>
            <a:r>
              <a:rPr lang="zh-CN" altLang="en-US" dirty="0"/>
              <a:t>如果空闲空间 </a:t>
            </a:r>
            <a:r>
              <a:rPr lang="en-US" altLang="zh-CN" dirty="0"/>
              <a:t>&gt; </a:t>
            </a:r>
            <a:r>
              <a:rPr lang="zh-CN" altLang="en-US" dirty="0"/>
              <a:t>请求空间</a:t>
            </a:r>
            <a:endParaRPr lang="en-US" altLang="zh-CN" dirty="0"/>
          </a:p>
          <a:p>
            <a:pPr lvl="3"/>
            <a:r>
              <a:rPr lang="zh-CN" altLang="en-US" dirty="0"/>
              <a:t>将数据写入该层器件</a:t>
            </a:r>
            <a:endParaRPr lang="en-US" altLang="zh-CN" dirty="0"/>
          </a:p>
          <a:p>
            <a:pPr lvl="2"/>
            <a:r>
              <a:rPr lang="zh-CN" altLang="en-US" dirty="0"/>
              <a:t>否则，从以下三个选项中选择最优的一个</a:t>
            </a:r>
            <a:endParaRPr lang="en-US" altLang="zh-CN" dirty="0"/>
          </a:p>
          <a:p>
            <a:pPr lvl="3"/>
            <a:r>
              <a:rPr lang="zh-CN" altLang="en-US" dirty="0"/>
              <a:t>将数据尽量放置在本层，将剩余数据放在下一层</a:t>
            </a:r>
            <a:endParaRPr lang="en-US" altLang="zh-CN" dirty="0"/>
          </a:p>
          <a:p>
            <a:pPr lvl="3"/>
            <a:r>
              <a:rPr lang="zh-CN" altLang="en-US" dirty="0"/>
              <a:t>跳过本层，将请求的数据全部写入下一层</a:t>
            </a:r>
            <a:endParaRPr lang="en-US" altLang="zh-CN" dirty="0"/>
          </a:p>
          <a:p>
            <a:pPr lvl="3"/>
            <a:r>
              <a:rPr lang="zh-CN" altLang="en-US" dirty="0"/>
              <a:t>先将顶层存储</a:t>
            </a:r>
            <a:r>
              <a:rPr lang="en-US" altLang="zh-CN" dirty="0"/>
              <a:t>Flush</a:t>
            </a:r>
            <a:r>
              <a:rPr lang="zh-CN" altLang="en-US" dirty="0"/>
              <a:t>到下层存储，再讲请求的数据</a:t>
            </a:r>
            <a:br>
              <a:rPr lang="en-US" altLang="zh-CN" dirty="0"/>
            </a:br>
            <a:r>
              <a:rPr lang="zh-CN" altLang="en-US" dirty="0"/>
              <a:t>写入上层存储</a:t>
            </a:r>
            <a:endParaRPr lang="en-US" altLang="zh-CN" dirty="0"/>
          </a:p>
          <a:p>
            <a:pPr lvl="2"/>
            <a:r>
              <a:rPr lang="zh-CN" altLang="en-US" dirty="0"/>
              <a:t>递归该过程</a:t>
            </a:r>
          </a:p>
        </p:txBody>
      </p:sp>
      <p:sp>
        <p:nvSpPr>
          <p:cNvPr id="4" name="灯片编号占位符 3">
            <a:extLst>
              <a:ext uri="{FF2B5EF4-FFF2-40B4-BE49-F238E27FC236}">
                <a16:creationId xmlns:a16="http://schemas.microsoft.com/office/drawing/2014/main" id="{257D1916-0003-4880-9CCA-3D39A179D6F7}"/>
              </a:ext>
            </a:extLst>
          </p:cNvPr>
          <p:cNvSpPr>
            <a:spLocks noGrp="1"/>
          </p:cNvSpPr>
          <p:nvPr>
            <p:ph type="sldNum" sz="quarter" idx="12"/>
          </p:nvPr>
        </p:nvSpPr>
        <p:spPr/>
        <p:txBody>
          <a:bodyPr/>
          <a:lstStyle/>
          <a:p>
            <a:fld id="{17F0B86A-3B10-4477-8AC6-12E7D7B5209B}" type="slidenum">
              <a:rPr lang="zh-CN" altLang="en-US" smtClean="0"/>
              <a:t>42</a:t>
            </a:fld>
            <a:endParaRPr lang="zh-CN" altLang="en-US"/>
          </a:p>
        </p:txBody>
      </p:sp>
      <p:sp>
        <p:nvSpPr>
          <p:cNvPr id="7" name="文本框 6">
            <a:extLst>
              <a:ext uri="{FF2B5EF4-FFF2-40B4-BE49-F238E27FC236}">
                <a16:creationId xmlns:a16="http://schemas.microsoft.com/office/drawing/2014/main" id="{7571927F-97FD-402B-B7A3-1104C301B15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6" name="图片 5">
            <a:extLst>
              <a:ext uri="{FF2B5EF4-FFF2-40B4-BE49-F238E27FC236}">
                <a16:creationId xmlns:a16="http://schemas.microsoft.com/office/drawing/2014/main" id="{FF14D6E4-1D38-4512-BD5C-CF7583B430DE}"/>
              </a:ext>
            </a:extLst>
          </p:cNvPr>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22912" y="1701358"/>
            <a:ext cx="4286865" cy="4046707"/>
          </a:xfrm>
          <a:prstGeom prst="rect">
            <a:avLst/>
          </a:prstGeom>
        </p:spPr>
      </p:pic>
    </p:spTree>
    <p:extLst>
      <p:ext uri="{BB962C8B-B14F-4D97-AF65-F5344CB8AC3E}">
        <p14:creationId xmlns:p14="http://schemas.microsoft.com/office/powerpoint/2010/main" val="3596230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CF25D-30F3-4648-933E-F79B5BE5A3CB}"/>
              </a:ext>
            </a:extLst>
          </p:cNvPr>
          <p:cNvSpPr>
            <a:spLocks noGrp="1"/>
          </p:cNvSpPr>
          <p:nvPr>
            <p:ph type="title"/>
          </p:nvPr>
        </p:nvSpPr>
        <p:spPr/>
        <p:txBody>
          <a:bodyPr/>
          <a:lstStyle/>
          <a:p>
            <a:r>
              <a:rPr lang="zh-CN" altLang="en-US" dirty="0"/>
              <a:t>技术路线</a:t>
            </a:r>
            <a:r>
              <a:rPr lang="en-US" altLang="zh-CN" sz="2800" dirty="0"/>
              <a:t>—3</a:t>
            </a:r>
            <a:r>
              <a:rPr lang="zh-CN" altLang="en-US" sz="2800" dirty="0"/>
              <a:t>、深度内存存储系统</a:t>
            </a:r>
            <a:endParaRPr lang="zh-CN" altLang="en-US" dirty="0"/>
          </a:p>
        </p:txBody>
      </p:sp>
      <p:sp>
        <p:nvSpPr>
          <p:cNvPr id="3" name="内容占位符 2">
            <a:extLst>
              <a:ext uri="{FF2B5EF4-FFF2-40B4-BE49-F238E27FC236}">
                <a16:creationId xmlns:a16="http://schemas.microsoft.com/office/drawing/2014/main" id="{BC5C2566-F35F-4573-95DA-BA6EDCAD15EB}"/>
              </a:ext>
            </a:extLst>
          </p:cNvPr>
          <p:cNvSpPr>
            <a:spLocks noGrp="1"/>
          </p:cNvSpPr>
          <p:nvPr>
            <p:ph idx="1"/>
          </p:nvPr>
        </p:nvSpPr>
        <p:spPr/>
        <p:txBody>
          <a:bodyPr/>
          <a:lstStyle/>
          <a:p>
            <a:r>
              <a:rPr lang="zh-CN" altLang="en-US" dirty="0"/>
              <a:t>异构感知的数据放置策略</a:t>
            </a:r>
            <a:endParaRPr lang="en-US" altLang="zh-CN" dirty="0"/>
          </a:p>
          <a:p>
            <a:pPr lvl="1"/>
            <a:r>
              <a:rPr lang="zh-CN" altLang="en-US" dirty="0"/>
              <a:t>策略二：</a:t>
            </a:r>
            <a:r>
              <a:rPr lang="zh-CN" altLang="en-US" dirty="0">
                <a:solidFill>
                  <a:srgbClr val="C00000"/>
                </a:solidFill>
              </a:rPr>
              <a:t>数据局部性策略</a:t>
            </a:r>
            <a:endParaRPr lang="en-US" altLang="zh-CN" dirty="0">
              <a:solidFill>
                <a:srgbClr val="C00000"/>
              </a:solidFill>
            </a:endParaRPr>
          </a:p>
          <a:p>
            <a:pPr lvl="2"/>
            <a:r>
              <a:rPr lang="zh-CN" altLang="en-US" dirty="0"/>
              <a:t>数据操作单位：</a:t>
            </a:r>
            <a:endParaRPr lang="en-US" altLang="zh-CN" dirty="0"/>
          </a:p>
          <a:p>
            <a:pPr lvl="3"/>
            <a:r>
              <a:rPr lang="en-US" altLang="zh-CN" dirty="0"/>
              <a:t>POSIX</a:t>
            </a:r>
            <a:r>
              <a:rPr lang="zh-CN" altLang="en-US" dirty="0"/>
              <a:t>文件</a:t>
            </a:r>
            <a:endParaRPr lang="en-US" altLang="zh-CN" dirty="0"/>
          </a:p>
          <a:p>
            <a:pPr lvl="3"/>
            <a:r>
              <a:rPr lang="en-US" altLang="zh-CN" dirty="0"/>
              <a:t>HDF5</a:t>
            </a:r>
            <a:r>
              <a:rPr lang="zh-CN" altLang="en-US" dirty="0"/>
              <a:t>数据块</a:t>
            </a:r>
            <a:endParaRPr lang="en-US" altLang="zh-CN" dirty="0"/>
          </a:p>
          <a:p>
            <a:pPr lvl="3"/>
            <a:r>
              <a:rPr lang="en-US" altLang="zh-CN" dirty="0"/>
              <a:t>……</a:t>
            </a:r>
          </a:p>
          <a:p>
            <a:pPr lvl="2"/>
            <a:r>
              <a:rPr lang="zh-CN" altLang="en-US" dirty="0"/>
              <a:t>根据以下因素确定数据写入层次：</a:t>
            </a:r>
            <a:endParaRPr lang="en-US" altLang="zh-CN" dirty="0"/>
          </a:p>
          <a:p>
            <a:pPr lvl="3"/>
            <a:r>
              <a:rPr lang="zh-CN" altLang="en-US" dirty="0"/>
              <a:t>上一次缓冲数据的位置</a:t>
            </a:r>
            <a:endParaRPr lang="en-US" altLang="zh-CN" dirty="0"/>
          </a:p>
          <a:p>
            <a:pPr lvl="3"/>
            <a:r>
              <a:rPr lang="zh-CN" altLang="en-US" dirty="0"/>
              <a:t>各层之间的比例</a:t>
            </a:r>
            <a:endParaRPr lang="en-US" altLang="zh-CN" dirty="0"/>
          </a:p>
          <a:p>
            <a:pPr lvl="1"/>
            <a:endParaRPr lang="en-US" altLang="zh-CN" dirty="0"/>
          </a:p>
          <a:p>
            <a:pPr lvl="1"/>
            <a:r>
              <a:rPr lang="zh-CN" altLang="en-US" dirty="0"/>
              <a:t>策略三：</a:t>
            </a:r>
            <a:r>
              <a:rPr lang="zh-CN" altLang="en-US" dirty="0">
                <a:solidFill>
                  <a:srgbClr val="C00000"/>
                </a:solidFill>
              </a:rPr>
              <a:t>热数据策略</a:t>
            </a:r>
            <a:endParaRPr lang="en-US" altLang="zh-CN" dirty="0">
              <a:solidFill>
                <a:srgbClr val="C00000"/>
              </a:solidFill>
            </a:endParaRPr>
          </a:p>
          <a:p>
            <a:pPr lvl="2"/>
            <a:r>
              <a:rPr lang="zh-CN" altLang="en-US" dirty="0"/>
              <a:t>根据数据热度选择写入的层次</a:t>
            </a:r>
            <a:endParaRPr lang="en-US" altLang="zh-CN" dirty="0"/>
          </a:p>
          <a:p>
            <a:pPr lvl="2"/>
            <a:r>
              <a:rPr lang="zh-CN" altLang="en-US" dirty="0"/>
              <a:t>将较热的数据写入较高的存储层次</a:t>
            </a:r>
          </a:p>
        </p:txBody>
      </p:sp>
      <p:sp>
        <p:nvSpPr>
          <p:cNvPr id="4" name="灯片编号占位符 3">
            <a:extLst>
              <a:ext uri="{FF2B5EF4-FFF2-40B4-BE49-F238E27FC236}">
                <a16:creationId xmlns:a16="http://schemas.microsoft.com/office/drawing/2014/main" id="{257D1916-0003-4880-9CCA-3D39A179D6F7}"/>
              </a:ext>
            </a:extLst>
          </p:cNvPr>
          <p:cNvSpPr>
            <a:spLocks noGrp="1"/>
          </p:cNvSpPr>
          <p:nvPr>
            <p:ph type="sldNum" sz="quarter" idx="12"/>
          </p:nvPr>
        </p:nvSpPr>
        <p:spPr/>
        <p:txBody>
          <a:bodyPr/>
          <a:lstStyle/>
          <a:p>
            <a:fld id="{17F0B86A-3B10-4477-8AC6-12E7D7B5209B}" type="slidenum">
              <a:rPr lang="zh-CN" altLang="en-US" smtClean="0"/>
              <a:t>43</a:t>
            </a:fld>
            <a:endParaRPr lang="zh-CN" altLang="en-US"/>
          </a:p>
        </p:txBody>
      </p:sp>
      <p:sp>
        <p:nvSpPr>
          <p:cNvPr id="7" name="文本框 6">
            <a:extLst>
              <a:ext uri="{FF2B5EF4-FFF2-40B4-BE49-F238E27FC236}">
                <a16:creationId xmlns:a16="http://schemas.microsoft.com/office/drawing/2014/main" id="{9B466023-8E44-43FE-B5A6-313C93D194E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9" name="图片 8">
            <a:extLst>
              <a:ext uri="{FF2B5EF4-FFF2-40B4-BE49-F238E27FC236}">
                <a16:creationId xmlns:a16="http://schemas.microsoft.com/office/drawing/2014/main" id="{434C702D-18FA-436A-970F-D2540DE557A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48655" y="1109261"/>
            <a:ext cx="3727287" cy="2840834"/>
          </a:xfrm>
          <a:prstGeom prst="rect">
            <a:avLst/>
          </a:prstGeom>
        </p:spPr>
      </p:pic>
      <p:pic>
        <p:nvPicPr>
          <p:cNvPr id="10" name="图片 9">
            <a:extLst>
              <a:ext uri="{FF2B5EF4-FFF2-40B4-BE49-F238E27FC236}">
                <a16:creationId xmlns:a16="http://schemas.microsoft.com/office/drawing/2014/main" id="{5B281CF7-24E9-453B-9F0B-C6D279C0724F}"/>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204297" y="4371063"/>
            <a:ext cx="2588181" cy="2231073"/>
          </a:xfrm>
          <a:prstGeom prst="rect">
            <a:avLst/>
          </a:prstGeom>
        </p:spPr>
      </p:pic>
    </p:spTree>
    <p:extLst>
      <p:ext uri="{BB962C8B-B14F-4D97-AF65-F5344CB8AC3E}">
        <p14:creationId xmlns:p14="http://schemas.microsoft.com/office/powerpoint/2010/main" val="181848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—4</a:t>
            </a:r>
            <a:r>
              <a:rPr lang="zh-CN" altLang="en-US" sz="2800" dirty="0"/>
              <a:t>、分布式机器学习中的通信加速技术</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研究基于</a:t>
            </a:r>
            <a:r>
              <a:rPr lang="en-US" altLang="zh-CN" dirty="0"/>
              <a:t>FPGA</a:t>
            </a:r>
            <a:r>
              <a:rPr lang="zh-CN" altLang="en-US" dirty="0"/>
              <a:t>的分布式机器学习参数服务器和智能网卡，优化分布式机器学习的网络通信效率</a:t>
            </a:r>
            <a:endParaRPr lang="en-US" altLang="zh-CN" dirty="0"/>
          </a:p>
          <a:p>
            <a:pPr lvl="1"/>
            <a:r>
              <a:rPr lang="zh-CN" altLang="en-US" dirty="0"/>
              <a:t>在分布式机器学习中，计算节点需要频繁与参数服务器通信，以获取和更新当前的神经网络参数，目前往往由计算节点作为参数服务器</a:t>
            </a:r>
            <a:endParaRPr lang="en-US" altLang="zh-CN" dirty="0"/>
          </a:p>
          <a:p>
            <a:pPr lvl="1"/>
            <a:r>
              <a:rPr lang="zh-CN" altLang="en-US" dirty="0"/>
              <a:t>基于</a:t>
            </a:r>
            <a:r>
              <a:rPr lang="en-US" altLang="zh-CN" dirty="0"/>
              <a:t>FPGA</a:t>
            </a:r>
            <a:r>
              <a:rPr lang="zh-CN" altLang="en-US" dirty="0"/>
              <a:t>的参数服务器在数据回路延迟、网络负载等方面有明显优势</a:t>
            </a:r>
          </a:p>
        </p:txBody>
      </p:sp>
      <p:sp>
        <p:nvSpPr>
          <p:cNvPr id="2" name="灯片编号占位符 1">
            <a:extLst>
              <a:ext uri="{FF2B5EF4-FFF2-40B4-BE49-F238E27FC236}">
                <a16:creationId xmlns:a16="http://schemas.microsoft.com/office/drawing/2014/main" id="{0BAB1DD0-8EB1-4137-83CC-E529480D8CE8}"/>
              </a:ext>
            </a:extLst>
          </p:cNvPr>
          <p:cNvSpPr>
            <a:spLocks noGrp="1"/>
          </p:cNvSpPr>
          <p:nvPr>
            <p:ph type="sldNum" sz="quarter" idx="12"/>
          </p:nvPr>
        </p:nvSpPr>
        <p:spPr/>
        <p:txBody>
          <a:bodyPr/>
          <a:lstStyle/>
          <a:p>
            <a:fld id="{17F0B86A-3B10-4477-8AC6-12E7D7B5209B}" type="slidenum">
              <a:rPr lang="zh-CN" altLang="en-US" smtClean="0"/>
              <a:t>44</a:t>
            </a:fld>
            <a:endParaRPr lang="zh-CN" altLang="en-US"/>
          </a:p>
        </p:txBody>
      </p:sp>
      <p:sp>
        <p:nvSpPr>
          <p:cNvPr id="8" name="文本框 7">
            <a:extLst>
              <a:ext uri="{FF2B5EF4-FFF2-40B4-BE49-F238E27FC236}">
                <a16:creationId xmlns:a16="http://schemas.microsoft.com/office/drawing/2014/main" id="{F6BA7989-BF72-45BB-A78B-EEEB2924B181}"/>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
        <p:nvSpPr>
          <p:cNvPr id="5" name="矩形 4">
            <a:extLst>
              <a:ext uri="{FF2B5EF4-FFF2-40B4-BE49-F238E27FC236}">
                <a16:creationId xmlns:a16="http://schemas.microsoft.com/office/drawing/2014/main" id="{C5D3E9AA-7F97-4841-83C4-830F6E94B7B9}"/>
              </a:ext>
            </a:extLst>
          </p:cNvPr>
          <p:cNvSpPr/>
          <p:nvPr/>
        </p:nvSpPr>
        <p:spPr>
          <a:xfrm>
            <a:off x="155641" y="3745765"/>
            <a:ext cx="2115932" cy="1721796"/>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zh-CN" altLang="en-US" dirty="0"/>
              <a:t>智能交换机</a:t>
            </a:r>
          </a:p>
        </p:txBody>
      </p:sp>
      <p:sp>
        <p:nvSpPr>
          <p:cNvPr id="6" name="矩形 5">
            <a:extLst>
              <a:ext uri="{FF2B5EF4-FFF2-40B4-BE49-F238E27FC236}">
                <a16:creationId xmlns:a16="http://schemas.microsoft.com/office/drawing/2014/main" id="{8BF3128B-95D1-402F-8066-17C7E8FB1B68}"/>
              </a:ext>
            </a:extLst>
          </p:cNvPr>
          <p:cNvSpPr/>
          <p:nvPr/>
        </p:nvSpPr>
        <p:spPr>
          <a:xfrm>
            <a:off x="326517" y="4173782"/>
            <a:ext cx="1945055" cy="1293779"/>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zh-CN" altLang="en-US" dirty="0"/>
              <a:t>基于</a:t>
            </a:r>
            <a:r>
              <a:rPr lang="en-US" altLang="zh-CN" dirty="0"/>
              <a:t>FPGA</a:t>
            </a:r>
            <a:r>
              <a:rPr lang="zh-CN" altLang="en-US" dirty="0"/>
              <a:t>的参数服务器</a:t>
            </a:r>
          </a:p>
        </p:txBody>
      </p:sp>
      <p:sp>
        <p:nvSpPr>
          <p:cNvPr id="7" name="矩形 6">
            <a:extLst>
              <a:ext uri="{FF2B5EF4-FFF2-40B4-BE49-F238E27FC236}">
                <a16:creationId xmlns:a16="http://schemas.microsoft.com/office/drawing/2014/main" id="{13D983B3-A101-4E0E-9DC2-33360E03BFBD}"/>
              </a:ext>
            </a:extLst>
          </p:cNvPr>
          <p:cNvSpPr/>
          <p:nvPr/>
        </p:nvSpPr>
        <p:spPr>
          <a:xfrm>
            <a:off x="1084633" y="4951995"/>
            <a:ext cx="578152" cy="515566"/>
          </a:xfrm>
          <a:prstGeom prst="rect">
            <a:avLst/>
          </a:prstGeom>
        </p:spPr>
        <p:style>
          <a:lnRef idx="1">
            <a:schemeClr val="accent5"/>
          </a:lnRef>
          <a:fillRef idx="3">
            <a:schemeClr val="accent5"/>
          </a:fillRef>
          <a:effectRef idx="2">
            <a:schemeClr val="accent5"/>
          </a:effectRef>
          <a:fontRef idx="minor">
            <a:schemeClr val="lt1"/>
          </a:fontRef>
        </p:style>
        <p:txBody>
          <a:bodyPr lIns="36000" rIns="36000" rtlCol="0" anchor="ctr"/>
          <a:lstStyle/>
          <a:p>
            <a:pPr algn="ctr"/>
            <a:r>
              <a:rPr lang="en-US" altLang="zh-CN" sz="1400" dirty="0"/>
              <a:t>FPGA</a:t>
            </a:r>
            <a:r>
              <a:rPr lang="zh-CN" altLang="en-US" sz="1400" dirty="0"/>
              <a:t>核</a:t>
            </a:r>
          </a:p>
        </p:txBody>
      </p:sp>
      <p:sp>
        <p:nvSpPr>
          <p:cNvPr id="9" name="矩形 8">
            <a:extLst>
              <a:ext uri="{FF2B5EF4-FFF2-40B4-BE49-F238E27FC236}">
                <a16:creationId xmlns:a16="http://schemas.microsoft.com/office/drawing/2014/main" id="{CFC8738D-71A6-4AEF-831D-D9E14ECCA4A8}"/>
              </a:ext>
            </a:extLst>
          </p:cNvPr>
          <p:cNvSpPr/>
          <p:nvPr/>
        </p:nvSpPr>
        <p:spPr>
          <a:xfrm>
            <a:off x="326518" y="4951995"/>
            <a:ext cx="578152" cy="515566"/>
          </a:xfrm>
          <a:prstGeom prst="rect">
            <a:avLst/>
          </a:prstGeom>
        </p:spPr>
        <p:style>
          <a:lnRef idx="1">
            <a:schemeClr val="accent5"/>
          </a:lnRef>
          <a:fillRef idx="3">
            <a:schemeClr val="accent5"/>
          </a:fillRef>
          <a:effectRef idx="2">
            <a:schemeClr val="accent5"/>
          </a:effectRef>
          <a:fontRef idx="minor">
            <a:schemeClr val="lt1"/>
          </a:fontRef>
        </p:style>
        <p:txBody>
          <a:bodyPr lIns="36000" rIns="36000" rtlCol="0" anchor="ctr"/>
          <a:lstStyle/>
          <a:p>
            <a:pPr algn="ctr"/>
            <a:r>
              <a:rPr lang="en-US" altLang="zh-CN" sz="1400" dirty="0"/>
              <a:t>FPGA</a:t>
            </a:r>
            <a:br>
              <a:rPr lang="en-US" altLang="zh-CN" sz="1400" dirty="0"/>
            </a:br>
            <a:r>
              <a:rPr lang="zh-CN" altLang="en-US" sz="1400" dirty="0"/>
              <a:t>内存</a:t>
            </a:r>
          </a:p>
        </p:txBody>
      </p:sp>
      <p:sp>
        <p:nvSpPr>
          <p:cNvPr id="10" name="矩形 9">
            <a:extLst>
              <a:ext uri="{FF2B5EF4-FFF2-40B4-BE49-F238E27FC236}">
                <a16:creationId xmlns:a16="http://schemas.microsoft.com/office/drawing/2014/main" id="{9FD57D32-5446-43FB-ACCD-307DAD64BBA8}"/>
              </a:ext>
            </a:extLst>
          </p:cNvPr>
          <p:cNvSpPr/>
          <p:nvPr/>
        </p:nvSpPr>
        <p:spPr>
          <a:xfrm>
            <a:off x="1842748" y="4951995"/>
            <a:ext cx="443586" cy="515566"/>
          </a:xfrm>
          <a:prstGeom prst="rect">
            <a:avLst/>
          </a:prstGeom>
        </p:spPr>
        <p:style>
          <a:lnRef idx="1">
            <a:schemeClr val="accent5"/>
          </a:lnRef>
          <a:fillRef idx="3">
            <a:schemeClr val="accent5"/>
          </a:fillRef>
          <a:effectRef idx="2">
            <a:schemeClr val="accent5"/>
          </a:effectRef>
          <a:fontRef idx="minor">
            <a:schemeClr val="lt1"/>
          </a:fontRef>
        </p:style>
        <p:txBody>
          <a:bodyPr lIns="36000" rIns="36000" rtlCol="0" anchor="ctr"/>
          <a:lstStyle/>
          <a:p>
            <a:pPr algn="ctr"/>
            <a:r>
              <a:rPr lang="zh-CN" altLang="en-US" sz="1400" dirty="0"/>
              <a:t>高速接口</a:t>
            </a:r>
          </a:p>
        </p:txBody>
      </p:sp>
      <p:sp>
        <p:nvSpPr>
          <p:cNvPr id="11" name="矩形 10">
            <a:extLst>
              <a:ext uri="{FF2B5EF4-FFF2-40B4-BE49-F238E27FC236}">
                <a16:creationId xmlns:a16="http://schemas.microsoft.com/office/drawing/2014/main" id="{3128536E-F72E-422E-8F3E-B4957F8FCCD0}"/>
              </a:ext>
            </a:extLst>
          </p:cNvPr>
          <p:cNvSpPr/>
          <p:nvPr/>
        </p:nvSpPr>
        <p:spPr>
          <a:xfrm>
            <a:off x="2937755" y="3716582"/>
            <a:ext cx="1186774" cy="175097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zh-CN" altLang="en-US" dirty="0"/>
              <a:t>计算节点</a:t>
            </a:r>
          </a:p>
        </p:txBody>
      </p:sp>
      <p:sp>
        <p:nvSpPr>
          <p:cNvPr id="15" name="矩形 14">
            <a:extLst>
              <a:ext uri="{FF2B5EF4-FFF2-40B4-BE49-F238E27FC236}">
                <a16:creationId xmlns:a16="http://schemas.microsoft.com/office/drawing/2014/main" id="{D3F2470C-CFE3-4E25-9C58-73FE46F43C62}"/>
              </a:ext>
            </a:extLst>
          </p:cNvPr>
          <p:cNvSpPr/>
          <p:nvPr/>
        </p:nvSpPr>
        <p:spPr>
          <a:xfrm>
            <a:off x="2937755" y="4173782"/>
            <a:ext cx="882306" cy="129377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基于</a:t>
            </a:r>
            <a:r>
              <a:rPr lang="en-US" altLang="zh-CN" dirty="0"/>
              <a:t>FPGA</a:t>
            </a:r>
            <a:r>
              <a:rPr lang="zh-CN" altLang="en-US" dirty="0"/>
              <a:t>的智能网卡</a:t>
            </a:r>
          </a:p>
        </p:txBody>
      </p:sp>
      <p:cxnSp>
        <p:nvCxnSpPr>
          <p:cNvPr id="17" name="直接箭头连接符 16">
            <a:extLst>
              <a:ext uri="{FF2B5EF4-FFF2-40B4-BE49-F238E27FC236}">
                <a16:creationId xmlns:a16="http://schemas.microsoft.com/office/drawing/2014/main" id="{D78BCE4C-A60C-4159-8BD3-AC8B1C633A98}"/>
              </a:ext>
            </a:extLst>
          </p:cNvPr>
          <p:cNvCxnSpPr>
            <a:cxnSpLocks/>
            <a:stCxn id="10" idx="3"/>
          </p:cNvCxnSpPr>
          <p:nvPr/>
        </p:nvCxnSpPr>
        <p:spPr>
          <a:xfrm>
            <a:off x="2286334" y="5209778"/>
            <a:ext cx="666182"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52BB70F-4692-4850-B4CD-53B5A8118F38}"/>
              </a:ext>
            </a:extLst>
          </p:cNvPr>
          <p:cNvSpPr txBox="1"/>
          <p:nvPr/>
        </p:nvSpPr>
        <p:spPr>
          <a:xfrm>
            <a:off x="2271573" y="4606663"/>
            <a:ext cx="593389" cy="584775"/>
          </a:xfrm>
          <a:prstGeom prst="rect">
            <a:avLst/>
          </a:prstGeom>
          <a:noFill/>
        </p:spPr>
        <p:txBody>
          <a:bodyPr wrap="square" rtlCol="0">
            <a:spAutoFit/>
          </a:bodyPr>
          <a:lstStyle/>
          <a:p>
            <a:r>
              <a:rPr lang="zh-CN" altLang="en-US" sz="1600" dirty="0"/>
              <a:t>压缩传输</a:t>
            </a:r>
          </a:p>
        </p:txBody>
      </p:sp>
      <p:cxnSp>
        <p:nvCxnSpPr>
          <p:cNvPr id="20" name="直接箭头连接符 19">
            <a:extLst>
              <a:ext uri="{FF2B5EF4-FFF2-40B4-BE49-F238E27FC236}">
                <a16:creationId xmlns:a16="http://schemas.microsoft.com/office/drawing/2014/main" id="{E5D5A87D-5A0B-4EF2-B942-ADDCEC96997F}"/>
              </a:ext>
            </a:extLst>
          </p:cNvPr>
          <p:cNvCxnSpPr>
            <a:stCxn id="10" idx="1"/>
            <a:endCxn id="7" idx="3"/>
          </p:cNvCxnSpPr>
          <p:nvPr/>
        </p:nvCxnSpPr>
        <p:spPr>
          <a:xfrm flipH="1">
            <a:off x="1662785" y="5209778"/>
            <a:ext cx="17996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1" name="直接箭头连接符 20">
            <a:extLst>
              <a:ext uri="{FF2B5EF4-FFF2-40B4-BE49-F238E27FC236}">
                <a16:creationId xmlns:a16="http://schemas.microsoft.com/office/drawing/2014/main" id="{5AE3813E-A19B-47E9-9259-C6EA9B5D1DC3}"/>
              </a:ext>
            </a:extLst>
          </p:cNvPr>
          <p:cNvCxnSpPr>
            <a:cxnSpLocks/>
            <a:stCxn id="7" idx="1"/>
            <a:endCxn id="9" idx="3"/>
          </p:cNvCxnSpPr>
          <p:nvPr/>
        </p:nvCxnSpPr>
        <p:spPr>
          <a:xfrm flipH="1">
            <a:off x="904670" y="5209778"/>
            <a:ext cx="17996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6" name="矩形 25">
            <a:extLst>
              <a:ext uri="{FF2B5EF4-FFF2-40B4-BE49-F238E27FC236}">
                <a16:creationId xmlns:a16="http://schemas.microsoft.com/office/drawing/2014/main" id="{D7BC4284-E37B-4194-AB3F-348666F78051}"/>
              </a:ext>
            </a:extLst>
          </p:cNvPr>
          <p:cNvSpPr/>
          <p:nvPr/>
        </p:nvSpPr>
        <p:spPr>
          <a:xfrm>
            <a:off x="7801585" y="3745765"/>
            <a:ext cx="1186774" cy="1721795"/>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zh-CN" altLang="en-US" dirty="0"/>
              <a:t>计算节点</a:t>
            </a:r>
          </a:p>
        </p:txBody>
      </p:sp>
      <p:sp>
        <p:nvSpPr>
          <p:cNvPr id="27" name="矩形 26">
            <a:extLst>
              <a:ext uri="{FF2B5EF4-FFF2-40B4-BE49-F238E27FC236}">
                <a16:creationId xmlns:a16="http://schemas.microsoft.com/office/drawing/2014/main" id="{43382A81-87CB-48E6-9C71-12338DDDAB97}"/>
              </a:ext>
            </a:extLst>
          </p:cNvPr>
          <p:cNvSpPr/>
          <p:nvPr/>
        </p:nvSpPr>
        <p:spPr>
          <a:xfrm>
            <a:off x="7798177" y="4951995"/>
            <a:ext cx="882306" cy="5155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网卡</a:t>
            </a:r>
          </a:p>
        </p:txBody>
      </p:sp>
      <p:sp>
        <p:nvSpPr>
          <p:cNvPr id="28" name="矩形 27">
            <a:extLst>
              <a:ext uri="{FF2B5EF4-FFF2-40B4-BE49-F238E27FC236}">
                <a16:creationId xmlns:a16="http://schemas.microsoft.com/office/drawing/2014/main" id="{7FE32004-D2EC-4CCF-8BDF-741E8B34AAA7}"/>
              </a:ext>
            </a:extLst>
          </p:cNvPr>
          <p:cNvSpPr/>
          <p:nvPr/>
        </p:nvSpPr>
        <p:spPr>
          <a:xfrm>
            <a:off x="4508939" y="3716581"/>
            <a:ext cx="1757812" cy="175097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dirty="0"/>
              <a:t>参数服务器</a:t>
            </a:r>
          </a:p>
        </p:txBody>
      </p:sp>
      <p:sp>
        <p:nvSpPr>
          <p:cNvPr id="29" name="矩形 28">
            <a:extLst>
              <a:ext uri="{FF2B5EF4-FFF2-40B4-BE49-F238E27FC236}">
                <a16:creationId xmlns:a16="http://schemas.microsoft.com/office/drawing/2014/main" id="{9C9D1E60-8180-4996-89C3-95E51F07842E}"/>
              </a:ext>
            </a:extLst>
          </p:cNvPr>
          <p:cNvSpPr/>
          <p:nvPr/>
        </p:nvSpPr>
        <p:spPr>
          <a:xfrm>
            <a:off x="6352675" y="3716580"/>
            <a:ext cx="1356170" cy="359927"/>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dirty="0"/>
              <a:t>交换机</a:t>
            </a:r>
          </a:p>
        </p:txBody>
      </p:sp>
      <p:sp>
        <p:nvSpPr>
          <p:cNvPr id="30" name="矩形 29">
            <a:extLst>
              <a:ext uri="{FF2B5EF4-FFF2-40B4-BE49-F238E27FC236}">
                <a16:creationId xmlns:a16="http://schemas.microsoft.com/office/drawing/2014/main" id="{DAC18D1B-69A0-4B86-A2CB-4612B1384CD3}"/>
              </a:ext>
            </a:extLst>
          </p:cNvPr>
          <p:cNvSpPr/>
          <p:nvPr/>
        </p:nvSpPr>
        <p:spPr>
          <a:xfrm>
            <a:off x="5366879" y="4539776"/>
            <a:ext cx="786165" cy="364788"/>
          </a:xfrm>
          <a:prstGeom prst="rect">
            <a:avLst/>
          </a:prstGeom>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1400" dirty="0"/>
              <a:t>内存</a:t>
            </a:r>
          </a:p>
        </p:txBody>
      </p:sp>
      <p:sp>
        <p:nvSpPr>
          <p:cNvPr id="31" name="矩形 30">
            <a:extLst>
              <a:ext uri="{FF2B5EF4-FFF2-40B4-BE49-F238E27FC236}">
                <a16:creationId xmlns:a16="http://schemas.microsoft.com/office/drawing/2014/main" id="{D73588A1-196D-455E-BFB1-D196C3F622EF}"/>
              </a:ext>
            </a:extLst>
          </p:cNvPr>
          <p:cNvSpPr/>
          <p:nvPr/>
        </p:nvSpPr>
        <p:spPr>
          <a:xfrm>
            <a:off x="5371443" y="4988454"/>
            <a:ext cx="781601" cy="364788"/>
          </a:xfrm>
          <a:prstGeom prst="rect">
            <a:avLst/>
          </a:prstGeom>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1400" dirty="0"/>
              <a:t>网卡</a:t>
            </a:r>
          </a:p>
        </p:txBody>
      </p:sp>
      <p:sp>
        <p:nvSpPr>
          <p:cNvPr id="32" name="矩形 31">
            <a:extLst>
              <a:ext uri="{FF2B5EF4-FFF2-40B4-BE49-F238E27FC236}">
                <a16:creationId xmlns:a16="http://schemas.microsoft.com/office/drawing/2014/main" id="{D31393C1-025E-4423-94F4-031CF469AFF1}"/>
              </a:ext>
            </a:extLst>
          </p:cNvPr>
          <p:cNvSpPr/>
          <p:nvPr/>
        </p:nvSpPr>
        <p:spPr>
          <a:xfrm>
            <a:off x="5371443" y="4091097"/>
            <a:ext cx="786166" cy="364788"/>
          </a:xfrm>
          <a:prstGeom prst="rect">
            <a:avLst/>
          </a:prstGeom>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en-US" altLang="zh-CN" sz="1400" dirty="0"/>
              <a:t>CPU</a:t>
            </a:r>
            <a:endParaRPr lang="zh-CN" altLang="en-US" sz="1400" dirty="0"/>
          </a:p>
        </p:txBody>
      </p:sp>
      <p:sp>
        <p:nvSpPr>
          <p:cNvPr id="33" name="箭头: 上下 32">
            <a:extLst>
              <a:ext uri="{FF2B5EF4-FFF2-40B4-BE49-F238E27FC236}">
                <a16:creationId xmlns:a16="http://schemas.microsoft.com/office/drawing/2014/main" id="{0E627DF6-472D-4859-BC8A-C0B3A9A806FC}"/>
              </a:ext>
            </a:extLst>
          </p:cNvPr>
          <p:cNvSpPr/>
          <p:nvPr/>
        </p:nvSpPr>
        <p:spPr>
          <a:xfrm>
            <a:off x="4596157" y="4076506"/>
            <a:ext cx="545722" cy="1377669"/>
          </a:xfrm>
          <a:prstGeom prst="upDownArrow">
            <a:avLst>
              <a:gd name="adj1" fmla="val 50000"/>
              <a:gd name="adj2" fmla="val 25045"/>
            </a:avLst>
          </a:prstGeom>
        </p:spPr>
        <p:style>
          <a:lnRef idx="1">
            <a:schemeClr val="accent3"/>
          </a:lnRef>
          <a:fillRef idx="3">
            <a:schemeClr val="accent3"/>
          </a:fillRef>
          <a:effectRef idx="2">
            <a:schemeClr val="accent3"/>
          </a:effectRef>
          <a:fontRef idx="minor">
            <a:schemeClr val="lt1"/>
          </a:fontRef>
        </p:style>
        <p:txBody>
          <a:bodyPr vert="eaVert" rtlCol="0" anchor="ctr"/>
          <a:lstStyle/>
          <a:p>
            <a:pPr algn="ctr"/>
            <a:r>
              <a:rPr lang="en-US" altLang="zh-CN" dirty="0"/>
              <a:t>PCIe</a:t>
            </a:r>
            <a:r>
              <a:rPr lang="zh-CN" altLang="en-US" dirty="0"/>
              <a:t>总线</a:t>
            </a:r>
          </a:p>
        </p:txBody>
      </p:sp>
      <p:cxnSp>
        <p:nvCxnSpPr>
          <p:cNvPr id="34" name="直接箭头连接符 33">
            <a:extLst>
              <a:ext uri="{FF2B5EF4-FFF2-40B4-BE49-F238E27FC236}">
                <a16:creationId xmlns:a16="http://schemas.microsoft.com/office/drawing/2014/main" id="{B1C529A1-9EE4-4DD1-AF0D-29E264BE8537}"/>
              </a:ext>
            </a:extLst>
          </p:cNvPr>
          <p:cNvCxnSpPr>
            <a:cxnSpLocks/>
            <a:stCxn id="32" idx="1"/>
          </p:cNvCxnSpPr>
          <p:nvPr/>
        </p:nvCxnSpPr>
        <p:spPr>
          <a:xfrm flipH="1">
            <a:off x="5019675" y="4273491"/>
            <a:ext cx="351768"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8" name="直接箭头连接符 37">
            <a:extLst>
              <a:ext uri="{FF2B5EF4-FFF2-40B4-BE49-F238E27FC236}">
                <a16:creationId xmlns:a16="http://schemas.microsoft.com/office/drawing/2014/main" id="{F32A9E3E-B81D-4A8B-BB43-6E12C01C1E5C}"/>
              </a:ext>
            </a:extLst>
          </p:cNvPr>
          <p:cNvCxnSpPr>
            <a:cxnSpLocks/>
            <a:stCxn id="30" idx="1"/>
          </p:cNvCxnSpPr>
          <p:nvPr/>
        </p:nvCxnSpPr>
        <p:spPr>
          <a:xfrm flipH="1">
            <a:off x="5015111" y="4722170"/>
            <a:ext cx="351768"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3" name="直接箭头连接符 42">
            <a:extLst>
              <a:ext uri="{FF2B5EF4-FFF2-40B4-BE49-F238E27FC236}">
                <a16:creationId xmlns:a16="http://schemas.microsoft.com/office/drawing/2014/main" id="{B8599C8A-56C0-46EC-842B-7A1EF8EA94DA}"/>
              </a:ext>
            </a:extLst>
          </p:cNvPr>
          <p:cNvCxnSpPr>
            <a:cxnSpLocks/>
            <a:stCxn id="31" idx="1"/>
          </p:cNvCxnSpPr>
          <p:nvPr/>
        </p:nvCxnSpPr>
        <p:spPr>
          <a:xfrm flipH="1" flipV="1">
            <a:off x="5015111" y="5170847"/>
            <a:ext cx="356332" cy="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连接符: 肘形 46">
            <a:extLst>
              <a:ext uri="{FF2B5EF4-FFF2-40B4-BE49-F238E27FC236}">
                <a16:creationId xmlns:a16="http://schemas.microsoft.com/office/drawing/2014/main" id="{E8EA5361-0CFF-453C-92A1-BC30BE227A90}"/>
              </a:ext>
            </a:extLst>
          </p:cNvPr>
          <p:cNvCxnSpPr>
            <a:cxnSpLocks/>
            <a:endCxn id="31" idx="3"/>
          </p:cNvCxnSpPr>
          <p:nvPr/>
        </p:nvCxnSpPr>
        <p:spPr>
          <a:xfrm rot="5400000">
            <a:off x="5958187" y="4285956"/>
            <a:ext cx="1079749" cy="690034"/>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407B29C7-2881-4BC4-8A90-0A70E8929B50}"/>
              </a:ext>
            </a:extLst>
          </p:cNvPr>
          <p:cNvCxnSpPr>
            <a:cxnSpLocks/>
            <a:endCxn id="27" idx="1"/>
          </p:cNvCxnSpPr>
          <p:nvPr/>
        </p:nvCxnSpPr>
        <p:spPr>
          <a:xfrm rot="16200000" flipH="1">
            <a:off x="6927874" y="4339475"/>
            <a:ext cx="1162454" cy="578152"/>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72728A98-5BCB-479C-856A-83C37FFAA560}"/>
              </a:ext>
            </a:extLst>
          </p:cNvPr>
          <p:cNvSpPr txBox="1"/>
          <p:nvPr/>
        </p:nvSpPr>
        <p:spPr>
          <a:xfrm>
            <a:off x="326517" y="5581080"/>
            <a:ext cx="3871610" cy="1144728"/>
          </a:xfrm>
          <a:prstGeom prst="rect">
            <a:avLst/>
          </a:prstGeom>
          <a:noFill/>
        </p:spPr>
        <p:txBody>
          <a:bodyPr wrap="square" rtlCol="0">
            <a:noAutofit/>
          </a:bodyPr>
          <a:lstStyle/>
          <a:p>
            <a:pPr algn="ctr"/>
            <a:r>
              <a:rPr lang="zh-CN" altLang="en-US" dirty="0">
                <a:solidFill>
                  <a:srgbClr val="002060"/>
                </a:solidFill>
              </a:rPr>
              <a:t>基于</a:t>
            </a:r>
            <a:r>
              <a:rPr lang="en-US" altLang="zh-CN" dirty="0">
                <a:solidFill>
                  <a:srgbClr val="002060"/>
                </a:solidFill>
              </a:rPr>
              <a:t>FPGA</a:t>
            </a:r>
            <a:r>
              <a:rPr lang="zh-CN" altLang="en-US" dirty="0">
                <a:solidFill>
                  <a:srgbClr val="002060"/>
                </a:solidFill>
              </a:rPr>
              <a:t>的参数服务器</a:t>
            </a:r>
            <a:endParaRPr lang="en-US" altLang="zh-CN" dirty="0">
              <a:solidFill>
                <a:srgbClr val="002060"/>
              </a:solidFill>
            </a:endParaRPr>
          </a:p>
          <a:p>
            <a:pPr algn="ctr"/>
            <a:endParaRPr lang="en-US" altLang="zh-CN" sz="1100" dirty="0">
              <a:solidFill>
                <a:srgbClr val="002060"/>
              </a:solidFill>
            </a:endParaRPr>
          </a:p>
          <a:p>
            <a:pPr marL="285750" indent="-285750">
              <a:buFont typeface="Arial" panose="020B0604020202020204" pitchFamily="34" charset="0"/>
              <a:buChar char="•"/>
            </a:pPr>
            <a:r>
              <a:rPr lang="zh-CN" altLang="en-US" dirty="0">
                <a:solidFill>
                  <a:srgbClr val="002060"/>
                </a:solidFill>
              </a:rPr>
              <a:t>数据回路延迟：</a:t>
            </a:r>
            <a:r>
              <a:rPr lang="en-US" altLang="zh-CN" dirty="0">
                <a:solidFill>
                  <a:srgbClr val="002060"/>
                </a:solidFill>
              </a:rPr>
              <a:t>20μs</a:t>
            </a:r>
          </a:p>
          <a:p>
            <a:pPr marL="285750" indent="-285750">
              <a:buFont typeface="Arial" panose="020B0604020202020204" pitchFamily="34" charset="0"/>
              <a:buChar char="•"/>
            </a:pPr>
            <a:r>
              <a:rPr lang="zh-CN" altLang="en-US" dirty="0">
                <a:solidFill>
                  <a:srgbClr val="002060"/>
                </a:solidFill>
              </a:rPr>
              <a:t>网络通信负载：</a:t>
            </a:r>
            <a:r>
              <a:rPr lang="en-US" altLang="zh-CN" dirty="0">
                <a:solidFill>
                  <a:srgbClr val="002060"/>
                </a:solidFill>
              </a:rPr>
              <a:t>2</a:t>
            </a:r>
            <a:r>
              <a:rPr lang="zh-CN" altLang="en-US" dirty="0">
                <a:solidFill>
                  <a:srgbClr val="002060"/>
                </a:solidFill>
              </a:rPr>
              <a:t>次压缩传输</a:t>
            </a:r>
          </a:p>
        </p:txBody>
      </p:sp>
      <p:sp>
        <p:nvSpPr>
          <p:cNvPr id="53" name="文本框 52">
            <a:extLst>
              <a:ext uri="{FF2B5EF4-FFF2-40B4-BE49-F238E27FC236}">
                <a16:creationId xmlns:a16="http://schemas.microsoft.com/office/drawing/2014/main" id="{46A766EB-964E-4880-A136-3438BCC3FED6}"/>
              </a:ext>
            </a:extLst>
          </p:cNvPr>
          <p:cNvSpPr txBox="1"/>
          <p:nvPr/>
        </p:nvSpPr>
        <p:spPr>
          <a:xfrm>
            <a:off x="4869018" y="5581079"/>
            <a:ext cx="3871610" cy="1144728"/>
          </a:xfrm>
          <a:prstGeom prst="rect">
            <a:avLst/>
          </a:prstGeom>
          <a:noFill/>
        </p:spPr>
        <p:txBody>
          <a:bodyPr wrap="square" rtlCol="0">
            <a:noAutofit/>
          </a:bodyPr>
          <a:lstStyle/>
          <a:p>
            <a:pPr algn="ctr"/>
            <a:r>
              <a:rPr lang="zh-CN" altLang="en-US" dirty="0">
                <a:solidFill>
                  <a:srgbClr val="002060"/>
                </a:solidFill>
              </a:rPr>
              <a:t>基于计算节点的参数服务器</a:t>
            </a:r>
            <a:endParaRPr lang="en-US" altLang="zh-CN" dirty="0">
              <a:solidFill>
                <a:srgbClr val="002060"/>
              </a:solidFill>
            </a:endParaRPr>
          </a:p>
          <a:p>
            <a:pPr algn="ctr"/>
            <a:endParaRPr lang="en-US" altLang="zh-CN" sz="1100" dirty="0">
              <a:solidFill>
                <a:srgbClr val="002060"/>
              </a:solidFill>
            </a:endParaRPr>
          </a:p>
          <a:p>
            <a:pPr marL="285750" indent="-285750">
              <a:buFont typeface="Arial" panose="020B0604020202020204" pitchFamily="34" charset="0"/>
              <a:buChar char="•"/>
            </a:pPr>
            <a:r>
              <a:rPr lang="zh-CN" altLang="en-US" dirty="0">
                <a:solidFill>
                  <a:srgbClr val="002060"/>
                </a:solidFill>
              </a:rPr>
              <a:t>数据回路延迟：</a:t>
            </a:r>
            <a:r>
              <a:rPr lang="en-US" altLang="zh-CN" dirty="0">
                <a:solidFill>
                  <a:srgbClr val="002060"/>
                </a:solidFill>
              </a:rPr>
              <a:t>1ms</a:t>
            </a:r>
          </a:p>
          <a:p>
            <a:pPr marL="285750" indent="-285750">
              <a:buFont typeface="Arial" panose="020B0604020202020204" pitchFamily="34" charset="0"/>
              <a:buChar char="•"/>
            </a:pPr>
            <a:r>
              <a:rPr lang="zh-CN" altLang="en-US" dirty="0">
                <a:solidFill>
                  <a:srgbClr val="002060"/>
                </a:solidFill>
              </a:rPr>
              <a:t>网络通信负载：</a:t>
            </a:r>
            <a:r>
              <a:rPr lang="en-US" altLang="zh-CN" dirty="0">
                <a:solidFill>
                  <a:srgbClr val="002060"/>
                </a:solidFill>
              </a:rPr>
              <a:t>4</a:t>
            </a:r>
            <a:r>
              <a:rPr lang="zh-CN" altLang="en-US" dirty="0">
                <a:solidFill>
                  <a:srgbClr val="002060"/>
                </a:solidFill>
              </a:rPr>
              <a:t>次传输</a:t>
            </a:r>
          </a:p>
        </p:txBody>
      </p:sp>
    </p:spTree>
    <p:extLst>
      <p:ext uri="{BB962C8B-B14F-4D97-AF65-F5344CB8AC3E}">
        <p14:creationId xmlns:p14="http://schemas.microsoft.com/office/powerpoint/2010/main" val="2001925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—5</a:t>
            </a:r>
            <a:r>
              <a:rPr lang="zh-CN" altLang="en-US" sz="2800" dirty="0"/>
              <a:t>、大规模系统的可扩展性技术</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pPr marL="0" indent="0">
              <a:buNone/>
            </a:pPr>
            <a:r>
              <a:rPr lang="zh-CN" altLang="en-US" dirty="0"/>
              <a:t>　　需要克服系统规模的不断扩大带来的严重</a:t>
            </a:r>
            <a:r>
              <a:rPr lang="en-US" altLang="zh-CN" dirty="0"/>
              <a:t>I/O</a:t>
            </a:r>
            <a:r>
              <a:rPr lang="zh-CN" altLang="en-US" dirty="0"/>
              <a:t>冲突和网络通信拥塞加剧问题：</a:t>
            </a:r>
            <a:endParaRPr lang="en-US" altLang="zh-CN" dirty="0"/>
          </a:p>
          <a:p>
            <a:r>
              <a:rPr lang="zh-CN" altLang="en-US" dirty="0"/>
              <a:t>首先研究面向高并发访问的文件系统数据布局技术，降低多进程访问文件系统时存储节点上发生的</a:t>
            </a:r>
            <a:r>
              <a:rPr lang="en-US" altLang="zh-CN" dirty="0"/>
              <a:t>IO</a:t>
            </a:r>
            <a:r>
              <a:rPr lang="zh-CN" altLang="en-US" dirty="0"/>
              <a:t>干扰问题</a:t>
            </a:r>
            <a:endParaRPr lang="en-US" altLang="zh-CN" dirty="0"/>
          </a:p>
          <a:p>
            <a:r>
              <a:rPr lang="zh-CN" altLang="en-US" dirty="0"/>
              <a:t>研究选择性的数据缓存技术，减少底层文件系统请求数，提高智能计算机</a:t>
            </a:r>
            <a:r>
              <a:rPr lang="en-US" altLang="zh-CN" dirty="0"/>
              <a:t>IO</a:t>
            </a:r>
            <a:r>
              <a:rPr lang="zh-CN" altLang="en-US" dirty="0"/>
              <a:t>系统性能</a:t>
            </a:r>
            <a:endParaRPr lang="en-US" altLang="zh-CN" dirty="0"/>
          </a:p>
          <a:p>
            <a:r>
              <a:rPr lang="zh-CN" altLang="en-US" dirty="0"/>
              <a:t>当应用进程数量特别巨大时（如超过</a:t>
            </a:r>
            <a:r>
              <a:rPr lang="en-US" altLang="zh-CN" dirty="0"/>
              <a:t>1</a:t>
            </a:r>
            <a:r>
              <a:rPr lang="zh-CN" altLang="en-US" dirty="0"/>
              <a:t>万），开发基于代理的</a:t>
            </a:r>
            <a:r>
              <a:rPr lang="en-US" altLang="zh-CN" dirty="0"/>
              <a:t>I/O</a:t>
            </a:r>
            <a:r>
              <a:rPr lang="zh-CN" altLang="en-US" dirty="0"/>
              <a:t>转发技术，进一步减少文件系统请求数来提高系统性能</a:t>
            </a:r>
          </a:p>
        </p:txBody>
      </p:sp>
      <p:sp>
        <p:nvSpPr>
          <p:cNvPr id="2" name="灯片编号占位符 1">
            <a:extLst>
              <a:ext uri="{FF2B5EF4-FFF2-40B4-BE49-F238E27FC236}">
                <a16:creationId xmlns:a16="http://schemas.microsoft.com/office/drawing/2014/main" id="{6C1CA3F7-99E5-46CB-A382-17ECF155A507}"/>
              </a:ext>
            </a:extLst>
          </p:cNvPr>
          <p:cNvSpPr>
            <a:spLocks noGrp="1"/>
          </p:cNvSpPr>
          <p:nvPr>
            <p:ph type="sldNum" sz="quarter" idx="12"/>
          </p:nvPr>
        </p:nvSpPr>
        <p:spPr/>
        <p:txBody>
          <a:bodyPr/>
          <a:lstStyle/>
          <a:p>
            <a:fld id="{17F0B86A-3B10-4477-8AC6-12E7D7B5209B}" type="slidenum">
              <a:rPr lang="zh-CN" altLang="en-US" smtClean="0"/>
              <a:t>45</a:t>
            </a:fld>
            <a:endParaRPr lang="zh-CN" altLang="en-US"/>
          </a:p>
        </p:txBody>
      </p:sp>
      <p:sp>
        <p:nvSpPr>
          <p:cNvPr id="8" name="文本框 7">
            <a:extLst>
              <a:ext uri="{FF2B5EF4-FFF2-40B4-BE49-F238E27FC236}">
                <a16:creationId xmlns:a16="http://schemas.microsoft.com/office/drawing/2014/main" id="{9E7B618F-F333-42A7-998C-C477C015BE2A}"/>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1250644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—5</a:t>
            </a:r>
            <a:r>
              <a:rPr lang="zh-CN" altLang="en-US" sz="2800" dirty="0"/>
              <a:t>、大规模系统的可扩展性技术</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pPr>
              <a:lnSpc>
                <a:spcPct val="120000"/>
              </a:lnSpc>
            </a:pPr>
            <a:r>
              <a:rPr lang="zh-CN" altLang="en-US" dirty="0"/>
              <a:t>面向高并发访问的文件系统数据布局</a:t>
            </a:r>
            <a:endParaRPr lang="en-US" altLang="zh-CN" dirty="0"/>
          </a:p>
          <a:p>
            <a:pPr lvl="1">
              <a:lnSpc>
                <a:spcPct val="120000"/>
              </a:lnSpc>
            </a:pPr>
            <a:r>
              <a:rPr lang="zh-CN" altLang="en-US" dirty="0"/>
              <a:t>现有并行文件系统一般采用一维水平</a:t>
            </a:r>
            <a:r>
              <a:rPr lang="en-US" altLang="zh-CN" dirty="0"/>
              <a:t>1-DH</a:t>
            </a:r>
            <a:r>
              <a:rPr lang="zh-CN" altLang="en-US" dirty="0"/>
              <a:t>策略，按轮询方式将文件数据放置在多个节点上，单个节点要同时服务多个进程，</a:t>
            </a:r>
            <a:r>
              <a:rPr lang="en-US" altLang="zh-CN" dirty="0"/>
              <a:t>I/O</a:t>
            </a:r>
            <a:r>
              <a:rPr lang="zh-CN" altLang="en-US" dirty="0"/>
              <a:t>干扰问题突出</a:t>
            </a:r>
            <a:endParaRPr lang="en-US" altLang="zh-CN" dirty="0"/>
          </a:p>
          <a:p>
            <a:pPr lvl="1">
              <a:lnSpc>
                <a:spcPct val="120000"/>
              </a:lnSpc>
            </a:pPr>
            <a:r>
              <a:rPr lang="zh-CN" altLang="en-US" dirty="0"/>
              <a:t>本项目思路：将同一个进程的文件数据，尽可能放置到更少的节点之上</a:t>
            </a:r>
            <a:endParaRPr lang="en-US" altLang="zh-CN" dirty="0"/>
          </a:p>
          <a:p>
            <a:pPr lvl="2">
              <a:lnSpc>
                <a:spcPct val="120000"/>
              </a:lnSpc>
            </a:pPr>
            <a:r>
              <a:rPr lang="zh-CN" altLang="en-US" dirty="0">
                <a:solidFill>
                  <a:srgbClr val="C00000"/>
                </a:solidFill>
              </a:rPr>
              <a:t>一维垂直策略（</a:t>
            </a:r>
            <a:r>
              <a:rPr lang="en-US" altLang="zh-CN" dirty="0">
                <a:solidFill>
                  <a:srgbClr val="C00000"/>
                </a:solidFill>
              </a:rPr>
              <a:t>1-DV</a:t>
            </a:r>
            <a:r>
              <a:rPr lang="zh-CN" altLang="en-US" dirty="0">
                <a:solidFill>
                  <a:srgbClr val="C00000"/>
                </a:solidFill>
              </a:rPr>
              <a:t>）</a:t>
            </a:r>
            <a:r>
              <a:rPr lang="zh-CN" altLang="en-US" dirty="0"/>
              <a:t>：每个进程的数据只放置在一个存储节点上</a:t>
            </a:r>
            <a:endParaRPr lang="en-US" altLang="zh-CN" dirty="0"/>
          </a:p>
          <a:p>
            <a:pPr lvl="2">
              <a:lnSpc>
                <a:spcPct val="120000"/>
              </a:lnSpc>
            </a:pPr>
            <a:r>
              <a:rPr lang="zh-CN" altLang="en-US" dirty="0">
                <a:solidFill>
                  <a:srgbClr val="C00000"/>
                </a:solidFill>
              </a:rPr>
              <a:t>二维布局策略（</a:t>
            </a:r>
            <a:r>
              <a:rPr lang="en-US" altLang="zh-CN" dirty="0">
                <a:solidFill>
                  <a:srgbClr val="C00000"/>
                </a:solidFill>
              </a:rPr>
              <a:t>2-D</a:t>
            </a:r>
            <a:r>
              <a:rPr lang="zh-CN" altLang="en-US" dirty="0">
                <a:solidFill>
                  <a:srgbClr val="C00000"/>
                </a:solidFill>
              </a:rPr>
              <a:t>）</a:t>
            </a:r>
            <a:r>
              <a:rPr lang="zh-CN" altLang="en-US" dirty="0"/>
              <a:t>：每个进程的数据只放置在一部分存储节点上</a:t>
            </a:r>
            <a:endParaRPr lang="en-US" altLang="zh-CN" dirty="0"/>
          </a:p>
          <a:p>
            <a:pPr lvl="1">
              <a:lnSpc>
                <a:spcPct val="120000"/>
              </a:lnSpc>
            </a:pPr>
            <a:r>
              <a:rPr lang="zh-CN" altLang="en-US" dirty="0"/>
              <a:t>优化流程：</a:t>
            </a:r>
            <a:endParaRPr lang="en-US" altLang="zh-CN" dirty="0"/>
          </a:p>
          <a:p>
            <a:pPr lvl="2">
              <a:lnSpc>
                <a:spcPct val="120000"/>
              </a:lnSpc>
            </a:pPr>
            <a:r>
              <a:rPr lang="zh-CN" altLang="en-US" dirty="0"/>
              <a:t>建立不同数据布局下的</a:t>
            </a:r>
            <a:br>
              <a:rPr lang="en-US" altLang="zh-CN" dirty="0"/>
            </a:br>
            <a:r>
              <a:rPr lang="zh-CN" altLang="en-US" dirty="0"/>
              <a:t>数据访问成本模型</a:t>
            </a:r>
            <a:endParaRPr lang="en-US" altLang="zh-CN" dirty="0"/>
          </a:p>
          <a:p>
            <a:pPr lvl="2">
              <a:lnSpc>
                <a:spcPct val="120000"/>
              </a:lnSpc>
            </a:pPr>
            <a:r>
              <a:rPr lang="zh-CN" altLang="en-US" dirty="0"/>
              <a:t>根据应用访问模式和系</a:t>
            </a:r>
            <a:br>
              <a:rPr lang="en-US" altLang="zh-CN" dirty="0"/>
            </a:br>
            <a:r>
              <a:rPr lang="zh-CN" altLang="en-US" dirty="0"/>
              <a:t>统运行参数计算不同数</a:t>
            </a:r>
            <a:br>
              <a:rPr lang="en-US" altLang="zh-CN" dirty="0"/>
            </a:br>
            <a:r>
              <a:rPr lang="zh-CN" altLang="en-US" dirty="0"/>
              <a:t>据布局的数据访问成本</a:t>
            </a:r>
            <a:endParaRPr lang="en-US" altLang="zh-CN" dirty="0"/>
          </a:p>
          <a:p>
            <a:pPr lvl="2">
              <a:lnSpc>
                <a:spcPct val="120000"/>
              </a:lnSpc>
            </a:pPr>
            <a:r>
              <a:rPr lang="zh-CN" altLang="en-US" dirty="0"/>
              <a:t>选择访问成本最小的数</a:t>
            </a:r>
            <a:br>
              <a:rPr lang="en-US" altLang="zh-CN" dirty="0"/>
            </a:br>
            <a:r>
              <a:rPr lang="zh-CN" altLang="en-US" dirty="0"/>
              <a:t>据布局策略</a:t>
            </a:r>
          </a:p>
        </p:txBody>
      </p:sp>
      <p:sp>
        <p:nvSpPr>
          <p:cNvPr id="2" name="灯片编号占位符 1">
            <a:extLst>
              <a:ext uri="{FF2B5EF4-FFF2-40B4-BE49-F238E27FC236}">
                <a16:creationId xmlns:a16="http://schemas.microsoft.com/office/drawing/2014/main" id="{6C1CA3F7-99E5-46CB-A382-17ECF155A507}"/>
              </a:ext>
            </a:extLst>
          </p:cNvPr>
          <p:cNvSpPr>
            <a:spLocks noGrp="1"/>
          </p:cNvSpPr>
          <p:nvPr>
            <p:ph type="sldNum" sz="quarter" idx="12"/>
          </p:nvPr>
        </p:nvSpPr>
        <p:spPr/>
        <p:txBody>
          <a:bodyPr/>
          <a:lstStyle/>
          <a:p>
            <a:fld id="{17F0B86A-3B10-4477-8AC6-12E7D7B5209B}" type="slidenum">
              <a:rPr lang="zh-CN" altLang="en-US" smtClean="0"/>
              <a:t>46</a:t>
            </a:fld>
            <a:endParaRPr lang="zh-CN" altLang="en-US"/>
          </a:p>
        </p:txBody>
      </p:sp>
      <p:pic>
        <p:nvPicPr>
          <p:cNvPr id="5" name="Picture 1">
            <a:extLst>
              <a:ext uri="{FF2B5EF4-FFF2-40B4-BE49-F238E27FC236}">
                <a16:creationId xmlns:a16="http://schemas.microsoft.com/office/drawing/2014/main" id="{25C32D1E-C8FD-42DD-9EB6-B003BA597438}"/>
              </a:ext>
            </a:extLst>
          </p:cNvPr>
          <p:cNvPicPr/>
          <p:nvPr/>
        </p:nvPicPr>
        <p:blipFill>
          <a:blip r:embed="rId2" cstate="email">
            <a:extLst>
              <a:ext uri="{28A0092B-C50C-407E-A947-70E740481C1C}">
                <a14:useLocalDpi xmlns:a14="http://schemas.microsoft.com/office/drawing/2010/main"/>
              </a:ext>
            </a:extLst>
          </a:blip>
          <a:stretch>
            <a:fillRect/>
          </a:stretch>
        </p:blipFill>
        <p:spPr>
          <a:xfrm>
            <a:off x="3616036" y="3429000"/>
            <a:ext cx="5527964" cy="3020736"/>
          </a:xfrm>
          <a:prstGeom prst="rect">
            <a:avLst/>
          </a:prstGeom>
        </p:spPr>
      </p:pic>
      <p:sp>
        <p:nvSpPr>
          <p:cNvPr id="8" name="文本框 7">
            <a:extLst>
              <a:ext uri="{FF2B5EF4-FFF2-40B4-BE49-F238E27FC236}">
                <a16:creationId xmlns:a16="http://schemas.microsoft.com/office/drawing/2014/main" id="{5631B657-AB11-4137-B291-C989FFDBF511}"/>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32213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—5</a:t>
            </a:r>
            <a:r>
              <a:rPr lang="zh-CN" altLang="en-US" sz="2800" dirty="0"/>
              <a:t>、大规模系统的可扩展性技术</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选择性数据缓存技术</a:t>
            </a:r>
            <a:endParaRPr lang="en-US" altLang="zh-CN" dirty="0"/>
          </a:p>
          <a:p>
            <a:pPr lvl="1"/>
            <a:r>
              <a:rPr lang="zh-CN" altLang="en-US" dirty="0"/>
              <a:t>在大规模智能计算机系统中，可能同时运行多个具有不同</a:t>
            </a:r>
            <a:r>
              <a:rPr lang="en-US" altLang="zh-CN" dirty="0"/>
              <a:t>I/O</a:t>
            </a:r>
            <a:r>
              <a:rPr lang="zh-CN" altLang="en-US" dirty="0"/>
              <a:t>并发度的应用，由于高并发度的</a:t>
            </a:r>
            <a:r>
              <a:rPr lang="en-US" altLang="zh-CN" dirty="0"/>
              <a:t>I/O</a:t>
            </a:r>
            <a:r>
              <a:rPr lang="zh-CN" altLang="en-US" dirty="0"/>
              <a:t>请求更容易降低存储系统性能，为了充分利用有限的缓存空间，缓存系统应该将不同应用的请求区分对待，即</a:t>
            </a:r>
            <a:r>
              <a:rPr lang="zh-CN" altLang="en-US" dirty="0">
                <a:solidFill>
                  <a:srgbClr val="C00000"/>
                </a:solidFill>
              </a:rPr>
              <a:t>优先缓存高并发访问应用的数据</a:t>
            </a:r>
            <a:r>
              <a:rPr lang="zh-CN" altLang="en-US" dirty="0"/>
              <a:t>来最大化系统性能</a:t>
            </a:r>
            <a:endParaRPr lang="en-US" altLang="zh-CN" dirty="0"/>
          </a:p>
          <a:p>
            <a:pPr lvl="1"/>
            <a:endParaRPr lang="zh-CN" altLang="en-US" dirty="0"/>
          </a:p>
        </p:txBody>
      </p:sp>
      <p:sp>
        <p:nvSpPr>
          <p:cNvPr id="2" name="灯片编号占位符 1">
            <a:extLst>
              <a:ext uri="{FF2B5EF4-FFF2-40B4-BE49-F238E27FC236}">
                <a16:creationId xmlns:a16="http://schemas.microsoft.com/office/drawing/2014/main" id="{6C1CA3F7-99E5-46CB-A382-17ECF155A507}"/>
              </a:ext>
            </a:extLst>
          </p:cNvPr>
          <p:cNvSpPr>
            <a:spLocks noGrp="1"/>
          </p:cNvSpPr>
          <p:nvPr>
            <p:ph type="sldNum" sz="quarter" idx="12"/>
          </p:nvPr>
        </p:nvSpPr>
        <p:spPr/>
        <p:txBody>
          <a:bodyPr/>
          <a:lstStyle/>
          <a:p>
            <a:fld id="{17F0B86A-3B10-4477-8AC6-12E7D7B5209B}" type="slidenum">
              <a:rPr lang="zh-CN" altLang="en-US" smtClean="0"/>
              <a:t>47</a:t>
            </a:fld>
            <a:endParaRPr lang="zh-CN" altLang="en-US"/>
          </a:p>
        </p:txBody>
      </p:sp>
      <p:sp>
        <p:nvSpPr>
          <p:cNvPr id="6" name="文本框 5">
            <a:extLst>
              <a:ext uri="{FF2B5EF4-FFF2-40B4-BE49-F238E27FC236}">
                <a16:creationId xmlns:a16="http://schemas.microsoft.com/office/drawing/2014/main" id="{632D23BF-18E7-49EF-BC71-AF7839B16B22}"/>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7" name="Picture 1">
            <a:extLst>
              <a:ext uri="{FF2B5EF4-FFF2-40B4-BE49-F238E27FC236}">
                <a16:creationId xmlns:a16="http://schemas.microsoft.com/office/drawing/2014/main" id="{9FA37573-B38B-40D1-AD28-BC8642A0AC9B}"/>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1656989" y="3085499"/>
            <a:ext cx="5830021" cy="3541805"/>
          </a:xfrm>
          <a:prstGeom prst="rect">
            <a:avLst/>
          </a:prstGeom>
          <a:noFill/>
          <a:ln>
            <a:noFill/>
          </a:ln>
        </p:spPr>
      </p:pic>
    </p:spTree>
    <p:extLst>
      <p:ext uri="{BB962C8B-B14F-4D97-AF65-F5344CB8AC3E}">
        <p14:creationId xmlns:p14="http://schemas.microsoft.com/office/powerpoint/2010/main" val="958811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—5</a:t>
            </a:r>
            <a:r>
              <a:rPr lang="zh-CN" altLang="en-US" sz="2800" dirty="0"/>
              <a:t>、大规模系统的可扩展性技术</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基于代理的</a:t>
            </a:r>
            <a:r>
              <a:rPr lang="en-US" altLang="zh-CN" dirty="0"/>
              <a:t>I/O</a:t>
            </a:r>
            <a:r>
              <a:rPr lang="zh-CN" altLang="en-US" dirty="0"/>
              <a:t>转发技术</a:t>
            </a:r>
            <a:endParaRPr lang="en-US" altLang="zh-CN" dirty="0"/>
          </a:p>
          <a:p>
            <a:pPr lvl="1"/>
            <a:r>
              <a:rPr lang="zh-CN" altLang="en-US" dirty="0"/>
              <a:t>随着计算机规模不停扩大，智能机计算节点数可能会增长到上万个，此时运行的进程数将远远大于存储节点数，若计算节点直接向存储节点发送</a:t>
            </a:r>
            <a:r>
              <a:rPr lang="en-US" altLang="zh-CN" dirty="0"/>
              <a:t>I/O</a:t>
            </a:r>
            <a:r>
              <a:rPr lang="zh-CN" altLang="en-US" dirty="0"/>
              <a:t>请求，将引发严重的</a:t>
            </a:r>
            <a:r>
              <a:rPr lang="en-US" altLang="zh-CN" dirty="0"/>
              <a:t>I/O</a:t>
            </a:r>
            <a:r>
              <a:rPr lang="zh-CN" altLang="en-US" dirty="0"/>
              <a:t>拥塞问题，为此在计算节点和文件系统之间设置专用的</a:t>
            </a:r>
            <a:r>
              <a:rPr lang="en-US" altLang="zh-CN" dirty="0"/>
              <a:t>I/O</a:t>
            </a:r>
            <a:r>
              <a:rPr lang="zh-CN" altLang="en-US" dirty="0"/>
              <a:t>节点转发层，实现</a:t>
            </a:r>
            <a:r>
              <a:rPr lang="en-US" altLang="zh-CN" dirty="0"/>
              <a:t>I/O</a:t>
            </a:r>
            <a:r>
              <a:rPr lang="zh-CN" altLang="en-US" dirty="0"/>
              <a:t>请求从多到少的适配</a:t>
            </a:r>
          </a:p>
        </p:txBody>
      </p:sp>
      <p:sp>
        <p:nvSpPr>
          <p:cNvPr id="2" name="灯片编号占位符 1">
            <a:extLst>
              <a:ext uri="{FF2B5EF4-FFF2-40B4-BE49-F238E27FC236}">
                <a16:creationId xmlns:a16="http://schemas.microsoft.com/office/drawing/2014/main" id="{6C1CA3F7-99E5-46CB-A382-17ECF155A507}"/>
              </a:ext>
            </a:extLst>
          </p:cNvPr>
          <p:cNvSpPr>
            <a:spLocks noGrp="1"/>
          </p:cNvSpPr>
          <p:nvPr>
            <p:ph type="sldNum" sz="quarter" idx="12"/>
          </p:nvPr>
        </p:nvSpPr>
        <p:spPr/>
        <p:txBody>
          <a:bodyPr/>
          <a:lstStyle/>
          <a:p>
            <a:fld id="{17F0B86A-3B10-4477-8AC6-12E7D7B5209B}" type="slidenum">
              <a:rPr lang="zh-CN" altLang="en-US" smtClean="0"/>
              <a:t>48</a:t>
            </a:fld>
            <a:endParaRPr lang="zh-CN" altLang="en-US"/>
          </a:p>
        </p:txBody>
      </p:sp>
      <p:sp>
        <p:nvSpPr>
          <p:cNvPr id="5" name="文本框 4">
            <a:extLst>
              <a:ext uri="{FF2B5EF4-FFF2-40B4-BE49-F238E27FC236}">
                <a16:creationId xmlns:a16="http://schemas.microsoft.com/office/drawing/2014/main" id="{CB8AD4C9-7CCD-4005-BE3F-1E28E9D3D2A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6" name="Picture 1">
            <a:extLst>
              <a:ext uri="{FF2B5EF4-FFF2-40B4-BE49-F238E27FC236}">
                <a16:creationId xmlns:a16="http://schemas.microsoft.com/office/drawing/2014/main" id="{2C853FF6-B126-4FE2-9FB9-83BA82F58B51}"/>
              </a:ext>
            </a:extLst>
          </p:cNvPr>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57781" y="3077554"/>
            <a:ext cx="7356125" cy="3583305"/>
          </a:xfrm>
          <a:prstGeom prst="rect">
            <a:avLst/>
          </a:prstGeom>
        </p:spPr>
      </p:pic>
    </p:spTree>
    <p:extLst>
      <p:ext uri="{BB962C8B-B14F-4D97-AF65-F5344CB8AC3E}">
        <p14:creationId xmlns:p14="http://schemas.microsoft.com/office/powerpoint/2010/main" val="1712765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—6</a:t>
            </a:r>
            <a:r>
              <a:rPr lang="zh-CN" altLang="en-US" sz="2800" dirty="0"/>
              <a:t>、自适应资源管理和任务调度器</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系统采用</a:t>
            </a:r>
            <a:r>
              <a:rPr lang="zh-CN" altLang="en-US" b="1" dirty="0">
                <a:solidFill>
                  <a:srgbClr val="C00000"/>
                </a:solidFill>
              </a:rPr>
              <a:t>虚拟化技术</a:t>
            </a:r>
            <a:r>
              <a:rPr lang="zh-CN" altLang="en-US" dirty="0"/>
              <a:t>，将物理节点的计算资源（</a:t>
            </a:r>
            <a:r>
              <a:rPr lang="en-US" altLang="zh-CN" dirty="0"/>
              <a:t>CPU</a:t>
            </a:r>
            <a:r>
              <a:rPr lang="zh-CN" altLang="en-US" dirty="0"/>
              <a:t>、</a:t>
            </a:r>
            <a:r>
              <a:rPr lang="en-US" altLang="zh-CN" dirty="0"/>
              <a:t>GPU</a:t>
            </a:r>
            <a:r>
              <a:rPr lang="zh-CN" altLang="en-US" dirty="0"/>
              <a:t>、</a:t>
            </a:r>
            <a:r>
              <a:rPr lang="en-US" altLang="zh-CN" dirty="0"/>
              <a:t>FPGA</a:t>
            </a:r>
            <a:r>
              <a:rPr lang="zh-CN" altLang="en-US" dirty="0"/>
              <a:t>等）、存储资源（内存、</a:t>
            </a:r>
            <a:r>
              <a:rPr lang="en-US" altLang="zh-CN" dirty="0"/>
              <a:t>NVM</a:t>
            </a:r>
            <a:r>
              <a:rPr lang="zh-CN" altLang="en-US" dirty="0"/>
              <a:t>、磁盘等）和通信资源的部分或全部划分给</a:t>
            </a:r>
            <a:r>
              <a:rPr lang="zh-CN" altLang="en-US" b="1" dirty="0">
                <a:solidFill>
                  <a:srgbClr val="C00000"/>
                </a:solidFill>
              </a:rPr>
              <a:t>虚拟节点</a:t>
            </a:r>
            <a:r>
              <a:rPr lang="zh-CN" altLang="en-US" dirty="0"/>
              <a:t>，用以运行任务</a:t>
            </a:r>
            <a:endParaRPr lang="en-US" altLang="zh-CN" dirty="0"/>
          </a:p>
          <a:p>
            <a:r>
              <a:rPr lang="zh-CN" altLang="zh-CN" dirty="0"/>
              <a:t>对于复杂任务，单个节点无法满足</a:t>
            </a:r>
            <a:r>
              <a:rPr lang="zh-CN" altLang="en-US" dirty="0"/>
              <a:t>其</a:t>
            </a:r>
            <a:r>
              <a:rPr lang="zh-CN" altLang="zh-CN" dirty="0"/>
              <a:t>资源需求，</a:t>
            </a:r>
            <a:r>
              <a:rPr lang="zh-CN" altLang="en-US" dirty="0"/>
              <a:t>系统</a:t>
            </a:r>
            <a:r>
              <a:rPr lang="zh-CN" altLang="zh-CN" dirty="0"/>
              <a:t>将任务划分成多个子任务</a:t>
            </a:r>
            <a:r>
              <a:rPr lang="zh-CN" altLang="en-US" dirty="0"/>
              <a:t>，</a:t>
            </a:r>
            <a:r>
              <a:rPr lang="zh-CN" altLang="en-US" b="1" dirty="0">
                <a:solidFill>
                  <a:srgbClr val="C00000"/>
                </a:solidFill>
              </a:rPr>
              <a:t>跨多个物理节点</a:t>
            </a:r>
            <a:r>
              <a:rPr lang="zh-CN" altLang="en-US" dirty="0"/>
              <a:t>分配多个虚拟节点进行调度</a:t>
            </a:r>
            <a:endParaRPr lang="en-US" altLang="zh-CN" dirty="0"/>
          </a:p>
        </p:txBody>
      </p:sp>
      <p:sp>
        <p:nvSpPr>
          <p:cNvPr id="2" name="灯片编号占位符 1">
            <a:extLst>
              <a:ext uri="{FF2B5EF4-FFF2-40B4-BE49-F238E27FC236}">
                <a16:creationId xmlns:a16="http://schemas.microsoft.com/office/drawing/2014/main" id="{2A08749F-A6EB-4B67-87FA-49F4A345A538}"/>
              </a:ext>
            </a:extLst>
          </p:cNvPr>
          <p:cNvSpPr>
            <a:spLocks noGrp="1"/>
          </p:cNvSpPr>
          <p:nvPr>
            <p:ph type="sldNum" sz="quarter" idx="12"/>
          </p:nvPr>
        </p:nvSpPr>
        <p:spPr/>
        <p:txBody>
          <a:bodyPr/>
          <a:lstStyle/>
          <a:p>
            <a:fld id="{17F0B86A-3B10-4477-8AC6-12E7D7B5209B}" type="slidenum">
              <a:rPr lang="zh-CN" altLang="en-US" smtClean="0"/>
              <a:t>49</a:t>
            </a:fld>
            <a:endParaRPr lang="zh-CN" altLang="en-US"/>
          </a:p>
        </p:txBody>
      </p:sp>
      <p:sp>
        <p:nvSpPr>
          <p:cNvPr id="6" name="文本框 5">
            <a:extLst>
              <a:ext uri="{FF2B5EF4-FFF2-40B4-BE49-F238E27FC236}">
                <a16:creationId xmlns:a16="http://schemas.microsoft.com/office/drawing/2014/main" id="{E7C7A651-658B-462B-9B6D-CF0257A36A09}"/>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nvGraphicFramePr>
        <p:xfrm>
          <a:off x="193960" y="3865445"/>
          <a:ext cx="8769261" cy="2632364"/>
        </p:xfrm>
        <a:graphic>
          <a:graphicData uri="http://schemas.openxmlformats.org/presentationml/2006/ole">
            <mc:AlternateContent xmlns:mc="http://schemas.openxmlformats.org/markup-compatibility/2006">
              <mc:Choice xmlns:v="urn:schemas-microsoft-com:vml" Requires="v">
                <p:oleObj spid="_x0000_s12339" name="Visio" r:id="rId3" imgW="8998749" imgH="2698796" progId="Visio.Drawing.11">
                  <p:embed/>
                </p:oleObj>
              </mc:Choice>
              <mc:Fallback>
                <p:oleObj name="Visio" r:id="rId3" imgW="8998749" imgH="2698796" progId="Visio.Drawing.11">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60" y="3865445"/>
                        <a:ext cx="8769261" cy="2632364"/>
                      </a:xfrm>
                      <a:prstGeom prst="rect">
                        <a:avLst/>
                      </a:prstGeom>
                      <a:noFill/>
                    </p:spPr>
                  </p:pic>
                </p:oleObj>
              </mc:Fallback>
            </mc:AlternateContent>
          </a:graphicData>
        </a:graphic>
      </p:graphicFrame>
    </p:spTree>
    <p:extLst>
      <p:ext uri="{BB962C8B-B14F-4D97-AF65-F5344CB8AC3E}">
        <p14:creationId xmlns:p14="http://schemas.microsoft.com/office/powerpoint/2010/main" val="307103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19D52-3333-4757-B466-9E6B7CE223C6}"/>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39E13112-490A-44E3-9C73-458295EB186E}"/>
              </a:ext>
            </a:extLst>
          </p:cNvPr>
          <p:cNvSpPr>
            <a:spLocks noGrp="1"/>
          </p:cNvSpPr>
          <p:nvPr>
            <p:ph idx="1"/>
          </p:nvPr>
        </p:nvSpPr>
        <p:spPr>
          <a:xfrm>
            <a:off x="130026" y="922788"/>
            <a:ext cx="8883941" cy="5637402"/>
          </a:xfrm>
        </p:spPr>
        <p:txBody>
          <a:bodyPr/>
          <a:lstStyle/>
          <a:p>
            <a:r>
              <a:rPr lang="zh-CN" altLang="en-US" dirty="0"/>
              <a:t>工欲善其事，必先利其器，在计算基础设施层面如何解决上述问题？</a:t>
            </a:r>
            <a:endParaRPr lang="en-US" altLang="zh-CN" dirty="0"/>
          </a:p>
        </p:txBody>
      </p:sp>
      <p:sp>
        <p:nvSpPr>
          <p:cNvPr id="4" name="灯片编号占位符 3">
            <a:extLst>
              <a:ext uri="{FF2B5EF4-FFF2-40B4-BE49-F238E27FC236}">
                <a16:creationId xmlns:a16="http://schemas.microsoft.com/office/drawing/2014/main" id="{A71FD8E3-3902-4B07-8A2B-BF3DA77C4B49}"/>
              </a:ext>
            </a:extLst>
          </p:cNvPr>
          <p:cNvSpPr>
            <a:spLocks noGrp="1"/>
          </p:cNvSpPr>
          <p:nvPr>
            <p:ph type="sldNum" sz="quarter" idx="12"/>
          </p:nvPr>
        </p:nvSpPr>
        <p:spPr/>
        <p:txBody>
          <a:bodyPr/>
          <a:lstStyle/>
          <a:p>
            <a:fld id="{17F0B86A-3B10-4477-8AC6-12E7D7B5209B}" type="slidenum">
              <a:rPr lang="zh-CN" altLang="en-US" smtClean="0"/>
              <a:t>5</a:t>
            </a:fld>
            <a:endParaRPr lang="zh-CN" altLang="en-US"/>
          </a:p>
        </p:txBody>
      </p:sp>
      <p:sp>
        <p:nvSpPr>
          <p:cNvPr id="5" name="矩形: 圆角 4">
            <a:extLst>
              <a:ext uri="{FF2B5EF4-FFF2-40B4-BE49-F238E27FC236}">
                <a16:creationId xmlns:a16="http://schemas.microsoft.com/office/drawing/2014/main" id="{7F58AE67-A4F6-479F-B03F-BAD402578872}"/>
              </a:ext>
            </a:extLst>
          </p:cNvPr>
          <p:cNvSpPr/>
          <p:nvPr/>
        </p:nvSpPr>
        <p:spPr>
          <a:xfrm>
            <a:off x="622568" y="2301617"/>
            <a:ext cx="7898859" cy="159687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spcAft>
                <a:spcPts val="1200"/>
              </a:spcAft>
            </a:pPr>
            <a:r>
              <a:rPr lang="zh-CN" altLang="en-US" sz="2400" dirty="0">
                <a:solidFill>
                  <a:srgbClr val="002060"/>
                </a:solidFill>
              </a:rPr>
              <a:t>方法一：</a:t>
            </a:r>
            <a:r>
              <a:rPr lang="zh-CN" altLang="en-US" sz="2400" dirty="0">
                <a:solidFill>
                  <a:srgbClr val="C00000"/>
                </a:solidFill>
              </a:rPr>
              <a:t>整合优化</a:t>
            </a:r>
            <a:endParaRPr lang="en-US" altLang="zh-CN" sz="2400" dirty="0">
              <a:solidFill>
                <a:srgbClr val="C00000"/>
              </a:solidFill>
            </a:endParaRPr>
          </a:p>
          <a:p>
            <a:r>
              <a:rPr lang="zh-CN" altLang="en-US" sz="2400" dirty="0">
                <a:solidFill>
                  <a:srgbClr val="002060"/>
                </a:solidFill>
              </a:rPr>
              <a:t>　　基于原有架构进行优化，研究适合大数据深度学习的智能计算装置。</a:t>
            </a:r>
          </a:p>
        </p:txBody>
      </p:sp>
      <p:sp>
        <p:nvSpPr>
          <p:cNvPr id="6" name="矩形: 圆角 5">
            <a:extLst>
              <a:ext uri="{FF2B5EF4-FFF2-40B4-BE49-F238E27FC236}">
                <a16:creationId xmlns:a16="http://schemas.microsoft.com/office/drawing/2014/main" id="{1B3F0C4A-7FD9-4EE3-8065-2E0B0A9C0C55}"/>
              </a:ext>
            </a:extLst>
          </p:cNvPr>
          <p:cNvSpPr/>
          <p:nvPr/>
        </p:nvSpPr>
        <p:spPr>
          <a:xfrm>
            <a:off x="622568" y="4586208"/>
            <a:ext cx="7898859" cy="159687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spcAft>
                <a:spcPts val="1200"/>
              </a:spcAft>
            </a:pPr>
            <a:r>
              <a:rPr lang="zh-CN" altLang="en-US" sz="2400" dirty="0">
                <a:solidFill>
                  <a:srgbClr val="002060"/>
                </a:solidFill>
              </a:rPr>
              <a:t>方法二：</a:t>
            </a:r>
            <a:r>
              <a:rPr lang="zh-CN" altLang="en-US" sz="2400" dirty="0">
                <a:solidFill>
                  <a:srgbClr val="C00000"/>
                </a:solidFill>
              </a:rPr>
              <a:t>另辟蹊径</a:t>
            </a:r>
            <a:endParaRPr lang="en-US" altLang="zh-CN" sz="2400" dirty="0">
              <a:solidFill>
                <a:srgbClr val="C00000"/>
              </a:solidFill>
            </a:endParaRPr>
          </a:p>
          <a:p>
            <a:r>
              <a:rPr lang="zh-CN" altLang="en-US" sz="2400" dirty="0">
                <a:solidFill>
                  <a:srgbClr val="002060"/>
                </a:solidFill>
              </a:rPr>
              <a:t>　　研究新的类脑计算架构，并研发基于类脑架构的新型计算装置。</a:t>
            </a:r>
          </a:p>
        </p:txBody>
      </p:sp>
    </p:spTree>
    <p:extLst>
      <p:ext uri="{BB962C8B-B14F-4D97-AF65-F5344CB8AC3E}">
        <p14:creationId xmlns:p14="http://schemas.microsoft.com/office/powerpoint/2010/main" val="30670199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—6</a:t>
            </a:r>
            <a:r>
              <a:rPr lang="zh-CN" altLang="en-US" sz="2800" dirty="0"/>
              <a:t>、自适应资源管理和任务调度器</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高可用系统资源监测</a:t>
            </a:r>
            <a:endParaRPr lang="en-US" altLang="zh-CN" dirty="0"/>
          </a:p>
          <a:p>
            <a:pPr lvl="1"/>
            <a:endParaRPr lang="zh-CN" altLang="en-US" dirty="0"/>
          </a:p>
        </p:txBody>
      </p:sp>
      <p:sp>
        <p:nvSpPr>
          <p:cNvPr id="2" name="灯片编号占位符 1">
            <a:extLst>
              <a:ext uri="{FF2B5EF4-FFF2-40B4-BE49-F238E27FC236}">
                <a16:creationId xmlns:a16="http://schemas.microsoft.com/office/drawing/2014/main" id="{2A08749F-A6EB-4B67-87FA-49F4A345A538}"/>
              </a:ext>
            </a:extLst>
          </p:cNvPr>
          <p:cNvSpPr>
            <a:spLocks noGrp="1"/>
          </p:cNvSpPr>
          <p:nvPr>
            <p:ph type="sldNum" sz="quarter" idx="12"/>
          </p:nvPr>
        </p:nvSpPr>
        <p:spPr/>
        <p:txBody>
          <a:bodyPr/>
          <a:lstStyle/>
          <a:p>
            <a:fld id="{17F0B86A-3B10-4477-8AC6-12E7D7B5209B}" type="slidenum">
              <a:rPr lang="zh-CN" altLang="en-US" smtClean="0"/>
              <a:t>50</a:t>
            </a:fld>
            <a:endParaRPr lang="zh-CN" altLang="en-US"/>
          </a:p>
        </p:txBody>
      </p:sp>
      <p:sp>
        <p:nvSpPr>
          <p:cNvPr id="6" name="文本框 5">
            <a:extLst>
              <a:ext uri="{FF2B5EF4-FFF2-40B4-BE49-F238E27FC236}">
                <a16:creationId xmlns:a16="http://schemas.microsoft.com/office/drawing/2014/main" id="{E7C7A651-658B-462B-9B6D-CF0257A36A09}"/>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
        <p:nvSpPr>
          <p:cNvPr id="5" name="Rectangle 4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nvGraphicFramePr>
        <p:xfrm>
          <a:off x="562113" y="1593273"/>
          <a:ext cx="8155858" cy="5029200"/>
        </p:xfrm>
        <a:graphic>
          <a:graphicData uri="http://schemas.openxmlformats.org/presentationml/2006/ole">
            <mc:AlternateContent xmlns:mc="http://schemas.openxmlformats.org/markup-compatibility/2006">
              <mc:Choice xmlns:v="urn:schemas-microsoft-com:vml" Requires="v">
                <p:oleObj spid="_x0000_s13363" name="Visio" r:id="rId3" imgW="10246416" imgH="6317525" progId="Visio.Drawing.11">
                  <p:embed/>
                </p:oleObj>
              </mc:Choice>
              <mc:Fallback>
                <p:oleObj name="Visio" r:id="rId3" imgW="10246416" imgH="6317525" progId="Visio.Drawing.11">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13" y="1593273"/>
                        <a:ext cx="8155858" cy="5029200"/>
                      </a:xfrm>
                      <a:prstGeom prst="rect">
                        <a:avLst/>
                      </a:prstGeom>
                      <a:noFill/>
                    </p:spPr>
                  </p:pic>
                </p:oleObj>
              </mc:Fallback>
            </mc:AlternateContent>
          </a:graphicData>
        </a:graphic>
      </p:graphicFrame>
    </p:spTree>
    <p:extLst>
      <p:ext uri="{BB962C8B-B14F-4D97-AF65-F5344CB8AC3E}">
        <p14:creationId xmlns:p14="http://schemas.microsoft.com/office/powerpoint/2010/main" val="2353504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—6</a:t>
            </a:r>
            <a:r>
              <a:rPr lang="zh-CN" altLang="en-US" sz="2800" dirty="0"/>
              <a:t>、自适应资源管理和任务调度器</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任务负载预测</a:t>
            </a:r>
            <a:endParaRPr lang="en-US" altLang="zh-CN" dirty="0"/>
          </a:p>
          <a:p>
            <a:pPr lvl="1"/>
            <a:r>
              <a:rPr lang="zh-CN" altLang="en-US" dirty="0"/>
              <a:t>由于系统负载处于不停的变化过程中，且资源调度过程存在一定的延时和开销，因此不能简单根据系统当前状态进行资源调度，还要考虑系统</a:t>
            </a:r>
            <a:r>
              <a:rPr lang="zh-CN" altLang="en-US" b="1" dirty="0">
                <a:solidFill>
                  <a:srgbClr val="C00000"/>
                </a:solidFill>
              </a:rPr>
              <a:t>未来一段时间的负载变化</a:t>
            </a:r>
            <a:endParaRPr lang="en-US" altLang="zh-CN" b="1" dirty="0">
              <a:solidFill>
                <a:srgbClr val="C00000"/>
              </a:solidFill>
            </a:endParaRPr>
          </a:p>
          <a:p>
            <a:pPr lvl="1"/>
            <a:r>
              <a:rPr lang="zh-CN" altLang="en-US" dirty="0"/>
              <a:t>通过监控模块获得历史数据，并对历史数据进行分析，建立</a:t>
            </a:r>
            <a:r>
              <a:rPr lang="zh-CN" altLang="en-US" b="1" dirty="0">
                <a:solidFill>
                  <a:srgbClr val="C00000"/>
                </a:solidFill>
              </a:rPr>
              <a:t>预测模型</a:t>
            </a:r>
            <a:r>
              <a:rPr lang="zh-CN" altLang="en-US" dirty="0"/>
              <a:t>，用来预测出下一段时间内资源数据变化的规律，负载预测算法包括：</a:t>
            </a:r>
            <a:endParaRPr lang="en-US" altLang="zh-CN" dirty="0"/>
          </a:p>
          <a:p>
            <a:pPr lvl="2"/>
            <a:r>
              <a:rPr lang="zh-CN" altLang="zh-CN" b="1" dirty="0">
                <a:solidFill>
                  <a:srgbClr val="C00000"/>
                </a:solidFill>
              </a:rPr>
              <a:t>神经网络法</a:t>
            </a:r>
            <a:r>
              <a:rPr lang="en-US" altLang="zh-CN" b="1" dirty="0">
                <a:solidFill>
                  <a:srgbClr val="C00000"/>
                </a:solidFill>
              </a:rPr>
              <a:t>BP-NN</a:t>
            </a:r>
            <a:r>
              <a:rPr lang="zh-CN" altLang="en-US" dirty="0"/>
              <a:t>：根据系统负载历史数据，通过神经网络对下一个时间窗口的系统负载进行预测，并与系统实际负载进行比较得出预测误差，调整神经网络权重，</a:t>
            </a:r>
            <a:r>
              <a:rPr lang="zh-CN" altLang="en-US" b="1" dirty="0">
                <a:solidFill>
                  <a:srgbClr val="C00000"/>
                </a:solidFill>
              </a:rPr>
              <a:t>提高预测准确度</a:t>
            </a:r>
            <a:endParaRPr lang="en-US" altLang="zh-CN" b="1" dirty="0">
              <a:solidFill>
                <a:srgbClr val="C00000"/>
              </a:solidFill>
            </a:endParaRPr>
          </a:p>
          <a:p>
            <a:pPr lvl="2"/>
            <a:r>
              <a:rPr lang="zh-CN" altLang="zh-CN" b="1" dirty="0">
                <a:solidFill>
                  <a:srgbClr val="C00000"/>
                </a:solidFill>
              </a:rPr>
              <a:t>时间序列法</a:t>
            </a:r>
            <a:r>
              <a:rPr lang="en-US" altLang="zh-CN" b="1" dirty="0">
                <a:solidFill>
                  <a:srgbClr val="C00000"/>
                </a:solidFill>
              </a:rPr>
              <a:t>EWMA</a:t>
            </a:r>
            <a:r>
              <a:rPr lang="zh-CN" altLang="en-US" dirty="0"/>
              <a:t>：经典的指数加权移动平均算法，加权系数随时间呈指数式递减，越靠近当前时刻的数值加权系数就越大，求得移动平均值，以此确定预测值。这种算法不需要保存过去所有的数值，</a:t>
            </a:r>
            <a:r>
              <a:rPr lang="zh-CN" altLang="en-US" b="1" dirty="0">
                <a:solidFill>
                  <a:srgbClr val="C00000"/>
                </a:solidFill>
              </a:rPr>
              <a:t>计算量显著减小</a:t>
            </a:r>
          </a:p>
        </p:txBody>
      </p:sp>
      <p:sp>
        <p:nvSpPr>
          <p:cNvPr id="2" name="灯片编号占位符 1">
            <a:extLst>
              <a:ext uri="{FF2B5EF4-FFF2-40B4-BE49-F238E27FC236}">
                <a16:creationId xmlns:a16="http://schemas.microsoft.com/office/drawing/2014/main" id="{2A08749F-A6EB-4B67-87FA-49F4A345A538}"/>
              </a:ext>
            </a:extLst>
          </p:cNvPr>
          <p:cNvSpPr>
            <a:spLocks noGrp="1"/>
          </p:cNvSpPr>
          <p:nvPr>
            <p:ph type="sldNum" sz="quarter" idx="12"/>
          </p:nvPr>
        </p:nvSpPr>
        <p:spPr/>
        <p:txBody>
          <a:bodyPr/>
          <a:lstStyle/>
          <a:p>
            <a:fld id="{17F0B86A-3B10-4477-8AC6-12E7D7B5209B}" type="slidenum">
              <a:rPr lang="zh-CN" altLang="en-US" smtClean="0"/>
              <a:t>51</a:t>
            </a:fld>
            <a:endParaRPr lang="zh-CN" altLang="en-US"/>
          </a:p>
        </p:txBody>
      </p:sp>
      <p:sp>
        <p:nvSpPr>
          <p:cNvPr id="6" name="文本框 5">
            <a:extLst>
              <a:ext uri="{FF2B5EF4-FFF2-40B4-BE49-F238E27FC236}">
                <a16:creationId xmlns:a16="http://schemas.microsoft.com/office/drawing/2014/main" id="{E7C7A651-658B-462B-9B6D-CF0257A36A09}"/>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860276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—6</a:t>
            </a:r>
            <a:r>
              <a:rPr lang="zh-CN" altLang="en-US" sz="2800" dirty="0"/>
              <a:t>、自适应资源管理和任务调度器</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zh-CN" b="1" dirty="0"/>
              <a:t>任务调度器和调度算法</a:t>
            </a:r>
            <a:endParaRPr lang="en-US" altLang="zh-CN" dirty="0"/>
          </a:p>
          <a:p>
            <a:pPr lvl="1"/>
            <a:r>
              <a:rPr lang="en-US" altLang="zh-CN" dirty="0"/>
              <a:t>Global Scheduler</a:t>
            </a:r>
            <a:r>
              <a:rPr lang="zh-CN" altLang="en-US" dirty="0"/>
              <a:t>负责统筹系统</a:t>
            </a:r>
            <a:r>
              <a:rPr lang="zh-CN" altLang="en-US" b="1" dirty="0">
                <a:solidFill>
                  <a:srgbClr val="C00000"/>
                </a:solidFill>
              </a:rPr>
              <a:t>全局调度</a:t>
            </a:r>
            <a:r>
              <a:rPr lang="zh-CN" altLang="en-US" dirty="0"/>
              <a:t>，根据任务所需资源情况是否分解任务，并确定物理节点；运行在每个物理节点的</a:t>
            </a:r>
            <a:r>
              <a:rPr lang="en-US" altLang="zh-CN" dirty="0"/>
              <a:t>Local Scheduler</a:t>
            </a:r>
            <a:r>
              <a:rPr lang="zh-CN" altLang="en-US" dirty="0"/>
              <a:t>实现本节点的</a:t>
            </a:r>
            <a:r>
              <a:rPr lang="zh-CN" altLang="en-US" b="1" dirty="0">
                <a:solidFill>
                  <a:srgbClr val="C00000"/>
                </a:solidFill>
              </a:rPr>
              <a:t>虚拟节点调度</a:t>
            </a:r>
            <a:r>
              <a:rPr lang="zh-CN" altLang="en-US" dirty="0"/>
              <a:t>，两者协同完成大数据智能应用的任务调度</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sp>
        <p:nvSpPr>
          <p:cNvPr id="2" name="灯片编号占位符 1">
            <a:extLst>
              <a:ext uri="{FF2B5EF4-FFF2-40B4-BE49-F238E27FC236}">
                <a16:creationId xmlns:a16="http://schemas.microsoft.com/office/drawing/2014/main" id="{2A08749F-A6EB-4B67-87FA-49F4A345A538}"/>
              </a:ext>
            </a:extLst>
          </p:cNvPr>
          <p:cNvSpPr>
            <a:spLocks noGrp="1"/>
          </p:cNvSpPr>
          <p:nvPr>
            <p:ph type="sldNum" sz="quarter" idx="12"/>
          </p:nvPr>
        </p:nvSpPr>
        <p:spPr/>
        <p:txBody>
          <a:bodyPr/>
          <a:lstStyle/>
          <a:p>
            <a:fld id="{17F0B86A-3B10-4477-8AC6-12E7D7B5209B}" type="slidenum">
              <a:rPr lang="zh-CN" altLang="en-US" smtClean="0"/>
              <a:t>52</a:t>
            </a:fld>
            <a:endParaRPr lang="zh-CN" altLang="en-US"/>
          </a:p>
        </p:txBody>
      </p:sp>
      <p:sp>
        <p:nvSpPr>
          <p:cNvPr id="6" name="文本框 5">
            <a:extLst>
              <a:ext uri="{FF2B5EF4-FFF2-40B4-BE49-F238E27FC236}">
                <a16:creationId xmlns:a16="http://schemas.microsoft.com/office/drawing/2014/main" id="{E7C7A651-658B-462B-9B6D-CF0257A36A09}"/>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nvGraphicFramePr>
        <p:xfrm>
          <a:off x="568036" y="2906644"/>
          <a:ext cx="5541819" cy="3847606"/>
        </p:xfrm>
        <a:graphic>
          <a:graphicData uri="http://schemas.openxmlformats.org/presentationml/2006/ole">
            <mc:AlternateContent xmlns:mc="http://schemas.openxmlformats.org/markup-compatibility/2006">
              <mc:Choice xmlns:v="urn:schemas-microsoft-com:vml" Requires="v">
                <p:oleObj spid="_x0000_s14387" name="Visio" r:id="rId3" imgW="4546074" imgH="3160922" progId="Visio.Drawing.11">
                  <p:embed/>
                </p:oleObj>
              </mc:Choice>
              <mc:Fallback>
                <p:oleObj name="Visio" r:id="rId3" imgW="4546074" imgH="3160922" progId="Visio.Drawing.11">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36" y="2906644"/>
                        <a:ext cx="5541819" cy="3847606"/>
                      </a:xfrm>
                      <a:prstGeom prst="rect">
                        <a:avLst/>
                      </a:prstGeom>
                      <a:noFill/>
                    </p:spPr>
                  </p:pic>
                </p:oleObj>
              </mc:Fallback>
            </mc:AlternateContent>
          </a:graphicData>
        </a:graphic>
      </p:graphicFrame>
      <p:sp>
        <p:nvSpPr>
          <p:cNvPr id="8" name="矩形 7"/>
          <p:cNvSpPr/>
          <p:nvPr/>
        </p:nvSpPr>
        <p:spPr>
          <a:xfrm>
            <a:off x="6109860" y="3105886"/>
            <a:ext cx="2729348" cy="2862322"/>
          </a:xfrm>
          <a:prstGeom prst="rect">
            <a:avLst/>
          </a:prstGeom>
        </p:spPr>
        <p:txBody>
          <a:bodyPr wrap="square">
            <a:spAutoFit/>
          </a:bodyPr>
          <a:lstStyle/>
          <a:p>
            <a:pPr lvl="1">
              <a:lnSpc>
                <a:spcPct val="150000"/>
              </a:lnSpc>
            </a:pPr>
            <a:r>
              <a:rPr lang="zh-CN" altLang="en-US" sz="2000" dirty="0">
                <a:solidFill>
                  <a:srgbClr val="002060"/>
                </a:solidFill>
              </a:rPr>
              <a:t>调度算法面向</a:t>
            </a:r>
            <a:r>
              <a:rPr lang="en-US" altLang="zh-CN" sz="2000" dirty="0">
                <a:solidFill>
                  <a:srgbClr val="002060"/>
                </a:solidFill>
              </a:rPr>
              <a:t>4</a:t>
            </a:r>
            <a:r>
              <a:rPr lang="zh-CN" altLang="en-US" sz="2000" dirty="0">
                <a:solidFill>
                  <a:srgbClr val="002060"/>
                </a:solidFill>
              </a:rPr>
              <a:t>类业务场景：</a:t>
            </a:r>
            <a:endParaRPr lang="en-US" altLang="zh-CN" sz="2000" dirty="0">
              <a:solidFill>
                <a:srgbClr val="002060"/>
              </a:solidFill>
            </a:endParaRPr>
          </a:p>
          <a:p>
            <a:pPr marL="800100" lvl="1" indent="-342900">
              <a:lnSpc>
                <a:spcPct val="150000"/>
              </a:lnSpc>
              <a:buFont typeface="Arial" pitchFamily="34" charset="0"/>
              <a:buChar char="•"/>
            </a:pPr>
            <a:r>
              <a:rPr lang="zh-CN" altLang="zh-CN" sz="2000" dirty="0">
                <a:solidFill>
                  <a:srgbClr val="002060"/>
                </a:solidFill>
              </a:rPr>
              <a:t>初始放置</a:t>
            </a:r>
            <a:endParaRPr lang="en-US" altLang="zh-CN" sz="2000" dirty="0">
              <a:solidFill>
                <a:srgbClr val="002060"/>
              </a:solidFill>
            </a:endParaRPr>
          </a:p>
          <a:p>
            <a:pPr marL="800100" lvl="1" indent="-342900">
              <a:lnSpc>
                <a:spcPct val="150000"/>
              </a:lnSpc>
              <a:buFont typeface="Arial" pitchFamily="34" charset="0"/>
              <a:buChar char="•"/>
            </a:pPr>
            <a:r>
              <a:rPr lang="zh-CN" altLang="zh-CN" sz="2000" dirty="0">
                <a:solidFill>
                  <a:srgbClr val="002060"/>
                </a:solidFill>
              </a:rPr>
              <a:t>热点解除</a:t>
            </a:r>
            <a:endParaRPr lang="en-US" altLang="zh-CN" sz="2000" dirty="0">
              <a:solidFill>
                <a:srgbClr val="002060"/>
              </a:solidFill>
            </a:endParaRPr>
          </a:p>
          <a:p>
            <a:pPr marL="800100" lvl="1" indent="-342900">
              <a:lnSpc>
                <a:spcPct val="150000"/>
              </a:lnSpc>
              <a:buFont typeface="Arial" pitchFamily="34" charset="0"/>
              <a:buChar char="•"/>
            </a:pPr>
            <a:r>
              <a:rPr lang="zh-CN" altLang="zh-CN" sz="2000" dirty="0">
                <a:solidFill>
                  <a:srgbClr val="002060"/>
                </a:solidFill>
              </a:rPr>
              <a:t>负载均衡</a:t>
            </a:r>
            <a:endParaRPr lang="en-US" altLang="zh-CN" sz="2000" dirty="0">
              <a:solidFill>
                <a:srgbClr val="002060"/>
              </a:solidFill>
            </a:endParaRPr>
          </a:p>
          <a:p>
            <a:pPr marL="800100" lvl="1" indent="-342900">
              <a:lnSpc>
                <a:spcPct val="150000"/>
              </a:lnSpc>
              <a:buFont typeface="Arial" pitchFamily="34" charset="0"/>
              <a:buChar char="•"/>
            </a:pPr>
            <a:r>
              <a:rPr lang="zh-CN" altLang="en-US" sz="2000" dirty="0">
                <a:solidFill>
                  <a:srgbClr val="002060"/>
                </a:solidFill>
              </a:rPr>
              <a:t>节省能耗</a:t>
            </a:r>
            <a:endParaRPr lang="en-US" altLang="zh-CN" sz="2000" dirty="0">
              <a:solidFill>
                <a:srgbClr val="002060"/>
              </a:solidFill>
            </a:endParaRPr>
          </a:p>
        </p:txBody>
      </p:sp>
    </p:spTree>
    <p:extLst>
      <p:ext uri="{BB962C8B-B14F-4D97-AF65-F5344CB8AC3E}">
        <p14:creationId xmlns:p14="http://schemas.microsoft.com/office/powerpoint/2010/main" val="39879652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74D09-756A-4E9B-BDD9-DBC70A23A981}"/>
              </a:ext>
            </a:extLst>
          </p:cNvPr>
          <p:cNvSpPr>
            <a:spLocks noGrp="1"/>
          </p:cNvSpPr>
          <p:nvPr>
            <p:ph type="title"/>
          </p:nvPr>
        </p:nvSpPr>
        <p:spPr/>
        <p:txBody>
          <a:bodyPr/>
          <a:lstStyle/>
          <a:p>
            <a:r>
              <a:rPr lang="zh-CN" altLang="en-US" dirty="0"/>
              <a:t>创新点</a:t>
            </a:r>
          </a:p>
        </p:txBody>
      </p:sp>
      <p:sp>
        <p:nvSpPr>
          <p:cNvPr id="3" name="内容占位符 2">
            <a:extLst>
              <a:ext uri="{FF2B5EF4-FFF2-40B4-BE49-F238E27FC236}">
                <a16:creationId xmlns:a16="http://schemas.microsoft.com/office/drawing/2014/main" id="{DF071FC4-97CC-498A-847C-133E841BCE05}"/>
              </a:ext>
            </a:extLst>
          </p:cNvPr>
          <p:cNvSpPr>
            <a:spLocks noGrp="1"/>
          </p:cNvSpPr>
          <p:nvPr>
            <p:ph idx="1"/>
          </p:nvPr>
        </p:nvSpPr>
        <p:spPr/>
        <p:txBody>
          <a:bodyPr/>
          <a:lstStyle/>
          <a:p>
            <a:pPr marL="514350" indent="-514350">
              <a:buSzPct val="100000"/>
              <a:buFont typeface="+mj-ea"/>
              <a:buAutoNum type="ea1JpnChsDbPeriod"/>
            </a:pPr>
            <a:r>
              <a:rPr lang="zh-CN" altLang="en-US" dirty="0"/>
              <a:t>研发一台</a:t>
            </a:r>
            <a:r>
              <a:rPr lang="zh-CN" altLang="en-US" dirty="0">
                <a:solidFill>
                  <a:srgbClr val="C00000"/>
                </a:solidFill>
              </a:rPr>
              <a:t>可重构</a:t>
            </a:r>
            <a:r>
              <a:rPr lang="zh-CN" altLang="en-US" dirty="0"/>
              <a:t>、</a:t>
            </a:r>
            <a:r>
              <a:rPr lang="zh-CN" altLang="en-US" dirty="0">
                <a:solidFill>
                  <a:srgbClr val="C00000"/>
                </a:solidFill>
              </a:rPr>
              <a:t>可扩展</a:t>
            </a:r>
            <a:r>
              <a:rPr lang="zh-CN" altLang="en-US" dirty="0"/>
              <a:t>的通用架构智能计算机，并且基于应用感知和可配置、可重构特性，</a:t>
            </a:r>
            <a:r>
              <a:rPr lang="zh-CN" altLang="en-US" dirty="0">
                <a:solidFill>
                  <a:srgbClr val="C00000"/>
                </a:solidFill>
              </a:rPr>
              <a:t>面向特定应用进行优化</a:t>
            </a:r>
            <a:r>
              <a:rPr lang="zh-CN" altLang="en-US" dirty="0"/>
              <a:t>，可成为最适合特定应用的专用计算机</a:t>
            </a:r>
            <a:endParaRPr lang="en-US" altLang="zh-CN" dirty="0"/>
          </a:p>
          <a:p>
            <a:pPr marL="514350" indent="-514350">
              <a:buSzPct val="100000"/>
              <a:buFont typeface="+mj-ea"/>
              <a:buAutoNum type="ea1JpnChsDbPeriod"/>
            </a:pPr>
            <a:r>
              <a:rPr lang="zh-CN" altLang="en-US" dirty="0"/>
              <a:t>提出了一种</a:t>
            </a:r>
            <a:r>
              <a:rPr lang="zh-CN" altLang="en-US" dirty="0">
                <a:solidFill>
                  <a:srgbClr val="C00000"/>
                </a:solidFill>
              </a:rPr>
              <a:t>异构感知的深度内存存储系统结构</a:t>
            </a:r>
            <a:r>
              <a:rPr lang="zh-CN" altLang="en-US" dirty="0"/>
              <a:t>和相关数据管理技术，通过在智能计算机系统中增加多层异构存储硬件和开发支持多层多方向数据存储和移动的软件系统，解决大数据智能应用的</a:t>
            </a:r>
            <a:r>
              <a:rPr lang="en-US" altLang="zh-CN" dirty="0"/>
              <a:t>I/O</a:t>
            </a:r>
            <a:r>
              <a:rPr lang="zh-CN" altLang="en-US" dirty="0"/>
              <a:t>瓶颈问题。</a:t>
            </a:r>
            <a:endParaRPr lang="en-US" altLang="zh-CN" dirty="0"/>
          </a:p>
          <a:p>
            <a:pPr marL="514350" indent="-514350">
              <a:buSzPct val="100000"/>
              <a:buFont typeface="+mj-ea"/>
              <a:buAutoNum type="ea1JpnChsDbPeriod"/>
            </a:pPr>
            <a:r>
              <a:rPr lang="zh-CN" altLang="en-US" dirty="0"/>
              <a:t>提出了</a:t>
            </a:r>
            <a:r>
              <a:rPr lang="zh-CN" altLang="en-US" dirty="0">
                <a:solidFill>
                  <a:srgbClr val="C00000"/>
                </a:solidFill>
              </a:rPr>
              <a:t>基于</a:t>
            </a:r>
            <a:r>
              <a:rPr lang="en-US" altLang="zh-CN" dirty="0">
                <a:solidFill>
                  <a:srgbClr val="C00000"/>
                </a:solidFill>
              </a:rPr>
              <a:t>FPGA</a:t>
            </a:r>
            <a:r>
              <a:rPr lang="zh-CN" altLang="en-US" dirty="0">
                <a:solidFill>
                  <a:srgbClr val="C00000"/>
                </a:solidFill>
              </a:rPr>
              <a:t>的分布式深度学习参数服务器</a:t>
            </a:r>
            <a:r>
              <a:rPr lang="zh-CN" altLang="en-US" dirty="0"/>
              <a:t>，利用</a:t>
            </a:r>
            <a:r>
              <a:rPr lang="en-US" altLang="zh-CN" dirty="0"/>
              <a:t>FPGA</a:t>
            </a:r>
            <a:r>
              <a:rPr lang="zh-CN" altLang="en-US" dirty="0"/>
              <a:t>数据回路较短的优势降低深度学习参数访问延时，并通过将参数服务器集成到智能交换机，减少了计算节点与参数服务器之间的网络通信开销。</a:t>
            </a:r>
          </a:p>
        </p:txBody>
      </p:sp>
      <p:sp>
        <p:nvSpPr>
          <p:cNvPr id="4" name="灯片编号占位符 3">
            <a:extLst>
              <a:ext uri="{FF2B5EF4-FFF2-40B4-BE49-F238E27FC236}">
                <a16:creationId xmlns:a16="http://schemas.microsoft.com/office/drawing/2014/main" id="{19583F52-ADDE-4BDD-AFB1-C1784474F0F3}"/>
              </a:ext>
            </a:extLst>
          </p:cNvPr>
          <p:cNvSpPr>
            <a:spLocks noGrp="1"/>
          </p:cNvSpPr>
          <p:nvPr>
            <p:ph type="sldNum" sz="quarter" idx="12"/>
          </p:nvPr>
        </p:nvSpPr>
        <p:spPr/>
        <p:txBody>
          <a:bodyPr/>
          <a:lstStyle/>
          <a:p>
            <a:fld id="{17F0B86A-3B10-4477-8AC6-12E7D7B5209B}" type="slidenum">
              <a:rPr lang="zh-CN" altLang="en-US" smtClean="0"/>
              <a:t>53</a:t>
            </a:fld>
            <a:endParaRPr lang="zh-CN" altLang="en-US"/>
          </a:p>
        </p:txBody>
      </p:sp>
      <p:sp>
        <p:nvSpPr>
          <p:cNvPr id="6" name="文本框 5">
            <a:extLst>
              <a:ext uri="{FF2B5EF4-FFF2-40B4-BE49-F238E27FC236}">
                <a16:creationId xmlns:a16="http://schemas.microsoft.com/office/drawing/2014/main" id="{A1D087F5-95F8-4F39-847A-242AD776740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711987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9518DF-92FC-4502-88DF-EC4500D96B5F}"/>
              </a:ext>
            </a:extLst>
          </p:cNvPr>
          <p:cNvSpPr>
            <a:spLocks noGrp="1"/>
          </p:cNvSpPr>
          <p:nvPr>
            <p:ph type="sldNum" sz="quarter" idx="12"/>
          </p:nvPr>
        </p:nvSpPr>
        <p:spPr/>
        <p:txBody>
          <a:bodyPr/>
          <a:lstStyle/>
          <a:p>
            <a:fld id="{17F0B86A-3B10-4477-8AC6-12E7D7B5209B}" type="slidenum">
              <a:rPr lang="zh-CN" altLang="en-US" smtClean="0"/>
              <a:t>54</a:t>
            </a:fld>
            <a:endParaRPr lang="zh-CN" altLang="en-US"/>
          </a:p>
        </p:txBody>
      </p:sp>
      <p:sp>
        <p:nvSpPr>
          <p:cNvPr id="7" name="标题 1">
            <a:extLst>
              <a:ext uri="{FF2B5EF4-FFF2-40B4-BE49-F238E27FC236}">
                <a16:creationId xmlns:a16="http://schemas.microsoft.com/office/drawing/2014/main" id="{1999D4A9-8C8B-4724-932B-5CDA7454DE78}"/>
              </a:ext>
            </a:extLst>
          </p:cNvPr>
          <p:cNvSpPr txBox="1">
            <a:spLocks/>
          </p:cNvSpPr>
          <p:nvPr/>
        </p:nvSpPr>
        <p:spPr>
          <a:xfrm>
            <a:off x="0" y="2227723"/>
            <a:ext cx="9144000" cy="2164168"/>
          </a:xfrm>
          <a:prstGeom prst="rect">
            <a:avLst/>
          </a:prstGeom>
        </p:spPr>
        <p:txBody>
          <a:bodyPr anchor="ctr">
            <a:norm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nSpc>
                <a:spcPct val="130000"/>
              </a:lnSpc>
            </a:pPr>
            <a:r>
              <a:rPr lang="zh-CN" altLang="en-US" dirty="0"/>
              <a:t>课题二：</a:t>
            </a:r>
            <a:endParaRPr lang="en-US" altLang="zh-CN" dirty="0"/>
          </a:p>
          <a:p>
            <a:pPr>
              <a:lnSpc>
                <a:spcPct val="130000"/>
              </a:lnSpc>
            </a:pPr>
            <a:r>
              <a:rPr lang="zh-CN" altLang="en-US" dirty="0"/>
              <a:t>类脑计算机</a:t>
            </a:r>
          </a:p>
        </p:txBody>
      </p:sp>
    </p:spTree>
    <p:extLst>
      <p:ext uri="{BB962C8B-B14F-4D97-AF65-F5344CB8AC3E}">
        <p14:creationId xmlns:p14="http://schemas.microsoft.com/office/powerpoint/2010/main" val="2077876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E318B-2304-4E10-B9A5-B20D74BAF978}"/>
              </a:ext>
            </a:extLst>
          </p:cNvPr>
          <p:cNvSpPr>
            <a:spLocks noGrp="1"/>
          </p:cNvSpPr>
          <p:nvPr>
            <p:ph type="title"/>
          </p:nvPr>
        </p:nvSpPr>
        <p:spPr/>
        <p:txBody>
          <a:bodyPr/>
          <a:lstStyle/>
          <a:p>
            <a:r>
              <a:rPr lang="zh-CN" altLang="en-US" dirty="0"/>
              <a:t>总体技术思路</a:t>
            </a:r>
          </a:p>
        </p:txBody>
      </p:sp>
      <p:sp>
        <p:nvSpPr>
          <p:cNvPr id="4" name="内容占位符 3">
            <a:extLst>
              <a:ext uri="{FF2B5EF4-FFF2-40B4-BE49-F238E27FC236}">
                <a16:creationId xmlns:a16="http://schemas.microsoft.com/office/drawing/2014/main" id="{B45839C5-C41D-44CE-9032-7C1996DBD9AB}"/>
              </a:ext>
            </a:extLst>
          </p:cNvPr>
          <p:cNvSpPr>
            <a:spLocks noGrp="1"/>
          </p:cNvSpPr>
          <p:nvPr>
            <p:ph idx="1"/>
          </p:nvPr>
        </p:nvSpPr>
        <p:spPr/>
        <p:txBody>
          <a:bodyPr/>
          <a:lstStyle/>
          <a:p>
            <a:pPr>
              <a:lnSpc>
                <a:spcPct val="150000"/>
              </a:lnSpc>
            </a:pPr>
            <a:r>
              <a:rPr lang="zh-CN" altLang="en-US" dirty="0"/>
              <a:t>研发一台具有</a:t>
            </a:r>
            <a:r>
              <a:rPr lang="zh-CN" altLang="en-US" dirty="0">
                <a:solidFill>
                  <a:srgbClr val="C00000"/>
                </a:solidFill>
              </a:rPr>
              <a:t>通用计算能力的类脑</a:t>
            </a:r>
            <a:r>
              <a:rPr lang="zh-CN" altLang="en-US" dirty="0"/>
              <a:t>计算机</a:t>
            </a:r>
            <a:endParaRPr lang="en-US" altLang="zh-CN" dirty="0"/>
          </a:p>
          <a:p>
            <a:pPr lvl="1">
              <a:lnSpc>
                <a:spcPct val="150000"/>
              </a:lnSpc>
            </a:pPr>
            <a:r>
              <a:rPr lang="zh-CN" altLang="zh-CN" dirty="0"/>
              <a:t>构建</a:t>
            </a:r>
            <a:r>
              <a:rPr lang="zh-CN" altLang="zh-CN" dirty="0">
                <a:solidFill>
                  <a:srgbClr val="C00000"/>
                </a:solidFill>
              </a:rPr>
              <a:t>多突触可塑性、多脑区协同</a:t>
            </a:r>
            <a:r>
              <a:rPr lang="zh-CN" altLang="zh-CN" dirty="0"/>
              <a:t>的</a:t>
            </a:r>
            <a:r>
              <a:rPr lang="zh-CN" altLang="zh-CN" dirty="0">
                <a:solidFill>
                  <a:srgbClr val="C00000"/>
                </a:solidFill>
              </a:rPr>
              <a:t>认知计算</a:t>
            </a:r>
            <a:r>
              <a:rPr lang="zh-CN" altLang="zh-CN" dirty="0"/>
              <a:t>原理与方法</a:t>
            </a:r>
            <a:endParaRPr lang="en-US" altLang="zh-CN" dirty="0"/>
          </a:p>
          <a:p>
            <a:pPr lvl="1">
              <a:lnSpc>
                <a:spcPct val="150000"/>
              </a:lnSpc>
            </a:pPr>
            <a:r>
              <a:rPr lang="zh-CN" altLang="zh-CN" dirty="0"/>
              <a:t>模拟典型脑区结构，建立具备端到端建模能力的通用智能计算单元及</a:t>
            </a:r>
            <a:endParaRPr lang="en-US" altLang="zh-CN" dirty="0"/>
          </a:p>
          <a:p>
            <a:pPr marL="360362" lvl="1" indent="0">
              <a:lnSpc>
                <a:spcPct val="150000"/>
              </a:lnSpc>
              <a:buNone/>
            </a:pPr>
            <a:r>
              <a:rPr lang="en-US" altLang="zh-CN" dirty="0"/>
              <a:t>     </a:t>
            </a:r>
            <a:r>
              <a:rPr lang="zh-CN" altLang="zh-CN" dirty="0"/>
              <a:t>集成类脑架构</a:t>
            </a:r>
            <a:endParaRPr lang="en-US" altLang="zh-CN" dirty="0"/>
          </a:p>
          <a:p>
            <a:pPr>
              <a:lnSpc>
                <a:spcPct val="150000"/>
              </a:lnSpc>
            </a:pPr>
            <a:r>
              <a:rPr lang="zh-TW" altLang="zh-CN" dirty="0"/>
              <a:t>实现从</a:t>
            </a:r>
            <a:r>
              <a:rPr lang="en-US" altLang="zh-CN" dirty="0"/>
              <a:t>“</a:t>
            </a:r>
            <a:r>
              <a:rPr lang="zh-TW" altLang="zh-CN" dirty="0">
                <a:solidFill>
                  <a:srgbClr val="C00000"/>
                </a:solidFill>
              </a:rPr>
              <a:t>大数据、小任务、高功耗</a:t>
            </a:r>
            <a:r>
              <a:rPr lang="en-US" altLang="zh-CN" dirty="0"/>
              <a:t>”</a:t>
            </a:r>
            <a:r>
              <a:rPr lang="zh-TW" altLang="zh-CN" dirty="0"/>
              <a:t>跃迁到</a:t>
            </a:r>
            <a:r>
              <a:rPr lang="en-US" altLang="zh-CN" dirty="0"/>
              <a:t>“</a:t>
            </a:r>
            <a:r>
              <a:rPr lang="zh-TW" altLang="zh-CN" dirty="0">
                <a:solidFill>
                  <a:srgbClr val="C00000"/>
                </a:solidFill>
              </a:rPr>
              <a:t>小数据、大任务、低功耗</a:t>
            </a:r>
            <a:r>
              <a:rPr lang="en-US" altLang="zh-CN" dirty="0"/>
              <a:t>”</a:t>
            </a:r>
            <a:r>
              <a:rPr lang="zh-CN" altLang="en-US" dirty="0"/>
              <a:t>的</a:t>
            </a:r>
            <a:r>
              <a:rPr lang="zh-TW" altLang="zh-CN" dirty="0"/>
              <a:t>类脑智能</a:t>
            </a:r>
            <a:endParaRPr lang="en-US" altLang="zh-CN" dirty="0">
              <a:sym typeface="Wingdings" panose="05000000000000000000" pitchFamily="2" charset="2"/>
            </a:endParaRPr>
          </a:p>
          <a:p>
            <a:pPr lvl="1">
              <a:lnSpc>
                <a:spcPct val="150000"/>
              </a:lnSpc>
            </a:pPr>
            <a:r>
              <a:rPr lang="zh-CN" altLang="en-US" dirty="0"/>
              <a:t>基于</a:t>
            </a:r>
            <a:r>
              <a:rPr lang="zh-TW" altLang="zh-CN" dirty="0">
                <a:solidFill>
                  <a:srgbClr val="C00000"/>
                </a:solidFill>
              </a:rPr>
              <a:t>突触可塑性规则（</a:t>
            </a:r>
            <a:r>
              <a:rPr lang="en-US" altLang="zh-CN" dirty="0"/>
              <a:t>meta-plasticity</a:t>
            </a:r>
            <a:r>
              <a:rPr lang="zh-TW" altLang="zh-CN" dirty="0"/>
              <a:t>），</a:t>
            </a:r>
            <a:r>
              <a:rPr lang="zh-CN" altLang="en-US" dirty="0"/>
              <a:t>可</a:t>
            </a:r>
            <a:r>
              <a:rPr lang="zh-TW" altLang="zh-CN" dirty="0"/>
              <a:t>灵活融合一次性学习、元学习、联邦学习等学习机制，</a:t>
            </a:r>
            <a:r>
              <a:rPr lang="zh-CN" altLang="en-US" dirty="0"/>
              <a:t>实现小样本下的</a:t>
            </a:r>
            <a:r>
              <a:rPr lang="zh-TW" altLang="zh-CN" dirty="0">
                <a:solidFill>
                  <a:srgbClr val="C00000"/>
                </a:solidFill>
              </a:rPr>
              <a:t>高效、鲁棒学习</a:t>
            </a:r>
            <a:endParaRPr lang="en-US" altLang="zh-TW" dirty="0">
              <a:solidFill>
                <a:srgbClr val="C00000"/>
              </a:solidFill>
            </a:endParaRPr>
          </a:p>
          <a:p>
            <a:pPr lvl="1">
              <a:lnSpc>
                <a:spcPct val="150000"/>
              </a:lnSpc>
            </a:pPr>
            <a:r>
              <a:rPr lang="zh-CN" altLang="en-US" dirty="0"/>
              <a:t>基于</a:t>
            </a:r>
            <a:r>
              <a:rPr lang="zh-CN" altLang="zh-CN" dirty="0"/>
              <a:t>类脑计算的低精度特性</a:t>
            </a:r>
            <a:r>
              <a:rPr lang="zh-CN" altLang="en-US" dirty="0"/>
              <a:t>，</a:t>
            </a:r>
            <a:r>
              <a:rPr lang="zh-CN" altLang="zh-CN" dirty="0"/>
              <a:t>优化记忆存储模块内容</a:t>
            </a:r>
            <a:r>
              <a:rPr lang="zh-CN" altLang="en-US" dirty="0"/>
              <a:t>，结合</a:t>
            </a:r>
            <a:r>
              <a:rPr lang="zh-CN" altLang="zh-CN" dirty="0"/>
              <a:t>存内</a:t>
            </a:r>
            <a:r>
              <a:rPr lang="zh-CN" altLang="en-US" dirty="0"/>
              <a:t>计算</a:t>
            </a:r>
            <a:r>
              <a:rPr lang="zh-CN" altLang="zh-CN" dirty="0"/>
              <a:t>技术</a:t>
            </a:r>
            <a:r>
              <a:rPr lang="zh-CN" altLang="en-US" dirty="0"/>
              <a:t>达到</a:t>
            </a:r>
            <a:r>
              <a:rPr lang="zh-CN" altLang="zh-CN" dirty="0"/>
              <a:t>提高计算效率降低功耗的效果</a:t>
            </a:r>
            <a:endParaRPr lang="en-US" altLang="zh-CN" dirty="0">
              <a:sym typeface="Wingdings" panose="05000000000000000000" pitchFamily="2" charset="2"/>
            </a:endParaRPr>
          </a:p>
        </p:txBody>
      </p:sp>
      <p:sp>
        <p:nvSpPr>
          <p:cNvPr id="3" name="灯片编号占位符 2">
            <a:extLst>
              <a:ext uri="{FF2B5EF4-FFF2-40B4-BE49-F238E27FC236}">
                <a16:creationId xmlns:a16="http://schemas.microsoft.com/office/drawing/2014/main" id="{36F91139-E719-42F7-877D-620FC5DCCAAB}"/>
              </a:ext>
            </a:extLst>
          </p:cNvPr>
          <p:cNvSpPr>
            <a:spLocks noGrp="1"/>
          </p:cNvSpPr>
          <p:nvPr>
            <p:ph type="sldNum" sz="quarter" idx="12"/>
          </p:nvPr>
        </p:nvSpPr>
        <p:spPr/>
        <p:txBody>
          <a:bodyPr/>
          <a:lstStyle/>
          <a:p>
            <a:fld id="{17F0B86A-3B10-4477-8AC6-12E7D7B5209B}" type="slidenum">
              <a:rPr lang="zh-CN" altLang="en-US" smtClean="0"/>
              <a:pPr/>
              <a:t>55</a:t>
            </a:fld>
            <a:endParaRPr lang="zh-CN" altLang="en-US"/>
          </a:p>
        </p:txBody>
      </p:sp>
      <p:sp>
        <p:nvSpPr>
          <p:cNvPr id="8" name="文本框 7">
            <a:extLst>
              <a:ext uri="{FF2B5EF4-FFF2-40B4-BE49-F238E27FC236}">
                <a16:creationId xmlns:a16="http://schemas.microsoft.com/office/drawing/2014/main" id="{C793FFB4-493D-4DB5-8746-78B57703A182}"/>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课题二</a:t>
            </a:r>
          </a:p>
        </p:txBody>
      </p:sp>
    </p:spTree>
    <p:extLst>
      <p:ext uri="{BB962C8B-B14F-4D97-AF65-F5344CB8AC3E}">
        <p14:creationId xmlns:p14="http://schemas.microsoft.com/office/powerpoint/2010/main" val="3683074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研究内容总体框架</a:t>
            </a:r>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t>56</a:t>
            </a:fld>
            <a:endParaRPr lang="zh-CN" altLang="en-US"/>
          </a:p>
        </p:txBody>
      </p:sp>
      <p:sp>
        <p:nvSpPr>
          <p:cNvPr id="5" name="文本框 4">
            <a:extLst>
              <a:ext uri="{FF2B5EF4-FFF2-40B4-BE49-F238E27FC236}">
                <a16:creationId xmlns:a16="http://schemas.microsoft.com/office/drawing/2014/main" id="{83A5AD1C-6450-46BC-900B-9FDB411BF995}"/>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课题二</a:t>
            </a:r>
          </a:p>
        </p:txBody>
      </p:sp>
      <p:grpSp>
        <p:nvGrpSpPr>
          <p:cNvPr id="6" name="组 4">
            <a:extLst>
              <a:ext uri="{FF2B5EF4-FFF2-40B4-BE49-F238E27FC236}">
                <a16:creationId xmlns:a16="http://schemas.microsoft.com/office/drawing/2014/main" id="{17DAE314-F9C5-492C-BD5E-DB48915EB84F}"/>
              </a:ext>
            </a:extLst>
          </p:cNvPr>
          <p:cNvGrpSpPr/>
          <p:nvPr/>
        </p:nvGrpSpPr>
        <p:grpSpPr>
          <a:xfrm>
            <a:off x="827584" y="886752"/>
            <a:ext cx="7714615" cy="5725795"/>
            <a:chOff x="2470150" y="932180"/>
            <a:chExt cx="7714615" cy="5725795"/>
          </a:xfrm>
        </p:grpSpPr>
        <p:sp>
          <p:nvSpPr>
            <p:cNvPr id="7" name="上箭头 5">
              <a:extLst>
                <a:ext uri="{FF2B5EF4-FFF2-40B4-BE49-F238E27FC236}">
                  <a16:creationId xmlns:a16="http://schemas.microsoft.com/office/drawing/2014/main" id="{15C9677B-05C8-45ED-92A7-1B3A539E9994}"/>
                </a:ext>
              </a:extLst>
            </p:cNvPr>
            <p:cNvSpPr/>
            <p:nvPr/>
          </p:nvSpPr>
          <p:spPr>
            <a:xfrm>
              <a:off x="3143250" y="949292"/>
              <a:ext cx="321945" cy="5592478"/>
            </a:xfrm>
            <a:prstGeom prst="upArrow">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Rectangle 9">
              <a:extLst>
                <a:ext uri="{FF2B5EF4-FFF2-40B4-BE49-F238E27FC236}">
                  <a16:creationId xmlns:a16="http://schemas.microsoft.com/office/drawing/2014/main" id="{D9E4C81A-2DA4-474B-B54F-1E48063C6F83}"/>
                </a:ext>
              </a:extLst>
            </p:cNvPr>
            <p:cNvSpPr>
              <a:spLocks noChangeArrowheads="1"/>
            </p:cNvSpPr>
            <p:nvPr>
              <p:custDataLst>
                <p:tags r:id="rId1"/>
              </p:custDataLst>
            </p:nvPr>
          </p:nvSpPr>
          <p:spPr bwMode="auto">
            <a:xfrm>
              <a:off x="2666365" y="3680460"/>
              <a:ext cx="7265670" cy="337820"/>
            </a:xfrm>
            <a:prstGeom prst="rect">
              <a:avLst/>
            </a:prstGeom>
            <a:solidFill>
              <a:srgbClr val="EEEEEF"/>
            </a:solidFill>
            <a:ln w="9525">
              <a:noFill/>
              <a:miter lim="800000"/>
            </a:ln>
          </p:spPr>
          <p:txBody>
            <a:bodyPr vert="horz" wrap="square" lIns="109699" tIns="54850" rIns="109699" bIns="54850" numCol="1" anchor="t" anchorCtr="0" compatLnSpc="1"/>
            <a:lstStyle/>
            <a:p>
              <a:endParaRPr lang="en-US" sz="2160">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5">
              <a:extLst>
                <a:ext uri="{FF2B5EF4-FFF2-40B4-BE49-F238E27FC236}">
                  <a16:creationId xmlns:a16="http://schemas.microsoft.com/office/drawing/2014/main" id="{4D82DF56-FDB1-458C-91A8-7B07A4E58471}"/>
                </a:ext>
              </a:extLst>
            </p:cNvPr>
            <p:cNvCxnSpPr/>
            <p:nvPr/>
          </p:nvCxnSpPr>
          <p:spPr>
            <a:xfrm>
              <a:off x="4016375" y="4608195"/>
              <a:ext cx="616839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CA648AB-B2FD-43BE-B3E5-2FAD93D8C5DD}"/>
                </a:ext>
              </a:extLst>
            </p:cNvPr>
            <p:cNvCxnSpPr/>
            <p:nvPr/>
          </p:nvCxnSpPr>
          <p:spPr>
            <a:xfrm flipV="1">
              <a:off x="4042410" y="2694305"/>
              <a:ext cx="6082665" cy="2286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9">
              <a:extLst>
                <a:ext uri="{FF2B5EF4-FFF2-40B4-BE49-F238E27FC236}">
                  <a16:creationId xmlns:a16="http://schemas.microsoft.com/office/drawing/2014/main" id="{8F06DC0A-DFCB-45F6-A290-DD099C3680CA}"/>
                </a:ext>
              </a:extLst>
            </p:cNvPr>
            <p:cNvSpPr>
              <a:spLocks noChangeArrowheads="1"/>
            </p:cNvSpPr>
            <p:nvPr>
              <p:custDataLst>
                <p:tags r:id="rId2"/>
              </p:custDataLst>
            </p:nvPr>
          </p:nvSpPr>
          <p:spPr bwMode="auto">
            <a:xfrm>
              <a:off x="2665095" y="5135245"/>
              <a:ext cx="7265670" cy="337820"/>
            </a:xfrm>
            <a:prstGeom prst="rect">
              <a:avLst/>
            </a:prstGeom>
            <a:solidFill>
              <a:srgbClr val="EEEEEF"/>
            </a:solidFill>
            <a:ln w="9525">
              <a:noFill/>
              <a:miter lim="800000"/>
            </a:ln>
          </p:spPr>
          <p:txBody>
            <a:bodyPr vert="horz" wrap="square" lIns="109699" tIns="54850" rIns="109699" bIns="54850" numCol="1" anchor="t" anchorCtr="0" compatLnSpc="1"/>
            <a:lstStyle/>
            <a:p>
              <a:endParaRPr lang="en-US" sz="216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1">
              <a:extLst>
                <a:ext uri="{FF2B5EF4-FFF2-40B4-BE49-F238E27FC236}">
                  <a16:creationId xmlns:a16="http://schemas.microsoft.com/office/drawing/2014/main" id="{1B9A777F-ABB2-4BFC-8AC2-81B2BE2C331B}"/>
                </a:ext>
              </a:extLst>
            </p:cNvPr>
            <p:cNvSpPr/>
            <p:nvPr>
              <p:custDataLst>
                <p:tags r:id="rId3"/>
              </p:custDataLst>
            </p:nvPr>
          </p:nvSpPr>
          <p:spPr bwMode="auto">
            <a:xfrm>
              <a:off x="4948555" y="3931920"/>
              <a:ext cx="1639570" cy="5359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rgbClr val="2CB695">
                <a:lumMod val="40000"/>
                <a:lumOff val="60000"/>
              </a:srgbClr>
            </a:solidFill>
            <a:ln w="19050" cap="rnd" cmpd="sng">
              <a:solidFill>
                <a:srgbClr val="2CB695"/>
              </a:solidFill>
              <a:prstDash val="sysDot"/>
              <a:round/>
              <a:headEnd type="none" w="med" len="med"/>
              <a:tailEnd type="none" w="med" len="med"/>
            </a:ln>
            <a:effectLst/>
          </p:spPr>
          <p:txBody>
            <a:bodyPr wrap="square" anchor="ctr">
              <a:normAutofit fontScale="97500" lnSpcReduction="10000"/>
            </a:bodyPr>
            <a:lstStyle/>
            <a:p>
              <a:pPr algn="ctr"/>
              <a:r>
                <a:rPr lang="zh-CN" altLang="en-US" sz="1600" dirty="0">
                  <a:solidFill>
                    <a:srgbClr val="2CB695">
                      <a:lumMod val="50000"/>
                    </a:srgbClr>
                  </a:solidFill>
                  <a:sym typeface="Arial" panose="020B0604020202020204" pitchFamily="34" charset="0"/>
                </a:rPr>
                <a:t>通用能力的</a:t>
              </a:r>
            </a:p>
            <a:p>
              <a:pPr algn="ctr"/>
              <a:r>
                <a:rPr lang="zh-CN" altLang="en-US" sz="1600" dirty="0">
                  <a:solidFill>
                    <a:srgbClr val="2CB695">
                      <a:lumMod val="50000"/>
                    </a:srgbClr>
                  </a:solidFill>
                  <a:sym typeface="Arial" panose="020B0604020202020204" pitchFamily="34" charset="0"/>
                </a:rPr>
                <a:t>智能单元</a:t>
              </a:r>
            </a:p>
          </p:txBody>
        </p:sp>
        <p:sp>
          <p:nvSpPr>
            <p:cNvPr id="13" name="Freeform 14">
              <a:extLst>
                <a:ext uri="{FF2B5EF4-FFF2-40B4-BE49-F238E27FC236}">
                  <a16:creationId xmlns:a16="http://schemas.microsoft.com/office/drawing/2014/main" id="{F08878F4-E021-4DED-AC05-C2F4EE2C4A5A}"/>
                </a:ext>
              </a:extLst>
            </p:cNvPr>
            <p:cNvSpPr/>
            <p:nvPr>
              <p:custDataLst>
                <p:tags r:id="rId4"/>
              </p:custDataLst>
            </p:nvPr>
          </p:nvSpPr>
          <p:spPr bwMode="auto">
            <a:xfrm>
              <a:off x="4948555" y="3326130"/>
              <a:ext cx="1639570" cy="5359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rgbClr val="28ACC6">
                <a:lumMod val="40000"/>
                <a:lumOff val="60000"/>
              </a:srgbClr>
            </a:solidFill>
            <a:ln w="19050" cap="rnd" cmpd="sng">
              <a:solidFill>
                <a:srgbClr val="28ACC6"/>
              </a:solidFill>
              <a:prstDash val="sysDot"/>
              <a:round/>
              <a:headEnd type="none" w="med" len="med"/>
              <a:tailEnd type="none" w="med" len="med"/>
            </a:ln>
            <a:effectLst/>
          </p:spPr>
          <p:txBody>
            <a:bodyPr wrap="square" anchor="ctr">
              <a:noAutofit/>
            </a:bodyPr>
            <a:lstStyle/>
            <a:p>
              <a:pPr algn="ctr"/>
              <a:r>
                <a:rPr lang="zh-CN" altLang="en-US" sz="1600" dirty="0">
                  <a:solidFill>
                    <a:srgbClr val="28ACC6">
                      <a:lumMod val="50000"/>
                    </a:srgbClr>
                  </a:solidFill>
                  <a:sym typeface="Arial" panose="020B0604020202020204" pitchFamily="34" charset="0"/>
                </a:rPr>
                <a:t>多单元集成</a:t>
              </a:r>
            </a:p>
            <a:p>
              <a:pPr algn="ctr"/>
              <a:r>
                <a:rPr lang="zh-CN" altLang="en-US" sz="1600" dirty="0">
                  <a:solidFill>
                    <a:srgbClr val="28ACC6">
                      <a:lumMod val="50000"/>
                    </a:srgbClr>
                  </a:solidFill>
                  <a:sym typeface="Arial" panose="020B0604020202020204" pitchFamily="34" charset="0"/>
                </a:rPr>
                <a:t>类脑架构</a:t>
              </a:r>
            </a:p>
          </p:txBody>
        </p:sp>
        <p:sp>
          <p:nvSpPr>
            <p:cNvPr id="14" name="Freeform 17">
              <a:extLst>
                <a:ext uri="{FF2B5EF4-FFF2-40B4-BE49-F238E27FC236}">
                  <a16:creationId xmlns:a16="http://schemas.microsoft.com/office/drawing/2014/main" id="{61BBB758-7665-4985-B532-89029565DF39}"/>
                </a:ext>
              </a:extLst>
            </p:cNvPr>
            <p:cNvSpPr/>
            <p:nvPr>
              <p:custDataLst>
                <p:tags r:id="rId5"/>
              </p:custDataLst>
            </p:nvPr>
          </p:nvSpPr>
          <p:spPr bwMode="auto">
            <a:xfrm>
              <a:off x="6725285" y="3931920"/>
              <a:ext cx="1493520" cy="5359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rgbClr val="28ACC6">
                <a:lumMod val="40000"/>
                <a:lumOff val="60000"/>
              </a:srgbClr>
            </a:solidFill>
            <a:ln w="19050" cap="rnd" cmpd="sng">
              <a:solidFill>
                <a:srgbClr val="28ACC6"/>
              </a:solidFill>
              <a:prstDash val="sysDot"/>
              <a:round/>
              <a:headEnd type="none" w="med" len="med"/>
              <a:tailEnd type="none" w="med" len="med"/>
            </a:ln>
            <a:effectLst/>
          </p:spPr>
          <p:txBody>
            <a:bodyPr wrap="square" anchor="ctr">
              <a:noAutofit/>
            </a:bodyPr>
            <a:lstStyle/>
            <a:p>
              <a:pPr algn="ctr"/>
              <a:r>
                <a:rPr lang="zh-CN" altLang="en-US" sz="1600" dirty="0">
                  <a:solidFill>
                    <a:srgbClr val="28ACC6">
                      <a:lumMod val="50000"/>
                    </a:srgbClr>
                  </a:solidFill>
                  <a:sym typeface="Arial" panose="020B0604020202020204" pitchFamily="34" charset="0"/>
                </a:rPr>
                <a:t>神经工程</a:t>
              </a:r>
            </a:p>
            <a:p>
              <a:pPr algn="ctr"/>
              <a:r>
                <a:rPr lang="zh-CN" altLang="en-US" sz="1600" dirty="0">
                  <a:solidFill>
                    <a:srgbClr val="28ACC6">
                      <a:lumMod val="50000"/>
                    </a:srgbClr>
                  </a:solidFill>
                  <a:sym typeface="Arial" panose="020B0604020202020204" pitchFamily="34" charset="0"/>
                </a:rPr>
                <a:t>编译器</a:t>
              </a:r>
            </a:p>
          </p:txBody>
        </p:sp>
        <p:sp>
          <p:nvSpPr>
            <p:cNvPr id="15" name="Rectangle 9">
              <a:extLst>
                <a:ext uri="{FF2B5EF4-FFF2-40B4-BE49-F238E27FC236}">
                  <a16:creationId xmlns:a16="http://schemas.microsoft.com/office/drawing/2014/main" id="{4E5EA7A1-23D8-49E6-8167-4C0933403024}"/>
                </a:ext>
              </a:extLst>
            </p:cNvPr>
            <p:cNvSpPr>
              <a:spLocks noChangeArrowheads="1"/>
            </p:cNvSpPr>
            <p:nvPr>
              <p:custDataLst>
                <p:tags r:id="rId6"/>
              </p:custDataLst>
            </p:nvPr>
          </p:nvSpPr>
          <p:spPr bwMode="auto">
            <a:xfrm>
              <a:off x="2665095" y="2127250"/>
              <a:ext cx="7265670" cy="337820"/>
            </a:xfrm>
            <a:prstGeom prst="rect">
              <a:avLst/>
            </a:prstGeom>
            <a:solidFill>
              <a:srgbClr val="EEEEEF"/>
            </a:solidFill>
            <a:ln w="9525">
              <a:noFill/>
              <a:miter lim="800000"/>
            </a:ln>
          </p:spPr>
          <p:txBody>
            <a:bodyPr vert="horz" wrap="square" lIns="109699" tIns="54850" rIns="109699" bIns="54850" numCol="1" anchor="t" anchorCtr="0" compatLnSpc="1"/>
            <a:lstStyle/>
            <a:p>
              <a:endParaRPr lang="en-US" sz="2160">
                <a:latin typeface="Arial" panose="020B0604020202020204" pitchFamily="34" charset="0"/>
                <a:ea typeface="微软雅黑" panose="020B0503020204020204" pitchFamily="34" charset="-122"/>
                <a:sym typeface="Arial" panose="020B0604020202020204" pitchFamily="34" charset="0"/>
              </a:endParaRPr>
            </a:p>
          </p:txBody>
        </p:sp>
        <p:cxnSp>
          <p:nvCxnSpPr>
            <p:cNvPr id="16" name="直接连接符 208">
              <a:extLst>
                <a:ext uri="{FF2B5EF4-FFF2-40B4-BE49-F238E27FC236}">
                  <a16:creationId xmlns:a16="http://schemas.microsoft.com/office/drawing/2014/main" id="{0A75D6B6-C096-493A-9EB9-104E3E018236}"/>
                </a:ext>
              </a:extLst>
            </p:cNvPr>
            <p:cNvCxnSpPr/>
            <p:nvPr/>
          </p:nvCxnSpPr>
          <p:spPr>
            <a:xfrm flipV="1">
              <a:off x="4025265" y="1910715"/>
              <a:ext cx="6048375" cy="571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Rectangle 9">
              <a:extLst>
                <a:ext uri="{FF2B5EF4-FFF2-40B4-BE49-F238E27FC236}">
                  <a16:creationId xmlns:a16="http://schemas.microsoft.com/office/drawing/2014/main" id="{61683EE4-A51B-4F02-8DEB-E8930AE2C8F4}"/>
                </a:ext>
              </a:extLst>
            </p:cNvPr>
            <p:cNvSpPr>
              <a:spLocks noChangeArrowheads="1"/>
            </p:cNvSpPr>
            <p:nvPr>
              <p:custDataLst>
                <p:tags r:id="rId7"/>
              </p:custDataLst>
            </p:nvPr>
          </p:nvSpPr>
          <p:spPr bwMode="auto">
            <a:xfrm>
              <a:off x="2668270" y="1174115"/>
              <a:ext cx="7263130" cy="337820"/>
            </a:xfrm>
            <a:prstGeom prst="rect">
              <a:avLst/>
            </a:prstGeom>
            <a:solidFill>
              <a:srgbClr val="EEEEEF"/>
            </a:solidFill>
            <a:ln w="9525">
              <a:noFill/>
              <a:miter lim="800000"/>
            </a:ln>
          </p:spPr>
          <p:txBody>
            <a:bodyPr vert="horz" wrap="square" lIns="109699" tIns="54850" rIns="109699" bIns="54850" numCol="1" anchor="t" anchorCtr="0" compatLnSpc="1"/>
            <a:lstStyle/>
            <a:p>
              <a:endParaRPr lang="en-US" sz="2160">
                <a:latin typeface="Arial" panose="020B0604020202020204" pitchFamily="34" charset="0"/>
                <a:ea typeface="微软雅黑" panose="020B0503020204020204" pitchFamily="34" charset="-122"/>
                <a:sym typeface="Arial" panose="020B0604020202020204" pitchFamily="34" charset="0"/>
              </a:endParaRPr>
            </a:p>
          </p:txBody>
        </p:sp>
        <p:sp>
          <p:nvSpPr>
            <p:cNvPr id="18" name="圆角矩形 16">
              <a:extLst>
                <a:ext uri="{FF2B5EF4-FFF2-40B4-BE49-F238E27FC236}">
                  <a16:creationId xmlns:a16="http://schemas.microsoft.com/office/drawing/2014/main" id="{E64EA4C1-8236-4886-A667-E7D1DCB2AACB}"/>
                </a:ext>
              </a:extLst>
            </p:cNvPr>
            <p:cNvSpPr/>
            <p:nvPr/>
          </p:nvSpPr>
          <p:spPr>
            <a:xfrm>
              <a:off x="2519045" y="1189126"/>
              <a:ext cx="1569720" cy="347345"/>
            </a:xfrm>
            <a:prstGeom prst="roundRect">
              <a:avLst/>
            </a:prstGeom>
            <a:solidFill>
              <a:srgbClr val="01C8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可选过程 223">
              <a:extLst>
                <a:ext uri="{FF2B5EF4-FFF2-40B4-BE49-F238E27FC236}">
                  <a16:creationId xmlns:a16="http://schemas.microsoft.com/office/drawing/2014/main" id="{A7086BA4-E751-4F4E-9B03-B54F89D17C91}"/>
                </a:ext>
              </a:extLst>
            </p:cNvPr>
            <p:cNvSpPr/>
            <p:nvPr/>
          </p:nvSpPr>
          <p:spPr>
            <a:xfrm>
              <a:off x="5838190" y="989330"/>
              <a:ext cx="1486535" cy="440690"/>
            </a:xfrm>
            <a:prstGeom prst="flowChartAlternateProcess">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pPr>
              <a:r>
                <a:rPr lang="en-US" altLang="zh-CN" err="1">
                  <a:solidFill>
                    <a:schemeClr val="tx1"/>
                  </a:solidFill>
                  <a:sym typeface="+mn-ea"/>
                </a:rPr>
                <a:t>  </a:t>
              </a:r>
              <a:r>
                <a:rPr lang="en-US" altLang="zh-CN">
                  <a:solidFill>
                    <a:schemeClr val="tx1"/>
                  </a:solidFill>
                  <a:sym typeface="+mn-ea"/>
                </a:rPr>
                <a:t>Benchmark</a:t>
              </a:r>
              <a:endParaRPr lang="zh-CN" altLang="en-US" dirty="0" err="1">
                <a:solidFill>
                  <a:schemeClr val="tx1"/>
                </a:solidFill>
                <a:sym typeface="+mn-ea"/>
              </a:endParaRPr>
            </a:p>
          </p:txBody>
        </p:sp>
        <p:sp>
          <p:nvSpPr>
            <p:cNvPr id="20" name="文本框 19">
              <a:extLst>
                <a:ext uri="{FF2B5EF4-FFF2-40B4-BE49-F238E27FC236}">
                  <a16:creationId xmlns:a16="http://schemas.microsoft.com/office/drawing/2014/main" id="{7EF6ED25-C341-42F3-B4E5-9475AFC46206}"/>
                </a:ext>
              </a:extLst>
            </p:cNvPr>
            <p:cNvSpPr txBox="1"/>
            <p:nvPr/>
          </p:nvSpPr>
          <p:spPr>
            <a:xfrm>
              <a:off x="2950210" y="1167130"/>
              <a:ext cx="1908810" cy="337185"/>
            </a:xfrm>
            <a:prstGeom prst="rect">
              <a:avLst/>
            </a:prstGeom>
            <a:noFill/>
          </p:spPr>
          <p:txBody>
            <a:bodyPr wrap="square" rtlCol="0">
              <a:spAutoFit/>
            </a:bodyPr>
            <a:lstStyle/>
            <a:p>
              <a:r>
                <a:rPr lang="en-US" altLang="zh-CN" sz="1200"/>
                <a:t> </a:t>
              </a:r>
              <a:r>
                <a:rPr lang="zh-CN" altLang="en-US" sz="1600" b="1" spc="150">
                  <a:solidFill>
                    <a:schemeClr val="tx1"/>
                  </a:solidFill>
                  <a:uFillTx/>
                  <a:latin typeface="Arial" panose="020B0604020202020204" pitchFamily="34" charset="0"/>
                  <a:ea typeface="微软雅黑" panose="020B0503020204020204" pitchFamily="34" charset="-122"/>
                </a:rPr>
                <a:t>应用</a:t>
              </a:r>
            </a:p>
          </p:txBody>
        </p:sp>
        <p:sp>
          <p:nvSpPr>
            <p:cNvPr id="21" name="圆角矩形 19">
              <a:extLst>
                <a:ext uri="{FF2B5EF4-FFF2-40B4-BE49-F238E27FC236}">
                  <a16:creationId xmlns:a16="http://schemas.microsoft.com/office/drawing/2014/main" id="{B3DE7A8E-3106-4B86-BDAC-2B84C1E92372}"/>
                </a:ext>
              </a:extLst>
            </p:cNvPr>
            <p:cNvSpPr/>
            <p:nvPr/>
          </p:nvSpPr>
          <p:spPr>
            <a:xfrm>
              <a:off x="2519680" y="2123211"/>
              <a:ext cx="1569085" cy="37465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B12067C-A42A-4E51-9076-F60BF9B736A1}"/>
                </a:ext>
              </a:extLst>
            </p:cNvPr>
            <p:cNvSpPr txBox="1"/>
            <p:nvPr/>
          </p:nvSpPr>
          <p:spPr>
            <a:xfrm>
              <a:off x="2470150" y="2149881"/>
              <a:ext cx="1938655" cy="337185"/>
            </a:xfrm>
            <a:prstGeom prst="rect">
              <a:avLst/>
            </a:prstGeom>
            <a:noFill/>
          </p:spPr>
          <p:txBody>
            <a:bodyPr wrap="square" rtlCol="0">
              <a:spAutoFit/>
            </a:bodyPr>
            <a:lstStyle/>
            <a:p>
              <a:r>
                <a:rPr lang="en-US" altLang="zh-CN" sz="1200"/>
                <a:t>   </a:t>
              </a:r>
              <a:r>
                <a:rPr lang="zh-CN" altLang="en-US" sz="1600" b="1" spc="150">
                  <a:solidFill>
                    <a:schemeClr val="tx1"/>
                  </a:solidFill>
                  <a:uFillTx/>
                  <a:latin typeface="Arial" panose="020B0604020202020204" pitchFamily="34" charset="0"/>
                  <a:ea typeface="微软雅黑" panose="020B0503020204020204" pitchFamily="34" charset="-122"/>
                </a:rPr>
                <a:t>类脑智能计算</a:t>
              </a:r>
            </a:p>
          </p:txBody>
        </p:sp>
        <p:sp>
          <p:nvSpPr>
            <p:cNvPr id="23" name="圆角矩形 21">
              <a:extLst>
                <a:ext uri="{FF2B5EF4-FFF2-40B4-BE49-F238E27FC236}">
                  <a16:creationId xmlns:a16="http://schemas.microsoft.com/office/drawing/2014/main" id="{D47FF573-6578-4D5E-BF89-DD283338BCB5}"/>
                </a:ext>
              </a:extLst>
            </p:cNvPr>
            <p:cNvSpPr/>
            <p:nvPr/>
          </p:nvSpPr>
          <p:spPr>
            <a:xfrm>
              <a:off x="2519045" y="3657371"/>
              <a:ext cx="1569720" cy="450215"/>
            </a:xfrm>
            <a:prstGeom prst="roundRect">
              <a:avLst/>
            </a:prstGeom>
            <a:solidFill>
              <a:srgbClr val="A4E9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B8E9493-D2A5-4EE5-A1AC-D0E1E084F4C2}"/>
                </a:ext>
              </a:extLst>
            </p:cNvPr>
            <p:cNvSpPr txBox="1"/>
            <p:nvPr/>
          </p:nvSpPr>
          <p:spPr>
            <a:xfrm>
              <a:off x="2767330" y="3687445"/>
              <a:ext cx="2104390" cy="337185"/>
            </a:xfrm>
            <a:prstGeom prst="rect">
              <a:avLst/>
            </a:prstGeom>
            <a:noFill/>
          </p:spPr>
          <p:txBody>
            <a:bodyPr wrap="square" rtlCol="0">
              <a:spAutoFit/>
            </a:bodyPr>
            <a:lstStyle/>
            <a:p>
              <a:r>
                <a:rPr lang="en-US" altLang="zh-CN" sz="1200"/>
                <a:t> </a:t>
              </a:r>
              <a:r>
                <a:rPr lang="zh-CN" altLang="en-US" sz="1600" b="1">
                  <a:sym typeface="+mn-ea"/>
                </a:rPr>
                <a:t>系统平台</a:t>
              </a:r>
            </a:p>
          </p:txBody>
        </p:sp>
        <p:sp>
          <p:nvSpPr>
            <p:cNvPr id="25" name="圆角矩形 23">
              <a:extLst>
                <a:ext uri="{FF2B5EF4-FFF2-40B4-BE49-F238E27FC236}">
                  <a16:creationId xmlns:a16="http://schemas.microsoft.com/office/drawing/2014/main" id="{48F813CF-F9A9-425B-8822-F2843FA496B2}"/>
                </a:ext>
              </a:extLst>
            </p:cNvPr>
            <p:cNvSpPr/>
            <p:nvPr/>
          </p:nvSpPr>
          <p:spPr>
            <a:xfrm>
              <a:off x="2519680" y="5152796"/>
              <a:ext cx="1568450" cy="374650"/>
            </a:xfrm>
            <a:prstGeom prst="roundRect">
              <a:avLst/>
            </a:prstGeom>
            <a:solidFill>
              <a:srgbClr val="4276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341E6EE8-B374-45A1-A789-AC25BFAC537B}"/>
                </a:ext>
              </a:extLst>
            </p:cNvPr>
            <p:cNvSpPr txBox="1"/>
            <p:nvPr/>
          </p:nvSpPr>
          <p:spPr>
            <a:xfrm>
              <a:off x="2513330" y="5171211"/>
              <a:ext cx="1704975" cy="337185"/>
            </a:xfrm>
            <a:prstGeom prst="rect">
              <a:avLst/>
            </a:prstGeom>
            <a:noFill/>
          </p:spPr>
          <p:txBody>
            <a:bodyPr wrap="square" rtlCol="0">
              <a:spAutoFit/>
            </a:bodyPr>
            <a:lstStyle/>
            <a:p>
              <a:r>
                <a:rPr lang="en-US" altLang="zh-CN" sz="1200"/>
                <a:t>  </a:t>
              </a:r>
              <a:r>
                <a:rPr lang="zh-CN" altLang="en-US" sz="1600" b="1" spc="150">
                  <a:solidFill>
                    <a:sysClr val="window" lastClr="FFFFFF"/>
                  </a:solidFill>
                  <a:latin typeface="Arial" panose="020B0604020202020204" pitchFamily="34" charset="0"/>
                  <a:ea typeface="微软雅黑" panose="020B0503020204020204" pitchFamily="34" charset="-122"/>
                </a:rPr>
                <a:t>底层基础</a:t>
              </a:r>
              <a:r>
                <a:rPr lang="zh-CN" altLang="en-US" sz="1600" b="1" spc="150">
                  <a:solidFill>
                    <a:sysClr val="window" lastClr="FFFFFF"/>
                  </a:solidFill>
                  <a:latin typeface="Arial" panose="020B0604020202020204" pitchFamily="34" charset="0"/>
                  <a:ea typeface="微软雅黑" panose="020B0503020204020204" pitchFamily="34" charset="-122"/>
                  <a:sym typeface="+mn-ea"/>
                </a:rPr>
                <a:t>理论</a:t>
              </a:r>
            </a:p>
          </p:txBody>
        </p:sp>
        <p:sp>
          <p:nvSpPr>
            <p:cNvPr id="27" name="圆角矩形 25">
              <a:extLst>
                <a:ext uri="{FF2B5EF4-FFF2-40B4-BE49-F238E27FC236}">
                  <a16:creationId xmlns:a16="http://schemas.microsoft.com/office/drawing/2014/main" id="{3513A593-55A9-4E4B-90E0-6F2D25025E51}"/>
                </a:ext>
              </a:extLst>
            </p:cNvPr>
            <p:cNvSpPr/>
            <p:nvPr/>
          </p:nvSpPr>
          <p:spPr>
            <a:xfrm>
              <a:off x="4418965" y="4679315"/>
              <a:ext cx="4422775" cy="1343660"/>
            </a:xfrm>
            <a:prstGeom prst="roundRect">
              <a:avLst/>
            </a:prstGeom>
            <a:noFill/>
            <a:ln w="19050">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6">
              <a:extLst>
                <a:ext uri="{FF2B5EF4-FFF2-40B4-BE49-F238E27FC236}">
                  <a16:creationId xmlns:a16="http://schemas.microsoft.com/office/drawing/2014/main" id="{A11933CF-E99B-4FDA-BE10-EE247DCDB869}"/>
                </a:ext>
              </a:extLst>
            </p:cNvPr>
            <p:cNvSpPr/>
            <p:nvPr/>
          </p:nvSpPr>
          <p:spPr>
            <a:xfrm>
              <a:off x="4418965" y="2867025"/>
              <a:ext cx="4422775" cy="1652270"/>
            </a:xfrm>
            <a:prstGeom prst="roundRect">
              <a:avLst/>
            </a:prstGeom>
            <a:noFill/>
            <a:ln w="19050">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7">
              <a:extLst>
                <a:ext uri="{FF2B5EF4-FFF2-40B4-BE49-F238E27FC236}">
                  <a16:creationId xmlns:a16="http://schemas.microsoft.com/office/drawing/2014/main" id="{8D2BE44E-1D89-4367-A611-A893FBD9BC92}"/>
                </a:ext>
              </a:extLst>
            </p:cNvPr>
            <p:cNvSpPr/>
            <p:nvPr/>
          </p:nvSpPr>
          <p:spPr>
            <a:xfrm>
              <a:off x="4418965" y="1957705"/>
              <a:ext cx="4422140" cy="668655"/>
            </a:xfrm>
            <a:prstGeom prst="roundRect">
              <a:avLst/>
            </a:prstGeom>
            <a:noFill/>
            <a:ln w="19050">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8">
              <a:extLst>
                <a:ext uri="{FF2B5EF4-FFF2-40B4-BE49-F238E27FC236}">
                  <a16:creationId xmlns:a16="http://schemas.microsoft.com/office/drawing/2014/main" id="{AE0CA397-9FDD-454C-9B80-FBBBEEEA2C64}"/>
                </a:ext>
              </a:extLst>
            </p:cNvPr>
            <p:cNvSpPr/>
            <p:nvPr/>
          </p:nvSpPr>
          <p:spPr>
            <a:xfrm>
              <a:off x="4419600" y="932180"/>
              <a:ext cx="4421505" cy="873760"/>
            </a:xfrm>
            <a:prstGeom prst="roundRect">
              <a:avLst/>
            </a:prstGeom>
            <a:noFill/>
            <a:ln w="19050">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29">
              <a:extLst>
                <a:ext uri="{FF2B5EF4-FFF2-40B4-BE49-F238E27FC236}">
                  <a16:creationId xmlns:a16="http://schemas.microsoft.com/office/drawing/2014/main" id="{E9000A5C-1ACE-4F97-953F-BE1DDEB0A760}"/>
                </a:ext>
              </a:extLst>
            </p:cNvPr>
            <p:cNvSpPr/>
            <p:nvPr/>
          </p:nvSpPr>
          <p:spPr>
            <a:xfrm>
              <a:off x="4534535" y="2047875"/>
              <a:ext cx="1326515" cy="485775"/>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类脑视觉模型</a:t>
              </a:r>
            </a:p>
          </p:txBody>
        </p:sp>
        <p:sp>
          <p:nvSpPr>
            <p:cNvPr id="32" name="圆角矩形 30">
              <a:extLst>
                <a:ext uri="{FF2B5EF4-FFF2-40B4-BE49-F238E27FC236}">
                  <a16:creationId xmlns:a16="http://schemas.microsoft.com/office/drawing/2014/main" id="{9BE2BE1E-9D1B-485B-AEE3-81A922CAE005}"/>
                </a:ext>
              </a:extLst>
            </p:cNvPr>
            <p:cNvSpPr/>
            <p:nvPr/>
          </p:nvSpPr>
          <p:spPr>
            <a:xfrm>
              <a:off x="5910580" y="2047875"/>
              <a:ext cx="1318895" cy="485140"/>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类脑听觉模型</a:t>
              </a:r>
            </a:p>
          </p:txBody>
        </p:sp>
        <p:sp>
          <p:nvSpPr>
            <p:cNvPr id="33" name="圆角矩形 32">
              <a:extLst>
                <a:ext uri="{FF2B5EF4-FFF2-40B4-BE49-F238E27FC236}">
                  <a16:creationId xmlns:a16="http://schemas.microsoft.com/office/drawing/2014/main" id="{3BD2E0F5-A936-4A97-B44B-50B26DA46DA4}"/>
                </a:ext>
              </a:extLst>
            </p:cNvPr>
            <p:cNvSpPr/>
            <p:nvPr/>
          </p:nvSpPr>
          <p:spPr>
            <a:xfrm>
              <a:off x="7275195" y="2047875"/>
              <a:ext cx="1336675" cy="485775"/>
            </a:xfrm>
            <a:prstGeom prst="roundRect">
              <a:avLst/>
            </a:prstGeom>
            <a:solidFill>
              <a:srgbClr val="FFC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类脑空间认知</a:t>
              </a:r>
            </a:p>
          </p:txBody>
        </p:sp>
        <p:sp>
          <p:nvSpPr>
            <p:cNvPr id="34" name="圆角矩形 33">
              <a:extLst>
                <a:ext uri="{FF2B5EF4-FFF2-40B4-BE49-F238E27FC236}">
                  <a16:creationId xmlns:a16="http://schemas.microsoft.com/office/drawing/2014/main" id="{7AEFC64A-2AF6-4D37-B8F6-D32A85FD2BFC}"/>
                </a:ext>
              </a:extLst>
            </p:cNvPr>
            <p:cNvSpPr/>
            <p:nvPr/>
          </p:nvSpPr>
          <p:spPr>
            <a:xfrm>
              <a:off x="4793615" y="4760595"/>
              <a:ext cx="173863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C71209DD-2C95-42CB-AC88-3D165639D8F1}"/>
                </a:ext>
              </a:extLst>
            </p:cNvPr>
            <p:cNvSpPr txBox="1"/>
            <p:nvPr/>
          </p:nvSpPr>
          <p:spPr>
            <a:xfrm>
              <a:off x="4674870" y="1463040"/>
              <a:ext cx="3856355" cy="646331"/>
            </a:xfrm>
            <a:prstGeom prst="rect">
              <a:avLst/>
            </a:prstGeom>
            <a:noFill/>
          </p:spPr>
          <p:txBody>
            <a:bodyPr wrap="square" rtlCol="0">
              <a:spAutoFit/>
            </a:bodyPr>
            <a:lstStyle/>
            <a:p>
              <a:pPr algn="ctr"/>
              <a:r>
                <a:rPr lang="zh-CN" altLang="en-US">
                  <a:latin typeface="新宋体" panose="02010609030101010101" charset="-122"/>
                  <a:ea typeface="新宋体" panose="02010609030101010101" charset="-122"/>
                  <a:sym typeface="+mn-ea"/>
                </a:rPr>
                <a:t>类脑</a:t>
              </a:r>
              <a:r>
                <a:rPr lang="en-US" altLang="zh-CN">
                  <a:latin typeface="新宋体" panose="02010609030101010101" charset="-122"/>
                  <a:ea typeface="新宋体" panose="02010609030101010101" charset="-122"/>
                  <a:sym typeface="+mn-ea"/>
                </a:rPr>
                <a:t>GPS</a:t>
              </a:r>
              <a:r>
                <a:rPr lang="zh-CN" altLang="en-US">
                  <a:latin typeface="新宋体" panose="02010609030101010101" charset="-122"/>
                  <a:ea typeface="新宋体" panose="02010609030101010101" charset="-122"/>
                  <a:sym typeface="+mn-ea"/>
                </a:rPr>
                <a:t>模型</a:t>
              </a:r>
              <a:endParaRPr lang="zh-CN" altLang="en-US" dirty="0"/>
            </a:p>
            <a:p>
              <a:pPr algn="ctr"/>
              <a:endParaRPr lang="zh-CN" altLang="en-US"/>
            </a:p>
          </p:txBody>
        </p:sp>
        <p:sp>
          <p:nvSpPr>
            <p:cNvPr id="36" name="文本框 35">
              <a:extLst>
                <a:ext uri="{FF2B5EF4-FFF2-40B4-BE49-F238E27FC236}">
                  <a16:creationId xmlns:a16="http://schemas.microsoft.com/office/drawing/2014/main" id="{C135C135-0AB3-4418-AF85-FD0DD01CE3D3}"/>
                </a:ext>
              </a:extLst>
            </p:cNvPr>
            <p:cNvSpPr txBox="1"/>
            <p:nvPr>
              <p:custDataLst>
                <p:tags r:id="rId8"/>
              </p:custDataLst>
            </p:nvPr>
          </p:nvSpPr>
          <p:spPr>
            <a:xfrm>
              <a:off x="4883150" y="4749800"/>
              <a:ext cx="1649730" cy="583565"/>
            </a:xfrm>
            <a:prstGeom prst="rect">
              <a:avLst/>
            </a:prstGeom>
            <a:noFill/>
          </p:spPr>
          <p:txBody>
            <a:bodyPr wrap="square" rtlCol="0">
              <a:spAutoFit/>
            </a:bodyPr>
            <a:lstStyle/>
            <a:p>
              <a:r>
                <a:rPr lang="zh-CN" altLang="en-US" sz="1600" dirty="0">
                  <a:solidFill>
                    <a:schemeClr val="bg1"/>
                  </a:solidFill>
                  <a:uFillTx/>
                  <a:sym typeface="Arial" panose="020B0604020202020204" pitchFamily="34" charset="0"/>
                </a:rPr>
                <a:t>多模态神经信息</a:t>
              </a:r>
            </a:p>
            <a:p>
              <a:r>
                <a:rPr lang="zh-CN" altLang="en-US" sz="1600" dirty="0">
                  <a:solidFill>
                    <a:schemeClr val="bg1"/>
                  </a:solidFill>
                  <a:uFillTx/>
                  <a:sym typeface="Arial" panose="020B0604020202020204" pitchFamily="34" charset="0"/>
                </a:rPr>
                <a:t>         编解码</a:t>
              </a:r>
            </a:p>
          </p:txBody>
        </p:sp>
        <p:sp>
          <p:nvSpPr>
            <p:cNvPr id="37" name="圆角矩形 36">
              <a:extLst>
                <a:ext uri="{FF2B5EF4-FFF2-40B4-BE49-F238E27FC236}">
                  <a16:creationId xmlns:a16="http://schemas.microsoft.com/office/drawing/2014/main" id="{A7B2C241-80C7-4172-930C-5B23FC8367DD}"/>
                </a:ext>
              </a:extLst>
            </p:cNvPr>
            <p:cNvSpPr/>
            <p:nvPr/>
          </p:nvSpPr>
          <p:spPr>
            <a:xfrm>
              <a:off x="4793615" y="5356860"/>
              <a:ext cx="1739900"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974CEA2-094B-4509-A2BE-9D4CE18881E8}"/>
                </a:ext>
              </a:extLst>
            </p:cNvPr>
            <p:cNvSpPr txBox="1"/>
            <p:nvPr>
              <p:custDataLst>
                <p:tags r:id="rId9"/>
              </p:custDataLst>
            </p:nvPr>
          </p:nvSpPr>
          <p:spPr>
            <a:xfrm>
              <a:off x="4883150" y="5349875"/>
              <a:ext cx="2206625" cy="583565"/>
            </a:xfrm>
            <a:prstGeom prst="rect">
              <a:avLst/>
            </a:prstGeom>
            <a:noFill/>
          </p:spPr>
          <p:txBody>
            <a:bodyPr wrap="square" rtlCol="0">
              <a:spAutoFit/>
            </a:bodyPr>
            <a:lstStyle/>
            <a:p>
              <a:pPr algn="l">
                <a:buClrTx/>
                <a:buSzTx/>
                <a:buFontTx/>
              </a:pPr>
              <a:r>
                <a:rPr lang="en-US" altLang="zh-CN" sz="1600" dirty="0">
                  <a:solidFill>
                    <a:schemeClr val="bg1"/>
                  </a:solidFill>
                  <a:uFillTx/>
                  <a:sym typeface="Arial" panose="020B0604020202020204" pitchFamily="34" charset="0"/>
                </a:rPr>
                <a:t>    </a:t>
              </a:r>
              <a:r>
                <a:rPr lang="zh-CN" altLang="en-US" sz="1600" dirty="0">
                  <a:solidFill>
                    <a:schemeClr val="bg1"/>
                  </a:solidFill>
                  <a:uFillTx/>
                  <a:sym typeface="Arial" panose="020B0604020202020204" pitchFamily="34" charset="0"/>
                </a:rPr>
                <a:t>多脑区协同</a:t>
              </a:r>
            </a:p>
            <a:p>
              <a:pPr algn="l">
                <a:buClrTx/>
                <a:buSzTx/>
                <a:buFontTx/>
              </a:pPr>
              <a:r>
                <a:rPr lang="zh-CN" altLang="en-US" sz="1600" dirty="0">
                  <a:solidFill>
                    <a:schemeClr val="bg1"/>
                  </a:solidFill>
                  <a:uFillTx/>
                  <a:sym typeface="Arial" panose="020B0604020202020204" pitchFamily="34" charset="0"/>
                </a:rPr>
                <a:t>      认知模型</a:t>
              </a:r>
            </a:p>
          </p:txBody>
        </p:sp>
        <p:sp>
          <p:nvSpPr>
            <p:cNvPr id="39" name="圆角矩形 38">
              <a:extLst>
                <a:ext uri="{FF2B5EF4-FFF2-40B4-BE49-F238E27FC236}">
                  <a16:creationId xmlns:a16="http://schemas.microsoft.com/office/drawing/2014/main" id="{80784508-8FF8-4BED-977A-00C829834220}"/>
                </a:ext>
              </a:extLst>
            </p:cNvPr>
            <p:cNvSpPr/>
            <p:nvPr/>
          </p:nvSpPr>
          <p:spPr>
            <a:xfrm>
              <a:off x="6795135" y="4760595"/>
              <a:ext cx="1739265" cy="534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a:extLst>
                <a:ext uri="{FF2B5EF4-FFF2-40B4-BE49-F238E27FC236}">
                  <a16:creationId xmlns:a16="http://schemas.microsoft.com/office/drawing/2014/main" id="{43A59DB5-7BE6-4CA5-95BA-E13BC7B47EBE}"/>
                </a:ext>
              </a:extLst>
            </p:cNvPr>
            <p:cNvSpPr/>
            <p:nvPr/>
          </p:nvSpPr>
          <p:spPr>
            <a:xfrm>
              <a:off x="4700270" y="6257290"/>
              <a:ext cx="1929765" cy="40068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脑科学、神经科学</a:t>
              </a:r>
            </a:p>
          </p:txBody>
        </p:sp>
        <p:sp>
          <p:nvSpPr>
            <p:cNvPr id="41" name="圆角矩形 40">
              <a:extLst>
                <a:ext uri="{FF2B5EF4-FFF2-40B4-BE49-F238E27FC236}">
                  <a16:creationId xmlns:a16="http://schemas.microsoft.com/office/drawing/2014/main" id="{7F0D3E1B-4DCC-4066-A2A6-C1C4D68977C3}"/>
                </a:ext>
              </a:extLst>
            </p:cNvPr>
            <p:cNvSpPr/>
            <p:nvPr/>
          </p:nvSpPr>
          <p:spPr>
            <a:xfrm>
              <a:off x="7024370" y="6256655"/>
              <a:ext cx="1491615" cy="40068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神经形态计算</a:t>
              </a:r>
            </a:p>
          </p:txBody>
        </p:sp>
        <p:sp>
          <p:nvSpPr>
            <p:cNvPr id="42" name="左右箭头 41">
              <a:extLst>
                <a:ext uri="{FF2B5EF4-FFF2-40B4-BE49-F238E27FC236}">
                  <a16:creationId xmlns:a16="http://schemas.microsoft.com/office/drawing/2014/main" id="{23B06283-B2C6-44CE-A6B6-78C138B69C8E}"/>
                </a:ext>
              </a:extLst>
            </p:cNvPr>
            <p:cNvSpPr/>
            <p:nvPr/>
          </p:nvSpPr>
          <p:spPr>
            <a:xfrm>
              <a:off x="6555105" y="6350635"/>
              <a:ext cx="534670" cy="191135"/>
            </a:xfrm>
            <a:prstGeom prst="leftRightArrow">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上箭头 42">
              <a:extLst>
                <a:ext uri="{FF2B5EF4-FFF2-40B4-BE49-F238E27FC236}">
                  <a16:creationId xmlns:a16="http://schemas.microsoft.com/office/drawing/2014/main" id="{DAC17920-9AA8-41EA-A185-E5DB1B04C631}"/>
                </a:ext>
              </a:extLst>
            </p:cNvPr>
            <p:cNvSpPr/>
            <p:nvPr/>
          </p:nvSpPr>
          <p:spPr>
            <a:xfrm>
              <a:off x="5545455" y="6022340"/>
              <a:ext cx="221615" cy="221615"/>
            </a:xfrm>
            <a:prstGeom prst="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上箭头 43">
              <a:extLst>
                <a:ext uri="{FF2B5EF4-FFF2-40B4-BE49-F238E27FC236}">
                  <a16:creationId xmlns:a16="http://schemas.microsoft.com/office/drawing/2014/main" id="{0172B81F-2142-48A6-BCA3-AF08B3342B06}"/>
                </a:ext>
              </a:extLst>
            </p:cNvPr>
            <p:cNvSpPr/>
            <p:nvPr/>
          </p:nvSpPr>
          <p:spPr>
            <a:xfrm>
              <a:off x="7626350" y="6022340"/>
              <a:ext cx="221615" cy="221615"/>
            </a:xfrm>
            <a:prstGeom prst="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B1805D73-3869-4D20-A567-639EE8863FFE}"/>
                </a:ext>
              </a:extLst>
            </p:cNvPr>
            <p:cNvSpPr txBox="1"/>
            <p:nvPr>
              <p:custDataLst>
                <p:tags r:id="rId10"/>
              </p:custDataLst>
            </p:nvPr>
          </p:nvSpPr>
          <p:spPr>
            <a:xfrm>
              <a:off x="6937375" y="4752340"/>
              <a:ext cx="1665605" cy="583565"/>
            </a:xfrm>
            <a:prstGeom prst="rect">
              <a:avLst/>
            </a:prstGeom>
            <a:noFill/>
          </p:spPr>
          <p:txBody>
            <a:bodyPr wrap="square" rtlCol="0">
              <a:spAutoFit/>
            </a:bodyPr>
            <a:lstStyle/>
            <a:p>
              <a:r>
                <a:rPr lang="zh-CN" altLang="en-US" sz="1600" dirty="0">
                  <a:solidFill>
                    <a:schemeClr val="bg1"/>
                  </a:solidFill>
                  <a:uFillTx/>
                  <a:sym typeface="Arial" panose="020B0604020202020204" pitchFamily="34" charset="0"/>
                </a:rPr>
                <a:t>多突触可塑性</a:t>
              </a:r>
            </a:p>
            <a:p>
              <a:r>
                <a:rPr lang="zh-CN" altLang="en-US" sz="1600" dirty="0">
                  <a:solidFill>
                    <a:schemeClr val="bg1"/>
                  </a:solidFill>
                  <a:uFillTx/>
                  <a:sym typeface="Arial" panose="020B0604020202020204" pitchFamily="34" charset="0"/>
                </a:rPr>
                <a:t>     学习规则</a:t>
              </a:r>
            </a:p>
          </p:txBody>
        </p:sp>
        <p:sp>
          <p:nvSpPr>
            <p:cNvPr id="46" name="圆角矩形 45">
              <a:extLst>
                <a:ext uri="{FF2B5EF4-FFF2-40B4-BE49-F238E27FC236}">
                  <a16:creationId xmlns:a16="http://schemas.microsoft.com/office/drawing/2014/main" id="{9C56BEE4-96D4-4AB6-9372-3B4B9CBD29CF}"/>
                </a:ext>
              </a:extLst>
            </p:cNvPr>
            <p:cNvSpPr/>
            <p:nvPr/>
          </p:nvSpPr>
          <p:spPr>
            <a:xfrm>
              <a:off x="6794500" y="5356225"/>
              <a:ext cx="1739900" cy="577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CAB1F71E-0A3B-4C8E-9FD3-2F704EC1E8C0}"/>
                </a:ext>
              </a:extLst>
            </p:cNvPr>
            <p:cNvSpPr txBox="1"/>
            <p:nvPr>
              <p:custDataLst>
                <p:tags r:id="rId11"/>
              </p:custDataLst>
            </p:nvPr>
          </p:nvSpPr>
          <p:spPr>
            <a:xfrm>
              <a:off x="7089775" y="5374640"/>
              <a:ext cx="2140585" cy="583565"/>
            </a:xfrm>
            <a:prstGeom prst="rect">
              <a:avLst/>
            </a:prstGeom>
            <a:noFill/>
          </p:spPr>
          <p:txBody>
            <a:bodyPr wrap="square" rtlCol="0">
              <a:spAutoFit/>
            </a:bodyPr>
            <a:lstStyle/>
            <a:p>
              <a:pPr algn="l">
                <a:buClrTx/>
                <a:buSzTx/>
                <a:buFontTx/>
              </a:pPr>
              <a:r>
                <a:rPr lang="zh-CN" altLang="en-US" sz="1600" dirty="0">
                  <a:solidFill>
                    <a:schemeClr val="bg1"/>
                  </a:solidFill>
                  <a:uFillTx/>
                  <a:sym typeface="Arial" panose="020B0604020202020204" pitchFamily="34" charset="0"/>
                </a:rPr>
                <a:t>硬件友好的</a:t>
              </a:r>
            </a:p>
            <a:p>
              <a:pPr algn="l">
                <a:buClrTx/>
                <a:buSzTx/>
                <a:buFontTx/>
              </a:pPr>
              <a:r>
                <a:rPr lang="zh-CN" altLang="en-US" sz="1600" dirty="0">
                  <a:solidFill>
                    <a:schemeClr val="bg1"/>
                  </a:solidFill>
                  <a:uFillTx/>
                  <a:sym typeface="Arial" panose="020B0604020202020204" pitchFamily="34" charset="0"/>
                </a:rPr>
                <a:t>  算法优化</a:t>
              </a:r>
            </a:p>
          </p:txBody>
        </p:sp>
        <p:sp>
          <p:nvSpPr>
            <p:cNvPr id="48" name="圆角矩形 47">
              <a:extLst>
                <a:ext uri="{FF2B5EF4-FFF2-40B4-BE49-F238E27FC236}">
                  <a16:creationId xmlns:a16="http://schemas.microsoft.com/office/drawing/2014/main" id="{6F7F5673-293F-410A-9F3B-9620F252660D}"/>
                </a:ext>
              </a:extLst>
            </p:cNvPr>
            <p:cNvSpPr/>
            <p:nvPr/>
          </p:nvSpPr>
          <p:spPr>
            <a:xfrm>
              <a:off x="5741035" y="2957830"/>
              <a:ext cx="1680210" cy="340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类脑计算机架构</a:t>
              </a:r>
            </a:p>
          </p:txBody>
        </p:sp>
        <p:sp>
          <p:nvSpPr>
            <p:cNvPr id="49" name="Freeform 11">
              <a:extLst>
                <a:ext uri="{FF2B5EF4-FFF2-40B4-BE49-F238E27FC236}">
                  <a16:creationId xmlns:a16="http://schemas.microsoft.com/office/drawing/2014/main" id="{C8FF7E70-9154-45A8-84BA-8F610EAE7FCD}"/>
                </a:ext>
              </a:extLst>
            </p:cNvPr>
            <p:cNvSpPr/>
            <p:nvPr>
              <p:custDataLst>
                <p:tags r:id="rId12"/>
              </p:custDataLst>
            </p:nvPr>
          </p:nvSpPr>
          <p:spPr bwMode="auto">
            <a:xfrm>
              <a:off x="6725285" y="3335655"/>
              <a:ext cx="1639570" cy="535940"/>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solidFill>
              <a:srgbClr val="2CB695">
                <a:lumMod val="40000"/>
                <a:lumOff val="60000"/>
              </a:srgbClr>
            </a:solidFill>
            <a:ln w="19050" cap="rnd" cmpd="sng">
              <a:solidFill>
                <a:srgbClr val="2CB695"/>
              </a:solidFill>
              <a:prstDash val="sysDot"/>
              <a:round/>
              <a:headEnd type="none" w="med" len="med"/>
              <a:tailEnd type="none" w="med" len="med"/>
            </a:ln>
            <a:effectLst/>
          </p:spPr>
          <p:txBody>
            <a:bodyPr wrap="square" anchor="ctr">
              <a:normAutofit fontScale="97500" lnSpcReduction="10000"/>
            </a:bodyPr>
            <a:lstStyle/>
            <a:p>
              <a:pPr algn="ctr"/>
              <a:r>
                <a:rPr lang="zh-CN" altLang="en-US" sz="1600" dirty="0">
                  <a:solidFill>
                    <a:srgbClr val="2CB695">
                      <a:lumMod val="50000"/>
                    </a:srgbClr>
                  </a:solidFill>
                  <a:sym typeface="Arial" panose="020B0604020202020204" pitchFamily="34" charset="0"/>
                </a:rPr>
                <a:t>类脑计算</a:t>
              </a:r>
            </a:p>
            <a:p>
              <a:pPr algn="ctr"/>
              <a:r>
                <a:rPr lang="zh-CN" altLang="en-US" sz="1600" dirty="0">
                  <a:solidFill>
                    <a:srgbClr val="2CB695">
                      <a:lumMod val="50000"/>
                    </a:srgbClr>
                  </a:solidFill>
                  <a:sym typeface="Arial" panose="020B0604020202020204" pitchFamily="34" charset="0"/>
                </a:rPr>
                <a:t>任务</a:t>
              </a:r>
              <a:r>
                <a:rPr lang="en-US" altLang="zh-CN" sz="1600" dirty="0">
                  <a:solidFill>
                    <a:srgbClr val="2CB695">
                      <a:lumMod val="50000"/>
                    </a:srgbClr>
                  </a:solidFill>
                  <a:sym typeface="Arial" panose="020B0604020202020204" pitchFamily="34" charset="0"/>
                </a:rPr>
                <a:t>/</a:t>
              </a:r>
              <a:r>
                <a:rPr lang="zh-CN" altLang="en-US" sz="1600" dirty="0">
                  <a:solidFill>
                    <a:srgbClr val="2CB695">
                      <a:lumMod val="50000"/>
                    </a:srgbClr>
                  </a:solidFill>
                  <a:sym typeface="Arial" panose="020B0604020202020204" pitchFamily="34" charset="0"/>
                </a:rPr>
                <a:t>资源调度</a:t>
              </a:r>
            </a:p>
          </p:txBody>
        </p:sp>
      </p:grpSp>
    </p:spTree>
    <p:extLst>
      <p:ext uri="{BB962C8B-B14F-4D97-AF65-F5344CB8AC3E}">
        <p14:creationId xmlns:p14="http://schemas.microsoft.com/office/powerpoint/2010/main" val="8529752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研究内容</a:t>
            </a:r>
            <a:r>
              <a:rPr lang="en-US" altLang="zh-CN" sz="2800" dirty="0"/>
              <a:t>—1</a:t>
            </a:r>
            <a:r>
              <a:rPr lang="zh-CN" altLang="en-US" sz="2800" dirty="0"/>
              <a:t>、多模态感知信息的联合表征与编解码</a:t>
            </a:r>
            <a:endParaRPr lang="zh-CN" altLang="en-US" dirty="0"/>
          </a:p>
        </p:txBody>
      </p:sp>
      <p:sp>
        <p:nvSpPr>
          <p:cNvPr id="3" name="内容占位符 2">
            <a:extLst>
              <a:ext uri="{FF2B5EF4-FFF2-40B4-BE49-F238E27FC236}">
                <a16:creationId xmlns:a16="http://schemas.microsoft.com/office/drawing/2014/main" id="{2CDD10C3-F9A9-4974-B75D-8619E74B5217}"/>
              </a:ext>
            </a:extLst>
          </p:cNvPr>
          <p:cNvSpPr>
            <a:spLocks noGrp="1"/>
          </p:cNvSpPr>
          <p:nvPr>
            <p:ph idx="1"/>
          </p:nvPr>
        </p:nvSpPr>
        <p:spPr/>
        <p:txBody>
          <a:bodyPr/>
          <a:lstStyle/>
          <a:p>
            <a:r>
              <a:rPr lang="zh-CN" altLang="en-US" dirty="0"/>
              <a:t>对多模态（视、听、触、语义）的感知信息高效联合表征是类脑计算领域的核心问题，目前缺乏通用的感知脉冲编解码方法。</a:t>
            </a:r>
          </a:p>
          <a:p>
            <a:endParaRPr lang="zh-CN" altLang="en-US" dirty="0"/>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21820" y="2192770"/>
            <a:ext cx="4048977" cy="2555446"/>
          </a:xfrm>
          <a:prstGeom prst="rect">
            <a:avLst/>
          </a:prstGeom>
        </p:spPr>
      </p:pic>
      <p:pic>
        <p:nvPicPr>
          <p:cNvPr id="5" name="图片 4"/>
          <p:cNvPicPr>
            <a:picLocks noChangeAspect="1"/>
          </p:cNvPicPr>
          <p:nvPr/>
        </p:nvPicPr>
        <p:blipFill>
          <a:blip r:embed="rId4"/>
          <a:stretch>
            <a:fillRect/>
          </a:stretch>
        </p:blipFill>
        <p:spPr>
          <a:xfrm>
            <a:off x="273853" y="2422510"/>
            <a:ext cx="4181475" cy="1238250"/>
          </a:xfrm>
          <a:prstGeom prst="rect">
            <a:avLst/>
          </a:prstGeom>
        </p:spPr>
      </p:pic>
      <p:pic>
        <p:nvPicPr>
          <p:cNvPr id="6" name="图片 5"/>
          <p:cNvPicPr>
            <a:picLocks noChangeAspect="1"/>
          </p:cNvPicPr>
          <p:nvPr/>
        </p:nvPicPr>
        <p:blipFill>
          <a:blip r:embed="rId5"/>
          <a:stretch>
            <a:fillRect/>
          </a:stretch>
        </p:blipFill>
        <p:spPr>
          <a:xfrm>
            <a:off x="303834" y="3780155"/>
            <a:ext cx="4152900" cy="1076325"/>
          </a:xfrm>
          <a:prstGeom prst="rect">
            <a:avLst/>
          </a:prstGeom>
        </p:spPr>
      </p:pic>
      <p:sp>
        <p:nvSpPr>
          <p:cNvPr id="10" name="Rectangle 5"/>
          <p:cNvSpPr>
            <a:spLocks noChangeArrowheads="1"/>
          </p:cNvSpPr>
          <p:nvPr/>
        </p:nvSpPr>
        <p:spPr bwMode="auto">
          <a:xfrm>
            <a:off x="319493" y="5087740"/>
            <a:ext cx="8356963" cy="1224137"/>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ln>
        </p:spPr>
        <p:style>
          <a:lnRef idx="1">
            <a:schemeClr val="accent6"/>
          </a:lnRef>
          <a:fillRef idx="2">
            <a:schemeClr val="accent6"/>
          </a:fillRef>
          <a:effectRef idx="1">
            <a:schemeClr val="accent6"/>
          </a:effectRef>
          <a:fontRef idx="minor">
            <a:schemeClr val="dk1"/>
          </a:fontRef>
        </p:style>
        <p:txBody>
          <a:bodyPr rIns="0" anchor="ctr" anchorCtr="0"/>
          <a:lstStyle/>
          <a:p>
            <a:pPr marL="342900" marR="0" lvl="1"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p"/>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本项目研究不同模态感知信号的脉冲编解码方法，并构建相应的多模态联合表征模型。</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5583680" y="2223383"/>
            <a:ext cx="2430016" cy="369332"/>
          </a:xfrm>
          <a:prstGeom prst="rect">
            <a:avLst/>
          </a:prstGeom>
          <a:solidFill>
            <a:schemeClr val="accent3">
              <a:lumMod val="20000"/>
              <a:lumOff val="80000"/>
            </a:schemeClr>
          </a:solidFill>
        </p:spPr>
        <p:txBody>
          <a:bodyPr wrap="square" rtlCol="0">
            <a:spAutoFit/>
          </a:bodyPr>
          <a:lstStyle/>
          <a:p>
            <a:r>
              <a:rPr lang="zh-CN" altLang="en-US" b="1" dirty="0"/>
              <a:t>多模态感知联合表征</a:t>
            </a:r>
          </a:p>
        </p:txBody>
      </p:sp>
      <p:cxnSp>
        <p:nvCxnSpPr>
          <p:cNvPr id="22" name="连接符: 肘形 21"/>
          <p:cNvCxnSpPr>
            <a:stCxn id="6" idx="3"/>
          </p:cNvCxnSpPr>
          <p:nvPr/>
        </p:nvCxnSpPr>
        <p:spPr>
          <a:xfrm flipV="1">
            <a:off x="4456734" y="3494020"/>
            <a:ext cx="1431719" cy="824298"/>
          </a:xfrm>
          <a:prstGeom prst="bentConnector3">
            <a:avLst>
              <a:gd name="adj1" fmla="val 98840"/>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p:cNvCxnSpPr>
            <a:stCxn id="5" idx="3"/>
          </p:cNvCxnSpPr>
          <p:nvPr/>
        </p:nvCxnSpPr>
        <p:spPr>
          <a:xfrm>
            <a:off x="4455328" y="3041635"/>
            <a:ext cx="2371253" cy="188974"/>
          </a:xfrm>
          <a:prstGeom prst="bentConnector3">
            <a:avLst>
              <a:gd name="adj1" fmla="val 98014"/>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149582" y="2051968"/>
            <a:ext cx="2076599" cy="369332"/>
          </a:xfrm>
          <a:prstGeom prst="rect">
            <a:avLst/>
          </a:prstGeom>
          <a:solidFill>
            <a:schemeClr val="accent3">
              <a:lumMod val="20000"/>
              <a:lumOff val="80000"/>
            </a:schemeClr>
          </a:solidFill>
        </p:spPr>
        <p:txBody>
          <a:bodyPr wrap="square" rtlCol="0">
            <a:spAutoFit/>
          </a:bodyPr>
          <a:lstStyle/>
          <a:p>
            <a:r>
              <a:rPr lang="zh-CN" altLang="en-US" b="1" dirty="0"/>
              <a:t>听觉信息脉冲编码</a:t>
            </a:r>
          </a:p>
        </p:txBody>
      </p:sp>
      <p:sp>
        <p:nvSpPr>
          <p:cNvPr id="36" name="文本框 35"/>
          <p:cNvSpPr txBox="1"/>
          <p:nvPr/>
        </p:nvSpPr>
        <p:spPr>
          <a:xfrm>
            <a:off x="1235536" y="3510219"/>
            <a:ext cx="2076599" cy="369332"/>
          </a:xfrm>
          <a:prstGeom prst="rect">
            <a:avLst/>
          </a:prstGeom>
          <a:solidFill>
            <a:schemeClr val="accent3">
              <a:lumMod val="20000"/>
              <a:lumOff val="80000"/>
            </a:schemeClr>
          </a:solidFill>
        </p:spPr>
        <p:txBody>
          <a:bodyPr wrap="square" rtlCol="0">
            <a:spAutoFit/>
          </a:bodyPr>
          <a:lstStyle/>
          <a:p>
            <a:r>
              <a:rPr lang="zh-CN" altLang="en-US" b="1" dirty="0"/>
              <a:t>视觉信息脉冲编码</a:t>
            </a:r>
          </a:p>
        </p:txBody>
      </p:sp>
      <p:sp>
        <p:nvSpPr>
          <p:cNvPr id="37" name="文本框 36"/>
          <p:cNvSpPr txBox="1"/>
          <p:nvPr/>
        </p:nvSpPr>
        <p:spPr>
          <a:xfrm>
            <a:off x="5092002" y="3548953"/>
            <a:ext cx="762171" cy="246221"/>
          </a:xfrm>
          <a:prstGeom prst="rect">
            <a:avLst/>
          </a:prstGeom>
          <a:solidFill>
            <a:schemeClr val="tx1">
              <a:lumMod val="95000"/>
              <a:lumOff val="5000"/>
            </a:schemeClr>
          </a:solidFill>
        </p:spPr>
        <p:txBody>
          <a:bodyPr wrap="square" rtlCol="0">
            <a:spAutoFit/>
          </a:bodyPr>
          <a:lstStyle/>
          <a:p>
            <a:r>
              <a:rPr lang="zh-CN" altLang="en-US" sz="1000" b="1" dirty="0">
                <a:solidFill>
                  <a:schemeClr val="bg1"/>
                </a:solidFill>
              </a:rPr>
              <a:t>语义信息</a:t>
            </a:r>
          </a:p>
        </p:txBody>
      </p:sp>
      <p:sp>
        <p:nvSpPr>
          <p:cNvPr id="38" name="文本框 37"/>
          <p:cNvSpPr txBox="1"/>
          <p:nvPr/>
        </p:nvSpPr>
        <p:spPr>
          <a:xfrm>
            <a:off x="5962485" y="3534106"/>
            <a:ext cx="762171" cy="246221"/>
          </a:xfrm>
          <a:prstGeom prst="rect">
            <a:avLst/>
          </a:prstGeom>
          <a:solidFill>
            <a:schemeClr val="tx1">
              <a:lumMod val="95000"/>
              <a:lumOff val="5000"/>
            </a:schemeClr>
          </a:solidFill>
        </p:spPr>
        <p:txBody>
          <a:bodyPr wrap="square" rtlCol="0">
            <a:spAutoFit/>
          </a:bodyPr>
          <a:lstStyle/>
          <a:p>
            <a:r>
              <a:rPr lang="zh-CN" altLang="en-US" sz="1000" b="1" dirty="0">
                <a:solidFill>
                  <a:schemeClr val="bg1"/>
                </a:solidFill>
              </a:rPr>
              <a:t>视觉信息</a:t>
            </a:r>
          </a:p>
        </p:txBody>
      </p:sp>
      <p:sp>
        <p:nvSpPr>
          <p:cNvPr id="39" name="文本框 38"/>
          <p:cNvSpPr txBox="1"/>
          <p:nvPr/>
        </p:nvSpPr>
        <p:spPr>
          <a:xfrm>
            <a:off x="6798688" y="3533934"/>
            <a:ext cx="762171" cy="246221"/>
          </a:xfrm>
          <a:prstGeom prst="rect">
            <a:avLst/>
          </a:prstGeom>
          <a:solidFill>
            <a:schemeClr val="tx1">
              <a:lumMod val="95000"/>
              <a:lumOff val="5000"/>
            </a:schemeClr>
          </a:solidFill>
        </p:spPr>
        <p:txBody>
          <a:bodyPr wrap="square" rtlCol="0">
            <a:spAutoFit/>
          </a:bodyPr>
          <a:lstStyle/>
          <a:p>
            <a:r>
              <a:rPr lang="zh-CN" altLang="en-US" sz="1000" b="1" dirty="0">
                <a:solidFill>
                  <a:schemeClr val="bg1"/>
                </a:solidFill>
              </a:rPr>
              <a:t>听觉信息</a:t>
            </a:r>
          </a:p>
        </p:txBody>
      </p:sp>
      <p:sp>
        <p:nvSpPr>
          <p:cNvPr id="40" name="文本框 39"/>
          <p:cNvSpPr txBox="1"/>
          <p:nvPr/>
        </p:nvSpPr>
        <p:spPr>
          <a:xfrm>
            <a:off x="7683474" y="3548952"/>
            <a:ext cx="762171" cy="246221"/>
          </a:xfrm>
          <a:prstGeom prst="rect">
            <a:avLst/>
          </a:prstGeom>
          <a:solidFill>
            <a:schemeClr val="tx1">
              <a:lumMod val="95000"/>
              <a:lumOff val="5000"/>
            </a:schemeClr>
          </a:solidFill>
        </p:spPr>
        <p:txBody>
          <a:bodyPr wrap="square" rtlCol="0">
            <a:spAutoFit/>
          </a:bodyPr>
          <a:lstStyle/>
          <a:p>
            <a:r>
              <a:rPr lang="zh-CN" altLang="en-US" sz="1000" b="1" dirty="0">
                <a:solidFill>
                  <a:schemeClr val="bg1"/>
                </a:solidFill>
              </a:rPr>
              <a:t>其他信息</a:t>
            </a:r>
          </a:p>
        </p:txBody>
      </p:sp>
      <p:sp>
        <p:nvSpPr>
          <p:cNvPr id="18" name="文本框 17">
            <a:extLst>
              <a:ext uri="{FF2B5EF4-FFF2-40B4-BE49-F238E27FC236}">
                <a16:creationId xmlns:a16="http://schemas.microsoft.com/office/drawing/2014/main" id="{C27B4D08-DE92-46AE-89E2-62404E07FC17}"/>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课题二</a:t>
            </a:r>
          </a:p>
        </p:txBody>
      </p:sp>
      <p:sp>
        <p:nvSpPr>
          <p:cNvPr id="7" name="灯片编号占位符 6">
            <a:extLst>
              <a:ext uri="{FF2B5EF4-FFF2-40B4-BE49-F238E27FC236}">
                <a16:creationId xmlns:a16="http://schemas.microsoft.com/office/drawing/2014/main" id="{5F774B15-69B3-49E8-BEFA-BF89F7AFA15C}"/>
              </a:ext>
            </a:extLst>
          </p:cNvPr>
          <p:cNvSpPr>
            <a:spLocks noGrp="1"/>
          </p:cNvSpPr>
          <p:nvPr>
            <p:ph type="sldNum" sz="quarter" idx="12"/>
          </p:nvPr>
        </p:nvSpPr>
        <p:spPr/>
        <p:txBody>
          <a:bodyPr/>
          <a:lstStyle/>
          <a:p>
            <a:fld id="{17F0B86A-3B10-4477-8AC6-12E7D7B5209B}" type="slidenum">
              <a:rPr lang="zh-CN" altLang="en-US" smtClean="0"/>
              <a:t>57</a:t>
            </a:fld>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ym typeface="+mn-ea"/>
              </a:rPr>
              <a:t>研究内容</a:t>
            </a:r>
            <a:r>
              <a:rPr lang="en-US" altLang="zh-CN" sz="2800" dirty="0">
                <a:sym typeface="+mn-ea"/>
              </a:rPr>
              <a:t>—2</a:t>
            </a:r>
            <a:r>
              <a:rPr lang="zh-CN" altLang="en-US" sz="2800" dirty="0">
                <a:sym typeface="+mn-ea"/>
              </a:rPr>
              <a:t>、多突触可塑性、多脑区协同的认知计算</a:t>
            </a:r>
            <a:endParaRPr lang="zh-CN" altLang="en-US" dirty="0"/>
          </a:p>
        </p:txBody>
      </p:sp>
      <p:sp>
        <p:nvSpPr>
          <p:cNvPr id="4" name="内容占位符 3">
            <a:extLst>
              <a:ext uri="{FF2B5EF4-FFF2-40B4-BE49-F238E27FC236}">
                <a16:creationId xmlns:a16="http://schemas.microsoft.com/office/drawing/2014/main" id="{CE4431B5-1D21-4D13-BAFF-ABBEE5B0F91E}"/>
              </a:ext>
            </a:extLst>
          </p:cNvPr>
          <p:cNvSpPr>
            <a:spLocks noGrp="1"/>
          </p:cNvSpPr>
          <p:nvPr>
            <p:ph idx="1"/>
          </p:nvPr>
        </p:nvSpPr>
        <p:spPr/>
        <p:txBody>
          <a:bodyPr/>
          <a:lstStyle/>
          <a:p>
            <a:r>
              <a:rPr lang="zh-CN" altLang="en-US" dirty="0"/>
              <a:t>大脑依赖于多突触可塑性，多脑区信息协同执行复杂任务但由于多种可塑性协调的复杂性，以及跨区域信息传递的困难性，目前的模型大多基于单一的生物机制，不能有效处理复杂的任务。</a:t>
            </a:r>
          </a:p>
        </p:txBody>
      </p:sp>
      <p:sp>
        <p:nvSpPr>
          <p:cNvPr id="6" name="Rectangle 5"/>
          <p:cNvSpPr>
            <a:spLocks noChangeArrowheads="1"/>
          </p:cNvSpPr>
          <p:nvPr/>
        </p:nvSpPr>
        <p:spPr bwMode="auto">
          <a:xfrm>
            <a:off x="107504" y="5490676"/>
            <a:ext cx="8910660" cy="79208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ln>
        </p:spPr>
        <p:style>
          <a:lnRef idx="1">
            <a:schemeClr val="accent6"/>
          </a:lnRef>
          <a:fillRef idx="2">
            <a:schemeClr val="accent6"/>
          </a:fillRef>
          <a:effectRef idx="1">
            <a:schemeClr val="accent6"/>
          </a:effectRef>
          <a:fontRef idx="minor">
            <a:schemeClr val="dk1"/>
          </a:fontRef>
        </p:style>
        <p:txBody>
          <a:bodyPr rIns="0" anchor="ctr" anchorCtr="0"/>
          <a:lstStyle/>
          <a:p>
            <a:pPr marL="342900" marR="0" lvl="1"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p"/>
              <a:defRPr/>
            </a:pPr>
            <a:r>
              <a:rPr lang="zh-CN" altLang="en-US"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本项目</a:t>
            </a:r>
            <a:r>
              <a:rPr lang="zh-CN" altLang="en-US" sz="2400" b="1"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构建多突触可塑性、多脑区协同的认知计算原理与方法</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3" name="图片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1600" y="3254952"/>
            <a:ext cx="3960440" cy="2042760"/>
          </a:xfrm>
          <a:prstGeom prst="rect">
            <a:avLst/>
          </a:prstGeom>
        </p:spPr>
      </p:pic>
      <p:sp>
        <p:nvSpPr>
          <p:cNvPr id="7" name="文本框 6"/>
          <p:cNvSpPr txBox="1"/>
          <p:nvPr/>
        </p:nvSpPr>
        <p:spPr>
          <a:xfrm>
            <a:off x="2771800" y="2732486"/>
            <a:ext cx="3677114" cy="369332"/>
          </a:xfrm>
          <a:prstGeom prst="rect">
            <a:avLst/>
          </a:prstGeom>
          <a:solidFill>
            <a:schemeClr val="accent3">
              <a:lumMod val="20000"/>
              <a:lumOff val="80000"/>
            </a:schemeClr>
          </a:solidFill>
        </p:spPr>
        <p:txBody>
          <a:bodyPr wrap="square" rtlCol="0">
            <a:spAutoFit/>
          </a:bodyPr>
          <a:lstStyle/>
          <a:p>
            <a:r>
              <a:rPr lang="zh-CN" altLang="en-US" b="1" dirty="0">
                <a:sym typeface="+mn-ea"/>
              </a:rPr>
              <a:t>多突触可塑性、多脑区协同模型</a:t>
            </a:r>
          </a:p>
        </p:txBody>
      </p:sp>
      <p:pic>
        <p:nvPicPr>
          <p:cNvPr id="11" name="图片 1" descr="微信截图_20180319110926"/>
          <p:cNvPicPr>
            <a:picLocks noChangeAspect="1"/>
          </p:cNvPicPr>
          <p:nvPr/>
        </p:nvPicPr>
        <p:blipFill>
          <a:blip r:embed="rId4" cstate="email">
            <a:extLst>
              <a:ext uri="{28A0092B-C50C-407E-A947-70E740481C1C}">
                <a14:useLocalDpi xmlns:a14="http://schemas.microsoft.com/office/drawing/2010/main"/>
              </a:ext>
            </a:extLst>
          </a:blip>
          <a:srcRect l="-219"/>
          <a:stretch>
            <a:fillRect/>
          </a:stretch>
        </p:blipFill>
        <p:spPr>
          <a:xfrm>
            <a:off x="5292080" y="3261835"/>
            <a:ext cx="2592288" cy="2075707"/>
          </a:xfrm>
          <a:prstGeom prst="rect">
            <a:avLst/>
          </a:prstGeom>
          <a:noFill/>
          <a:ln w="9525">
            <a:noFill/>
          </a:ln>
        </p:spPr>
      </p:pic>
      <p:sp>
        <p:nvSpPr>
          <p:cNvPr id="9" name="文本框 8">
            <a:extLst>
              <a:ext uri="{FF2B5EF4-FFF2-40B4-BE49-F238E27FC236}">
                <a16:creationId xmlns:a16="http://schemas.microsoft.com/office/drawing/2014/main" id="{70EA224B-E0FC-460C-854F-9831DD9FDBA3}"/>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课题二</a:t>
            </a:r>
          </a:p>
        </p:txBody>
      </p:sp>
      <p:sp>
        <p:nvSpPr>
          <p:cNvPr id="5" name="灯片编号占位符 4">
            <a:extLst>
              <a:ext uri="{FF2B5EF4-FFF2-40B4-BE49-F238E27FC236}">
                <a16:creationId xmlns:a16="http://schemas.microsoft.com/office/drawing/2014/main" id="{87C5B415-D68B-46F3-8076-DE95FBD17505}"/>
              </a:ext>
            </a:extLst>
          </p:cNvPr>
          <p:cNvSpPr>
            <a:spLocks noGrp="1"/>
          </p:cNvSpPr>
          <p:nvPr>
            <p:ph type="sldNum" sz="quarter" idx="12"/>
          </p:nvPr>
        </p:nvSpPr>
        <p:spPr/>
        <p:txBody>
          <a:bodyPr/>
          <a:lstStyle/>
          <a:p>
            <a:fld id="{17F0B86A-3B10-4477-8AC6-12E7D7B5209B}" type="slidenum">
              <a:rPr lang="zh-CN" altLang="en-US" smtClean="0"/>
              <a:t>58</a:t>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EAC24-A8C3-48D7-84BC-729951EE6C8D}"/>
              </a:ext>
            </a:extLst>
          </p:cNvPr>
          <p:cNvSpPr>
            <a:spLocks noGrp="1"/>
          </p:cNvSpPr>
          <p:nvPr>
            <p:ph type="title"/>
          </p:nvPr>
        </p:nvSpPr>
        <p:spPr/>
        <p:txBody>
          <a:bodyPr/>
          <a:lstStyle/>
          <a:p>
            <a:r>
              <a:rPr lang="zh-CN" altLang="en-US" dirty="0"/>
              <a:t>研究内容</a:t>
            </a:r>
            <a:r>
              <a:rPr lang="en-US" altLang="zh-CN" sz="2800" dirty="0"/>
              <a:t>—3</a:t>
            </a:r>
            <a:r>
              <a:rPr lang="zh-CN" altLang="en-US" sz="2800" dirty="0"/>
              <a:t>、具备通用计算能力的集成类脑架构</a:t>
            </a:r>
            <a:endParaRPr lang="zh-CN" altLang="en-US" dirty="0"/>
          </a:p>
        </p:txBody>
      </p:sp>
      <p:sp>
        <p:nvSpPr>
          <p:cNvPr id="3" name="内容占位符 2">
            <a:extLst>
              <a:ext uri="{FF2B5EF4-FFF2-40B4-BE49-F238E27FC236}">
                <a16:creationId xmlns:a16="http://schemas.microsoft.com/office/drawing/2014/main" id="{B3D16A42-AF53-4689-9104-C7369C40B244}"/>
              </a:ext>
            </a:extLst>
          </p:cNvPr>
          <p:cNvSpPr>
            <a:spLocks noGrp="1"/>
          </p:cNvSpPr>
          <p:nvPr>
            <p:ph idx="1"/>
          </p:nvPr>
        </p:nvSpPr>
        <p:spPr/>
        <p:txBody>
          <a:bodyPr/>
          <a:lstStyle/>
          <a:p>
            <a:r>
              <a:rPr lang="zh-CN" altLang="en-US" dirty="0"/>
              <a:t>基于脑区模块化结构和突触可塑性，如何建立具备通用计算的能力的智能计算单元及集成类脑架构？</a:t>
            </a:r>
          </a:p>
        </p:txBody>
      </p:sp>
      <p:sp>
        <p:nvSpPr>
          <p:cNvPr id="4" name="灯片编号占位符 3">
            <a:extLst>
              <a:ext uri="{FF2B5EF4-FFF2-40B4-BE49-F238E27FC236}">
                <a16:creationId xmlns:a16="http://schemas.microsoft.com/office/drawing/2014/main" id="{0D490D4D-60E6-468E-AC74-C85772C671C4}"/>
              </a:ext>
            </a:extLst>
          </p:cNvPr>
          <p:cNvSpPr>
            <a:spLocks noGrp="1"/>
          </p:cNvSpPr>
          <p:nvPr>
            <p:ph type="sldNum" sz="quarter" idx="12"/>
          </p:nvPr>
        </p:nvSpPr>
        <p:spPr/>
        <p:txBody>
          <a:bodyPr/>
          <a:lstStyle/>
          <a:p>
            <a:fld id="{17F0B86A-3B10-4477-8AC6-12E7D7B5209B}" type="slidenum">
              <a:rPr lang="zh-CN" altLang="en-US" smtClean="0"/>
              <a:t>59</a:t>
            </a:fld>
            <a:endParaRPr lang="zh-CN" altLang="en-US"/>
          </a:p>
        </p:txBody>
      </p:sp>
      <p:sp>
        <p:nvSpPr>
          <p:cNvPr id="5" name="文本框 4">
            <a:extLst>
              <a:ext uri="{FF2B5EF4-FFF2-40B4-BE49-F238E27FC236}">
                <a16:creationId xmlns:a16="http://schemas.microsoft.com/office/drawing/2014/main" id="{372A1C63-F279-4CC9-9C21-D6DD8703313B}"/>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课题二</a:t>
            </a:r>
          </a:p>
        </p:txBody>
      </p:sp>
      <p:sp>
        <p:nvSpPr>
          <p:cNvPr id="9" name="Rectangle 5">
            <a:extLst>
              <a:ext uri="{FF2B5EF4-FFF2-40B4-BE49-F238E27FC236}">
                <a16:creationId xmlns:a16="http://schemas.microsoft.com/office/drawing/2014/main" id="{D6D84C79-EA9B-4B1A-90AE-B0DECE61F9F3}"/>
              </a:ext>
            </a:extLst>
          </p:cNvPr>
          <p:cNvSpPr>
            <a:spLocks noChangeArrowheads="1"/>
          </p:cNvSpPr>
          <p:nvPr/>
        </p:nvSpPr>
        <p:spPr bwMode="auto">
          <a:xfrm>
            <a:off x="4895799" y="5013371"/>
            <a:ext cx="4248201" cy="148009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ln>
        </p:spPr>
        <p:style>
          <a:lnRef idx="1">
            <a:schemeClr val="accent6"/>
          </a:lnRef>
          <a:fillRef idx="2">
            <a:schemeClr val="accent6"/>
          </a:fillRef>
          <a:effectRef idx="1">
            <a:schemeClr val="accent6"/>
          </a:effectRef>
          <a:fontRef idx="minor">
            <a:schemeClr val="dk1"/>
          </a:fontRef>
        </p:style>
        <p:txBody>
          <a:bodyPr rIns="0" anchor="ctr" anchorCtr="0"/>
          <a:lstStyle/>
          <a:p>
            <a:pPr marL="342900" lvl="1" indent="-342900">
              <a:buFont typeface="Wingdings" panose="05000000000000000000" pitchFamily="2" charset="2"/>
              <a:buChar char="Ø"/>
            </a:pPr>
            <a:r>
              <a:rPr lang="zh-CN" altLang="en-US" sz="2200" dirty="0"/>
              <a:t>基于脑区模块化结构，集成不同智能计算单元，解决</a:t>
            </a:r>
            <a:r>
              <a:rPr lang="zh-CN" altLang="en-US" sz="2200" b="1" dirty="0">
                <a:solidFill>
                  <a:srgbClr val="C00000"/>
                </a:solidFill>
              </a:rPr>
              <a:t>计算单元的朴素集成学习效率低、复杂功能逼近不稳定</a:t>
            </a:r>
            <a:r>
              <a:rPr lang="zh-CN" altLang="en-US" sz="2200" dirty="0"/>
              <a:t>等问题。</a:t>
            </a:r>
          </a:p>
        </p:txBody>
      </p:sp>
      <p:sp>
        <p:nvSpPr>
          <p:cNvPr id="10" name="Rectangle 5">
            <a:extLst>
              <a:ext uri="{FF2B5EF4-FFF2-40B4-BE49-F238E27FC236}">
                <a16:creationId xmlns:a16="http://schemas.microsoft.com/office/drawing/2014/main" id="{FDA9B412-BD87-4329-A731-C5A8B18EFD07}"/>
              </a:ext>
            </a:extLst>
          </p:cNvPr>
          <p:cNvSpPr>
            <a:spLocks noChangeArrowheads="1"/>
          </p:cNvSpPr>
          <p:nvPr/>
        </p:nvSpPr>
        <p:spPr bwMode="auto">
          <a:xfrm>
            <a:off x="179512" y="4984818"/>
            <a:ext cx="4536504" cy="1484784"/>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ln>
        </p:spPr>
        <p:style>
          <a:lnRef idx="1">
            <a:schemeClr val="accent6"/>
          </a:lnRef>
          <a:fillRef idx="2">
            <a:schemeClr val="accent6"/>
          </a:fillRef>
          <a:effectRef idx="1">
            <a:schemeClr val="accent6"/>
          </a:effectRef>
          <a:fontRef idx="minor">
            <a:schemeClr val="dk1"/>
          </a:fontRef>
        </p:style>
        <p:txBody>
          <a:bodyPr rIns="0" anchor="ctr" anchorCtr="0"/>
          <a:lstStyle/>
          <a:p>
            <a:pPr marL="342900" lvl="2" indent="-342900">
              <a:buFont typeface="Wingdings" panose="05000000000000000000" pitchFamily="2" charset="2"/>
              <a:buChar char="Ø"/>
            </a:pPr>
            <a:r>
              <a:rPr lang="zh-CN" altLang="en-US" sz="2200" dirty="0"/>
              <a:t>模拟典型脑区结构，</a:t>
            </a:r>
            <a:r>
              <a:rPr lang="zh-CN" altLang="en-US" sz="2200" b="0" dirty="0"/>
              <a:t>建</a:t>
            </a:r>
            <a:r>
              <a:rPr lang="zh-CN" altLang="en-US" sz="2200" dirty="0"/>
              <a:t>立通用智能计算单元，具备端到端建模能力，解决当前</a:t>
            </a:r>
            <a:r>
              <a:rPr lang="zh-CN" altLang="en-US" sz="2200" b="1" dirty="0">
                <a:solidFill>
                  <a:srgbClr val="C00000"/>
                </a:solidFill>
              </a:rPr>
              <a:t>类脑模型难优化、计算模型不类脑</a:t>
            </a:r>
            <a:r>
              <a:rPr lang="zh-CN" altLang="en-US" sz="2200" dirty="0"/>
              <a:t>等问题。</a:t>
            </a:r>
            <a:endParaRPr lang="en-US" altLang="zh-CN" sz="2200" b="0" dirty="0">
              <a:latin typeface="+mn-ea"/>
            </a:endParaRPr>
          </a:p>
        </p:txBody>
      </p:sp>
      <p:grpSp>
        <p:nvGrpSpPr>
          <p:cNvPr id="22" name="组合 21"/>
          <p:cNvGrpSpPr/>
          <p:nvPr/>
        </p:nvGrpSpPr>
        <p:grpSpPr>
          <a:xfrm>
            <a:off x="3447483" y="1962178"/>
            <a:ext cx="5570681" cy="2855243"/>
            <a:chOff x="3447483" y="2046905"/>
            <a:chExt cx="5570681" cy="2855243"/>
          </a:xfrm>
        </p:grpSpPr>
        <p:sp>
          <p:nvSpPr>
            <p:cNvPr id="21" name="圆角矩形 20"/>
            <p:cNvSpPr/>
            <p:nvPr/>
          </p:nvSpPr>
          <p:spPr>
            <a:xfrm>
              <a:off x="3447483" y="2046905"/>
              <a:ext cx="5570681" cy="285524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DD14077-3F3B-4C1D-9D22-D3993DDB44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02466" y="2604007"/>
              <a:ext cx="4206257" cy="1990351"/>
            </a:xfrm>
            <a:prstGeom prst="rect">
              <a:avLst/>
            </a:prstGeom>
          </p:spPr>
        </p:pic>
        <p:sp>
          <p:nvSpPr>
            <p:cNvPr id="7" name="TextBox 8">
              <a:extLst>
                <a:ext uri="{FF2B5EF4-FFF2-40B4-BE49-F238E27FC236}">
                  <a16:creationId xmlns:a16="http://schemas.microsoft.com/office/drawing/2014/main" id="{3D91CFA6-B3AD-436C-82C8-3BBC923635EF}"/>
                </a:ext>
              </a:extLst>
            </p:cNvPr>
            <p:cNvSpPr txBox="1"/>
            <p:nvPr/>
          </p:nvSpPr>
          <p:spPr>
            <a:xfrm>
              <a:off x="3620693" y="2431063"/>
              <a:ext cx="437766" cy="2308324"/>
            </a:xfrm>
            <a:prstGeom prst="rect">
              <a:avLst/>
            </a:prstGeom>
            <a:solidFill>
              <a:schemeClr val="accent2">
                <a:lumMod val="40000"/>
                <a:lumOff val="60000"/>
              </a:schemeClr>
            </a:solidFill>
          </p:spPr>
          <p:txBody>
            <a:bodyPr vert="horz" wrap="square" rtlCol="0">
              <a:spAutoFit/>
            </a:bodyPr>
            <a:lstStyle/>
            <a:p>
              <a:r>
                <a:rPr lang="zh-CN" altLang="en-US" dirty="0">
                  <a:latin typeface="黑体" panose="02010609060101010101" pitchFamily="49" charset="-122"/>
                  <a:ea typeface="黑体" panose="02010609060101010101" pitchFamily="49" charset="-122"/>
                </a:rPr>
                <a:t>设计</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智能计算单元</a:t>
              </a:r>
            </a:p>
          </p:txBody>
        </p:sp>
        <p:sp>
          <p:nvSpPr>
            <p:cNvPr id="8" name="TextBox 8">
              <a:extLst>
                <a:ext uri="{FF2B5EF4-FFF2-40B4-BE49-F238E27FC236}">
                  <a16:creationId xmlns:a16="http://schemas.microsoft.com/office/drawing/2014/main" id="{DD92BF68-A241-4313-9EF5-7AB4D88EE4C4}"/>
                </a:ext>
              </a:extLst>
            </p:cNvPr>
            <p:cNvSpPr txBox="1"/>
            <p:nvPr/>
          </p:nvSpPr>
          <p:spPr>
            <a:xfrm>
              <a:off x="8383519" y="2185007"/>
              <a:ext cx="437766" cy="2585323"/>
            </a:xfrm>
            <a:prstGeom prst="rect">
              <a:avLst/>
            </a:prstGeom>
            <a:solidFill>
              <a:schemeClr val="accent2">
                <a:lumMod val="40000"/>
                <a:lumOff val="60000"/>
              </a:schemeClr>
            </a:solidFill>
          </p:spPr>
          <p:txBody>
            <a:bodyPr vert="horz" wrap="square" rtlCol="0">
              <a:spAutoFit/>
            </a:bodyPr>
            <a:lstStyle/>
            <a:p>
              <a:r>
                <a:rPr lang="zh-CN" altLang="en-US" dirty="0">
                  <a:latin typeface="黑体" panose="02010609060101010101" pitchFamily="49" charset="-122"/>
                  <a:ea typeface="黑体" panose="02010609060101010101" pitchFamily="49" charset="-122"/>
                </a:rPr>
                <a:t>抽象</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脑区模块化</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结构</a:t>
              </a:r>
            </a:p>
          </p:txBody>
        </p:sp>
        <p:sp>
          <p:nvSpPr>
            <p:cNvPr id="11" name="文本框 10">
              <a:extLst>
                <a:ext uri="{FF2B5EF4-FFF2-40B4-BE49-F238E27FC236}">
                  <a16:creationId xmlns:a16="http://schemas.microsoft.com/office/drawing/2014/main" id="{6D771E03-FF00-4F1C-8F13-7A1F5650BFD5}"/>
                </a:ext>
              </a:extLst>
            </p:cNvPr>
            <p:cNvSpPr txBox="1"/>
            <p:nvPr/>
          </p:nvSpPr>
          <p:spPr>
            <a:xfrm>
              <a:off x="5008082" y="2124484"/>
              <a:ext cx="2374900" cy="368300"/>
            </a:xfrm>
            <a:prstGeom prst="rect">
              <a:avLst/>
            </a:prstGeom>
            <a:solidFill>
              <a:schemeClr val="accent2">
                <a:lumMod val="40000"/>
                <a:lumOff val="60000"/>
              </a:schemeClr>
            </a:solidFill>
          </p:spPr>
          <p:txBody>
            <a:bodyPr wrap="square" rtlCol="0">
              <a:spAutoFit/>
            </a:bodyPr>
            <a:lstStyle/>
            <a:p>
              <a:r>
                <a:rPr lang="zh-CN" altLang="en-US" b="1" dirty="0"/>
                <a:t>从真实脑区结构出发</a:t>
              </a:r>
            </a:p>
          </p:txBody>
        </p:sp>
      </p:grpSp>
      <p:grpSp>
        <p:nvGrpSpPr>
          <p:cNvPr id="19" name="组合 18"/>
          <p:cNvGrpSpPr/>
          <p:nvPr/>
        </p:nvGrpSpPr>
        <p:grpSpPr>
          <a:xfrm>
            <a:off x="322738" y="2046905"/>
            <a:ext cx="3192563" cy="1459996"/>
            <a:chOff x="158086" y="2061951"/>
            <a:chExt cx="3192563" cy="1459996"/>
          </a:xfrm>
        </p:grpSpPr>
        <p:sp>
          <p:nvSpPr>
            <p:cNvPr id="15" name="文本框 14"/>
            <p:cNvSpPr txBox="1"/>
            <p:nvPr/>
          </p:nvSpPr>
          <p:spPr>
            <a:xfrm>
              <a:off x="2135212" y="2200053"/>
              <a:ext cx="902811" cy="307777"/>
            </a:xfrm>
            <a:prstGeom prst="rect">
              <a:avLst/>
            </a:prstGeom>
            <a:noFill/>
          </p:spPr>
          <p:txBody>
            <a:bodyPr wrap="none" rtlCol="0">
              <a:spAutoFit/>
            </a:bodyPr>
            <a:lstStyle/>
            <a:p>
              <a:r>
                <a:rPr lang="zh-CN" altLang="en-US" sz="1400" b="1" dirty="0"/>
                <a:t>类脑架构</a:t>
              </a:r>
            </a:p>
          </p:txBody>
        </p:sp>
        <p:pic>
          <p:nvPicPr>
            <p:cNvPr id="16" name="Picture 4" descr="C:\Documents and Settings\THJ\Desktop\Wetware.jpg">
              <a:extLst>
                <a:ext uri="{FF2B5EF4-FFF2-40B4-BE49-F238E27FC236}">
                  <a16:creationId xmlns:a16="http://schemas.microsoft.com/office/drawing/2014/main" id="{BA8CC515-3A82-469B-8A89-B44914887DB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8086" y="2061951"/>
              <a:ext cx="2000989" cy="1459996"/>
            </a:xfrm>
            <a:prstGeom prst="rect">
              <a:avLst/>
            </a:prstGeom>
            <a:noFill/>
            <a:ln w="9525">
              <a:noFill/>
              <a:miter lim="800000"/>
              <a:headEnd/>
              <a:tailEnd/>
            </a:ln>
          </p:spPr>
        </p:pic>
        <p:sp>
          <p:nvSpPr>
            <p:cNvPr id="17" name="文本框 16"/>
            <p:cNvSpPr txBox="1"/>
            <p:nvPr/>
          </p:nvSpPr>
          <p:spPr>
            <a:xfrm>
              <a:off x="2088765" y="3083144"/>
              <a:ext cx="1261884" cy="307777"/>
            </a:xfrm>
            <a:prstGeom prst="rect">
              <a:avLst/>
            </a:prstGeom>
            <a:noFill/>
          </p:spPr>
          <p:txBody>
            <a:bodyPr wrap="none" rtlCol="0">
              <a:spAutoFit/>
            </a:bodyPr>
            <a:lstStyle/>
            <a:p>
              <a:r>
                <a:rPr lang="zh-CN" altLang="en-US" sz="1400" b="1" dirty="0"/>
                <a:t>冯诺依曼架构</a:t>
              </a:r>
            </a:p>
          </p:txBody>
        </p:sp>
      </p:grpSp>
      <p:sp>
        <p:nvSpPr>
          <p:cNvPr id="18" name="文本框 17">
            <a:extLst>
              <a:ext uri="{FF2B5EF4-FFF2-40B4-BE49-F238E27FC236}">
                <a16:creationId xmlns:a16="http://schemas.microsoft.com/office/drawing/2014/main" id="{6D771E03-FF00-4F1C-8F13-7A1F5650BFD5}"/>
              </a:ext>
            </a:extLst>
          </p:cNvPr>
          <p:cNvSpPr txBox="1"/>
          <p:nvPr/>
        </p:nvSpPr>
        <p:spPr>
          <a:xfrm>
            <a:off x="229257" y="3771780"/>
            <a:ext cx="3040610" cy="1077218"/>
          </a:xfrm>
          <a:prstGeom prst="rect">
            <a:avLst/>
          </a:prstGeom>
          <a:solidFill>
            <a:schemeClr val="accent2">
              <a:lumMod val="40000"/>
              <a:lumOff val="60000"/>
            </a:schemeClr>
          </a:solidFill>
        </p:spPr>
        <p:txBody>
          <a:bodyPr wrap="square" rtlCol="0">
            <a:spAutoFit/>
          </a:bodyPr>
          <a:lstStyle/>
          <a:p>
            <a:r>
              <a:rPr lang="zh-CN" altLang="en-US" sz="1600" b="1" dirty="0"/>
              <a:t>冯诺依曼架构计算和存储分离，采用集中式存储；</a:t>
            </a:r>
            <a:endParaRPr lang="en-US" altLang="zh-CN" sz="1600" b="1" dirty="0"/>
          </a:p>
          <a:p>
            <a:r>
              <a:rPr lang="zh-CN" altLang="en-US" sz="1600" b="1" dirty="0"/>
              <a:t>类脑架构采用分布式记忆，</a:t>
            </a:r>
            <a:endParaRPr lang="en-US" altLang="zh-CN" sz="1600" b="1" dirty="0"/>
          </a:p>
          <a:p>
            <a:r>
              <a:rPr lang="zh-CN" altLang="en-US" sz="1600" b="1" dirty="0"/>
              <a:t>无</a:t>
            </a:r>
            <a:r>
              <a:rPr lang="en-US" altLang="zh-CN" sz="1600" b="1" dirty="0"/>
              <a:t>I/O</a:t>
            </a:r>
            <a:r>
              <a:rPr lang="zh-CN" altLang="en-US" sz="1600" b="1" dirty="0"/>
              <a:t>瓶颈。</a:t>
            </a:r>
          </a:p>
        </p:txBody>
      </p:sp>
      <p:sp>
        <p:nvSpPr>
          <p:cNvPr id="20" name="下箭头 19"/>
          <p:cNvSpPr/>
          <p:nvPr/>
        </p:nvSpPr>
        <p:spPr>
          <a:xfrm>
            <a:off x="1438876" y="3572331"/>
            <a:ext cx="203200" cy="2524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6823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BAD12-867D-4D07-928F-B094BA65EE0B}"/>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0E546E79-D4AB-467D-9D6A-E043182DEEA7}"/>
              </a:ext>
            </a:extLst>
          </p:cNvPr>
          <p:cNvSpPr>
            <a:spLocks noGrp="1"/>
          </p:cNvSpPr>
          <p:nvPr>
            <p:ph idx="1"/>
          </p:nvPr>
        </p:nvSpPr>
        <p:spPr/>
        <p:txBody>
          <a:bodyPr/>
          <a:lstStyle/>
          <a:p>
            <a:pPr>
              <a:lnSpc>
                <a:spcPct val="150000"/>
              </a:lnSpc>
            </a:pPr>
            <a:endParaRPr lang="en-US" altLang="zh-CN" dirty="0"/>
          </a:p>
          <a:p>
            <a:pPr>
              <a:lnSpc>
                <a:spcPct val="150000"/>
              </a:lnSpc>
            </a:pPr>
            <a:endParaRPr lang="en-US" altLang="zh-CN" dirty="0"/>
          </a:p>
          <a:p>
            <a:pPr>
              <a:lnSpc>
                <a:spcPct val="150000"/>
              </a:lnSpc>
            </a:pPr>
            <a:r>
              <a:rPr lang="zh-CN" altLang="en-US" dirty="0"/>
              <a:t>现在流行的</a:t>
            </a:r>
            <a:r>
              <a:rPr lang="en-US" altLang="zh-CN" dirty="0"/>
              <a:t>CNN</a:t>
            </a:r>
            <a:r>
              <a:rPr lang="zh-CN" altLang="en-US" dirty="0"/>
              <a:t>网络等架构和</a:t>
            </a:r>
            <a:r>
              <a:rPr lang="en-US" altLang="zh-CN" dirty="0"/>
              <a:t>1989</a:t>
            </a:r>
            <a:r>
              <a:rPr lang="zh-CN" altLang="en-US" dirty="0"/>
              <a:t>年提出的没有本质区别，然而之所以能广泛应用的主要原因是两个主要条件的变化：</a:t>
            </a:r>
            <a:endParaRPr lang="en-US" altLang="zh-CN" dirty="0"/>
          </a:p>
          <a:p>
            <a:pPr lvl="1">
              <a:lnSpc>
                <a:spcPct val="150000"/>
              </a:lnSpc>
            </a:pPr>
            <a:r>
              <a:rPr lang="zh-CN" altLang="en-US" dirty="0"/>
              <a:t>大数据的出现</a:t>
            </a:r>
            <a:endParaRPr lang="en-US" altLang="zh-CN" dirty="0"/>
          </a:p>
          <a:p>
            <a:pPr lvl="1">
              <a:lnSpc>
                <a:spcPct val="150000"/>
              </a:lnSpc>
            </a:pPr>
            <a:r>
              <a:rPr lang="zh-CN" altLang="en-US" dirty="0"/>
              <a:t>计算能力的提升：大约提高了</a:t>
            </a:r>
            <a:r>
              <a:rPr lang="zh-CN" altLang="en-US" dirty="0">
                <a:solidFill>
                  <a:srgbClr val="C00000"/>
                </a:solidFill>
              </a:rPr>
              <a:t>一百万倍</a:t>
            </a:r>
            <a:endParaRPr lang="en-US" altLang="zh-CN" dirty="0">
              <a:solidFill>
                <a:srgbClr val="C00000"/>
              </a:solidFill>
            </a:endParaRPr>
          </a:p>
          <a:p>
            <a:pPr lvl="1">
              <a:lnSpc>
                <a:spcPct val="150000"/>
              </a:lnSpc>
            </a:pPr>
            <a:r>
              <a:rPr lang="zh-CN" altLang="en-US" dirty="0"/>
              <a:t>从</a:t>
            </a:r>
            <a:r>
              <a:rPr lang="en-US" altLang="zh-CN" dirty="0"/>
              <a:t>2005</a:t>
            </a:r>
            <a:r>
              <a:rPr lang="zh-CN" altLang="en-US" dirty="0"/>
              <a:t>年开始，英伟达公司的</a:t>
            </a:r>
            <a:r>
              <a:rPr lang="en-US" altLang="zh-CN" dirty="0"/>
              <a:t>GPU</a:t>
            </a:r>
            <a:r>
              <a:rPr lang="zh-CN" altLang="en-US" dirty="0"/>
              <a:t>显卡提供</a:t>
            </a:r>
            <a:r>
              <a:rPr lang="en-US" altLang="zh-CN" dirty="0"/>
              <a:t>CUDA</a:t>
            </a:r>
            <a:r>
              <a:rPr lang="zh-CN" altLang="en-US" dirty="0"/>
              <a:t>框架，支持</a:t>
            </a:r>
            <a:r>
              <a:rPr lang="en-US" altLang="zh-CN" dirty="0"/>
              <a:t>SIMD</a:t>
            </a:r>
            <a:r>
              <a:rPr lang="zh-CN" altLang="en-US" dirty="0"/>
              <a:t>指令集合，极大提升了并行矩阵乘法等神经网络基础操作。</a:t>
            </a:r>
            <a:r>
              <a:rPr lang="en-US" altLang="zh-CN" dirty="0">
                <a:solidFill>
                  <a:srgbClr val="C00000"/>
                </a:solidFill>
              </a:rPr>
              <a:t>GPU</a:t>
            </a:r>
            <a:r>
              <a:rPr lang="zh-CN" altLang="en-US" dirty="0">
                <a:solidFill>
                  <a:srgbClr val="C00000"/>
                </a:solidFill>
              </a:rPr>
              <a:t>已经成为大数据深度学习算法的第一驱动力</a:t>
            </a:r>
            <a:r>
              <a:rPr lang="zh-CN" altLang="en-US" dirty="0"/>
              <a:t>，超过</a:t>
            </a:r>
            <a:r>
              <a:rPr lang="en-US" altLang="zh-CN" dirty="0"/>
              <a:t>1000</a:t>
            </a:r>
            <a:r>
              <a:rPr lang="zh-CN" altLang="en-US" dirty="0"/>
              <a:t>层的图像识别网络已经可以在有限的时间训练出来。</a:t>
            </a:r>
          </a:p>
        </p:txBody>
      </p:sp>
      <p:sp>
        <p:nvSpPr>
          <p:cNvPr id="5" name="灯片编号占位符 4">
            <a:extLst>
              <a:ext uri="{FF2B5EF4-FFF2-40B4-BE49-F238E27FC236}">
                <a16:creationId xmlns:a16="http://schemas.microsoft.com/office/drawing/2014/main" id="{02D3EB57-FBBD-4C5B-A414-E74921611EC2}"/>
              </a:ext>
            </a:extLst>
          </p:cNvPr>
          <p:cNvSpPr>
            <a:spLocks noGrp="1"/>
          </p:cNvSpPr>
          <p:nvPr>
            <p:ph type="sldNum" sz="quarter" idx="12"/>
          </p:nvPr>
        </p:nvSpPr>
        <p:spPr/>
        <p:txBody>
          <a:bodyPr/>
          <a:lstStyle/>
          <a:p>
            <a:fld id="{17F0B86A-3B10-4477-8AC6-12E7D7B5209B}" type="slidenum">
              <a:rPr lang="zh-CN" altLang="en-US" smtClean="0"/>
              <a:t>6</a:t>
            </a:fld>
            <a:endParaRPr lang="zh-CN" altLang="en-US"/>
          </a:p>
        </p:txBody>
      </p:sp>
      <p:sp>
        <p:nvSpPr>
          <p:cNvPr id="4" name="Rectangle 1">
            <a:extLst>
              <a:ext uri="{FF2B5EF4-FFF2-40B4-BE49-F238E27FC236}">
                <a16:creationId xmlns:a16="http://schemas.microsoft.com/office/drawing/2014/main" id="{913F1A9D-02DE-4C24-A59C-397AA9995258}"/>
              </a:ext>
            </a:extLst>
          </p:cNvPr>
          <p:cNvSpPr/>
          <p:nvPr/>
        </p:nvSpPr>
        <p:spPr>
          <a:xfrm>
            <a:off x="161932" y="939932"/>
            <a:ext cx="8822740" cy="1412759"/>
          </a:xfrm>
          <a:prstGeom prst="rect">
            <a:avLst/>
          </a:prstGeom>
          <a:ln>
            <a:solidFill>
              <a:schemeClr val="tx1"/>
            </a:solidFill>
          </a:ln>
        </p:spPr>
        <p:txBody>
          <a:bodyPr wrap="square">
            <a:spAutoFit/>
          </a:bodyPr>
          <a:lstStyle/>
          <a:p>
            <a:pPr>
              <a:lnSpc>
                <a:spcPct val="130000"/>
              </a:lnSpc>
              <a:tabLst>
                <a:tab pos="11483975" algn="r"/>
              </a:tabLst>
            </a:pPr>
            <a:r>
              <a:rPr lang="zh-CN" altLang="en-US" sz="2000" b="1" dirty="0">
                <a:solidFill>
                  <a:srgbClr val="FF0000"/>
                </a:solidFill>
              </a:rPr>
              <a:t>　　</a:t>
            </a:r>
            <a:r>
              <a:rPr lang="en-US" altLang="zh-CN" sz="2400" b="1" dirty="0">
                <a:solidFill>
                  <a:srgbClr val="C00000"/>
                </a:solidFill>
              </a:rPr>
              <a:t>70 </a:t>
            </a:r>
            <a:r>
              <a:rPr lang="zh-CN" altLang="en-US" sz="2400" b="1" dirty="0">
                <a:solidFill>
                  <a:srgbClr val="C00000"/>
                </a:solidFill>
              </a:rPr>
              <a:t>年的人工智能研究史告诉我们，利用计算能力的一般方法最终是最有效的方法。</a:t>
            </a:r>
            <a:endParaRPr lang="en-US" altLang="zh-CN" sz="2400" b="1" dirty="0">
              <a:solidFill>
                <a:srgbClr val="C00000"/>
              </a:solidFill>
            </a:endParaRPr>
          </a:p>
          <a:p>
            <a:pPr algn="r">
              <a:lnSpc>
                <a:spcPct val="130000"/>
              </a:lnSpc>
              <a:tabLst>
                <a:tab pos="11483975" algn="r"/>
              </a:tabLst>
            </a:pPr>
            <a:r>
              <a:rPr lang="en-US" altLang="zh-CN" sz="2000" b="1" dirty="0">
                <a:solidFill>
                  <a:srgbClr val="002060"/>
                </a:solidFill>
              </a:rPr>
              <a:t>——Rich Sutton</a:t>
            </a:r>
            <a:endParaRPr lang="en-US" sz="2000" b="1" dirty="0">
              <a:solidFill>
                <a:srgbClr val="002060"/>
              </a:solidFill>
            </a:endParaRPr>
          </a:p>
        </p:txBody>
      </p:sp>
    </p:spTree>
    <p:extLst>
      <p:ext uri="{BB962C8B-B14F-4D97-AF65-F5344CB8AC3E}">
        <p14:creationId xmlns:p14="http://schemas.microsoft.com/office/powerpoint/2010/main" val="2460873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A7DC2-DA18-4110-9EA1-840833B2BB45}"/>
              </a:ext>
            </a:extLst>
          </p:cNvPr>
          <p:cNvSpPr>
            <a:spLocks noGrp="1"/>
          </p:cNvSpPr>
          <p:nvPr>
            <p:ph type="title"/>
          </p:nvPr>
        </p:nvSpPr>
        <p:spPr/>
        <p:txBody>
          <a:bodyPr/>
          <a:lstStyle/>
          <a:p>
            <a:r>
              <a:rPr lang="zh-CN" altLang="en-US" dirty="0"/>
              <a:t>研究内容</a:t>
            </a:r>
            <a:r>
              <a:rPr lang="en-US" altLang="zh-CN" sz="2800" dirty="0"/>
              <a:t>—4</a:t>
            </a:r>
            <a:r>
              <a:rPr lang="zh-CN" altLang="en-US" sz="2800" dirty="0"/>
              <a:t>、面向类脑芯片硬件实现的在线学习算法</a:t>
            </a:r>
            <a:endParaRPr lang="zh-CN" altLang="en-US" dirty="0"/>
          </a:p>
        </p:txBody>
      </p:sp>
      <p:sp>
        <p:nvSpPr>
          <p:cNvPr id="3" name="内容占位符 2">
            <a:extLst>
              <a:ext uri="{FF2B5EF4-FFF2-40B4-BE49-F238E27FC236}">
                <a16:creationId xmlns:a16="http://schemas.microsoft.com/office/drawing/2014/main" id="{5C0CFACA-D92F-4BF3-8568-F90D5ECA2FF2}"/>
              </a:ext>
            </a:extLst>
          </p:cNvPr>
          <p:cNvSpPr>
            <a:spLocks noGrp="1"/>
          </p:cNvSpPr>
          <p:nvPr>
            <p:ph idx="1"/>
          </p:nvPr>
        </p:nvSpPr>
        <p:spPr/>
        <p:txBody>
          <a:bodyPr/>
          <a:lstStyle/>
          <a:p>
            <a:r>
              <a:rPr lang="zh-CN" altLang="en-US" dirty="0"/>
              <a:t>为了实现具有低能耗和高认知能力的计算方法，研究如何解决基于异步脉冲信号传递和局部特性的在线学习算法</a:t>
            </a:r>
          </a:p>
          <a:p>
            <a:endParaRPr lang="zh-CN" altLang="en-US" dirty="0"/>
          </a:p>
        </p:txBody>
      </p:sp>
      <p:sp>
        <p:nvSpPr>
          <p:cNvPr id="4" name="灯片编号占位符 3">
            <a:extLst>
              <a:ext uri="{FF2B5EF4-FFF2-40B4-BE49-F238E27FC236}">
                <a16:creationId xmlns:a16="http://schemas.microsoft.com/office/drawing/2014/main" id="{7F494C1F-D239-4BEC-8827-794219C9F91B}"/>
              </a:ext>
            </a:extLst>
          </p:cNvPr>
          <p:cNvSpPr>
            <a:spLocks noGrp="1"/>
          </p:cNvSpPr>
          <p:nvPr>
            <p:ph type="sldNum" sz="quarter" idx="12"/>
          </p:nvPr>
        </p:nvSpPr>
        <p:spPr/>
        <p:txBody>
          <a:bodyPr/>
          <a:lstStyle/>
          <a:p>
            <a:fld id="{17F0B86A-3B10-4477-8AC6-12E7D7B5209B}" type="slidenum">
              <a:rPr lang="zh-CN" altLang="en-US" smtClean="0"/>
              <a:t>60</a:t>
            </a:fld>
            <a:endParaRPr lang="zh-CN" altLang="en-US"/>
          </a:p>
        </p:txBody>
      </p:sp>
      <p:sp>
        <p:nvSpPr>
          <p:cNvPr id="5" name="文本框 4">
            <a:extLst>
              <a:ext uri="{FF2B5EF4-FFF2-40B4-BE49-F238E27FC236}">
                <a16:creationId xmlns:a16="http://schemas.microsoft.com/office/drawing/2014/main" id="{CC7BF20D-877B-4A0A-AEC6-DC9409723D34}"/>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课题二</a:t>
            </a:r>
          </a:p>
        </p:txBody>
      </p:sp>
      <p:pic>
        <p:nvPicPr>
          <p:cNvPr id="14" name="图片 13">
            <a:extLst>
              <a:ext uri="{FF2B5EF4-FFF2-40B4-BE49-F238E27FC236}">
                <a16:creationId xmlns:a16="http://schemas.microsoft.com/office/drawing/2014/main" id="{79E59F83-83E7-4084-BE91-F929670B44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229"/>
          <a:stretch/>
        </p:blipFill>
        <p:spPr>
          <a:xfrm>
            <a:off x="464981" y="2210108"/>
            <a:ext cx="3777255" cy="2416082"/>
          </a:xfrm>
          <a:prstGeom prst="rect">
            <a:avLst/>
          </a:prstGeom>
        </p:spPr>
      </p:pic>
      <p:pic>
        <p:nvPicPr>
          <p:cNvPr id="15" name="图片 14">
            <a:extLst>
              <a:ext uri="{FF2B5EF4-FFF2-40B4-BE49-F238E27FC236}">
                <a16:creationId xmlns:a16="http://schemas.microsoft.com/office/drawing/2014/main" id="{D0D46E4F-D53E-48AF-B745-8C11339D9E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9183" y="2189439"/>
            <a:ext cx="3689197" cy="2467373"/>
          </a:xfrm>
          <a:prstGeom prst="rect">
            <a:avLst/>
          </a:prstGeom>
        </p:spPr>
      </p:pic>
      <p:sp>
        <p:nvSpPr>
          <p:cNvPr id="16" name="矩形 15">
            <a:extLst>
              <a:ext uri="{FF2B5EF4-FFF2-40B4-BE49-F238E27FC236}">
                <a16:creationId xmlns:a16="http://schemas.microsoft.com/office/drawing/2014/main" id="{C404E88B-B1A6-4E5B-A029-0C7D233D8E23}"/>
              </a:ext>
            </a:extLst>
          </p:cNvPr>
          <p:cNvSpPr/>
          <p:nvPr/>
        </p:nvSpPr>
        <p:spPr>
          <a:xfrm>
            <a:off x="4939181" y="5014574"/>
            <a:ext cx="3689197" cy="1135305"/>
          </a:xfrm>
          <a:prstGeom prst="rect">
            <a:avLst/>
          </a:prstGeom>
          <a:solidFill>
            <a:schemeClr val="accent5">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285750" indent="-285750" algn="just">
              <a:buFont typeface="Wingdings" panose="05000000000000000000" pitchFamily="2" charset="2"/>
              <a:buChar char="Ø"/>
            </a:pPr>
            <a:r>
              <a:rPr lang="en-US" altLang="zh-CN" dirty="0">
                <a:solidFill>
                  <a:schemeClr val="tx1"/>
                </a:solidFill>
                <a:ea typeface="黑体" panose="02010609060101010101" pitchFamily="49" charset="-122"/>
              </a:rPr>
              <a:t>Pre-Spike Driven STDP</a:t>
            </a:r>
            <a:r>
              <a:rPr lang="zh-CN" altLang="en-US" dirty="0">
                <a:solidFill>
                  <a:schemeClr val="tx1"/>
                </a:solidFill>
                <a:ea typeface="黑体" panose="02010609060101010101" pitchFamily="49" charset="-122"/>
              </a:rPr>
              <a:t>简化状态机，实现</a:t>
            </a:r>
            <a:r>
              <a:rPr lang="zh-CN" altLang="en-US" b="1" dirty="0">
                <a:solidFill>
                  <a:srgbClr val="C00000"/>
                </a:solidFill>
                <a:ea typeface="黑体" panose="02010609060101010101" pitchFamily="49" charset="-122"/>
              </a:rPr>
              <a:t>硬件友好的生物可解释性</a:t>
            </a:r>
            <a:r>
              <a:rPr lang="en-US" altLang="zh-CN" b="1" dirty="0">
                <a:solidFill>
                  <a:srgbClr val="C00000"/>
                </a:solidFill>
                <a:ea typeface="黑体" panose="02010609060101010101" pitchFamily="49" charset="-122"/>
              </a:rPr>
              <a:t>STDP</a:t>
            </a:r>
            <a:r>
              <a:rPr lang="zh-CN" altLang="en-US" b="1" dirty="0">
                <a:solidFill>
                  <a:srgbClr val="C00000"/>
                </a:solidFill>
                <a:ea typeface="黑体" panose="02010609060101010101" pitchFamily="49" charset="-122"/>
              </a:rPr>
              <a:t>算法</a:t>
            </a:r>
          </a:p>
        </p:txBody>
      </p:sp>
      <p:sp>
        <p:nvSpPr>
          <p:cNvPr id="17" name="矩形 16">
            <a:extLst>
              <a:ext uri="{FF2B5EF4-FFF2-40B4-BE49-F238E27FC236}">
                <a16:creationId xmlns:a16="http://schemas.microsoft.com/office/drawing/2014/main" id="{1060168A-C68A-4B9E-8F86-A8472EA55F33}"/>
              </a:ext>
            </a:extLst>
          </p:cNvPr>
          <p:cNvSpPr/>
          <p:nvPr/>
        </p:nvSpPr>
        <p:spPr>
          <a:xfrm>
            <a:off x="254982" y="5014574"/>
            <a:ext cx="4173002" cy="1135305"/>
          </a:xfrm>
          <a:prstGeom prst="rect">
            <a:avLst/>
          </a:prstGeom>
          <a:solidFill>
            <a:schemeClr val="accent5">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285750" indent="-285750" algn="just">
              <a:buFont typeface="Wingdings" panose="05000000000000000000" pitchFamily="2" charset="2"/>
              <a:buChar char="Ø"/>
            </a:pPr>
            <a:r>
              <a:rPr lang="zh-CN" altLang="en-US" dirty="0">
                <a:solidFill>
                  <a:schemeClr val="tx1"/>
                </a:solidFill>
                <a:ea typeface="黑体" panose="02010609060101010101" pitchFamily="49" charset="-122"/>
              </a:rPr>
              <a:t>由训练网络发展出部署网络的拓扑与计算结构，解决目前</a:t>
            </a:r>
            <a:r>
              <a:rPr lang="zh-CN" altLang="en-US" b="1" dirty="0">
                <a:solidFill>
                  <a:srgbClr val="C00000"/>
                </a:solidFill>
                <a:ea typeface="黑体" panose="02010609060101010101" pitchFamily="49" charset="-122"/>
              </a:rPr>
              <a:t>面向硬件的学习算法难扩展、低性能</a:t>
            </a:r>
            <a:r>
              <a:rPr lang="zh-CN" altLang="en-US" dirty="0">
                <a:solidFill>
                  <a:schemeClr val="tx1"/>
                </a:solidFill>
                <a:ea typeface="黑体" panose="02010609060101010101" pitchFamily="49" charset="-122"/>
              </a:rPr>
              <a:t>等问题</a:t>
            </a:r>
          </a:p>
        </p:txBody>
      </p:sp>
    </p:spTree>
    <p:extLst>
      <p:ext uri="{BB962C8B-B14F-4D97-AF65-F5344CB8AC3E}">
        <p14:creationId xmlns:p14="http://schemas.microsoft.com/office/powerpoint/2010/main" val="118667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E705331-7949-4D83-BF94-50C119990E5E}"/>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32655" y="1150795"/>
            <a:ext cx="2780800" cy="1521152"/>
          </a:xfrm>
          <a:prstGeom prst="rect">
            <a:avLst/>
          </a:prstGeom>
        </p:spPr>
      </p:pic>
      <p:sp>
        <p:nvSpPr>
          <p:cNvPr id="2" name="标题 1">
            <a:extLst>
              <a:ext uri="{FF2B5EF4-FFF2-40B4-BE49-F238E27FC236}">
                <a16:creationId xmlns:a16="http://schemas.microsoft.com/office/drawing/2014/main" id="{E7B79A46-2BAA-40DC-A833-1696E716A6DB}"/>
              </a:ext>
            </a:extLst>
          </p:cNvPr>
          <p:cNvSpPr>
            <a:spLocks noGrp="1"/>
          </p:cNvSpPr>
          <p:nvPr>
            <p:ph type="title"/>
          </p:nvPr>
        </p:nvSpPr>
        <p:spPr/>
        <p:txBody>
          <a:bodyPr/>
          <a:lstStyle/>
          <a:p>
            <a:r>
              <a:rPr lang="zh-CN" altLang="en-US" dirty="0"/>
              <a:t>技术路线</a:t>
            </a:r>
            <a:r>
              <a:rPr lang="en-US" altLang="zh-CN" sz="2800" dirty="0"/>
              <a:t>—1</a:t>
            </a:r>
            <a:r>
              <a:rPr lang="zh-CN" altLang="en-US" sz="2800" dirty="0"/>
              <a:t>、感知建模及多模态信息脉冲编解码方法</a:t>
            </a:r>
            <a:endParaRPr lang="zh-CN" altLang="en-US" dirty="0"/>
          </a:p>
        </p:txBody>
      </p:sp>
      <p:sp>
        <p:nvSpPr>
          <p:cNvPr id="3" name="内容占位符 2">
            <a:extLst>
              <a:ext uri="{FF2B5EF4-FFF2-40B4-BE49-F238E27FC236}">
                <a16:creationId xmlns:a16="http://schemas.microsoft.com/office/drawing/2014/main" id="{B27D262B-93F2-4B80-B4AC-8374594F7EA0}"/>
              </a:ext>
            </a:extLst>
          </p:cNvPr>
          <p:cNvSpPr>
            <a:spLocks noGrp="1"/>
          </p:cNvSpPr>
          <p:nvPr>
            <p:ph idx="1"/>
          </p:nvPr>
        </p:nvSpPr>
        <p:spPr>
          <a:xfrm>
            <a:off x="134223" y="906011"/>
            <a:ext cx="6370486" cy="5637402"/>
          </a:xfrm>
        </p:spPr>
        <p:txBody>
          <a:bodyPr/>
          <a:lstStyle/>
          <a:p>
            <a:r>
              <a:rPr lang="zh-CN" altLang="en-US" dirty="0"/>
              <a:t>模拟视觉神经通路结构的高级感知编码模型</a:t>
            </a:r>
          </a:p>
          <a:p>
            <a:pPr lvl="1"/>
            <a:r>
              <a:rPr lang="zh-CN" altLang="en-US" dirty="0"/>
              <a:t>通过视觉神经通路的层级结构研究特征提取、</a:t>
            </a:r>
            <a:br>
              <a:rPr lang="en-US" altLang="zh-CN" dirty="0"/>
            </a:br>
            <a:r>
              <a:rPr lang="zh-CN" altLang="en-US" dirty="0"/>
              <a:t>特征自适应、物体不变性等机制</a:t>
            </a:r>
          </a:p>
          <a:p>
            <a:r>
              <a:rPr lang="zh-CN" altLang="en-US" dirty="0"/>
              <a:t>模拟听觉神经通路结构的高级感知编码模型</a:t>
            </a:r>
          </a:p>
          <a:p>
            <a:pPr lvl="1"/>
            <a:r>
              <a:rPr lang="zh-CN" altLang="en-US" dirty="0"/>
              <a:t>通过听觉神经通路的层级结构研究通路自适应、频率匹配、选择性注意力等机制 </a:t>
            </a:r>
          </a:p>
          <a:p>
            <a:r>
              <a:rPr lang="zh-CN" altLang="en-US" dirty="0"/>
              <a:t>不同感知域的多元异构编码</a:t>
            </a:r>
          </a:p>
          <a:p>
            <a:pPr lvl="1"/>
            <a:r>
              <a:rPr lang="zh-CN" altLang="en-US" dirty="0"/>
              <a:t>实现多感知域信号的高信息保真度、高精度且高效的脉冲编解码</a:t>
            </a:r>
          </a:p>
          <a:p>
            <a:pPr lvl="1"/>
            <a:r>
              <a:rPr lang="zh-CN" altLang="en-US" dirty="0"/>
              <a:t>实现多感知域信号的可对抗环境干扰的脉冲编解码方法</a:t>
            </a:r>
          </a:p>
        </p:txBody>
      </p:sp>
      <p:sp>
        <p:nvSpPr>
          <p:cNvPr id="4" name="灯片编号占位符 3">
            <a:extLst>
              <a:ext uri="{FF2B5EF4-FFF2-40B4-BE49-F238E27FC236}">
                <a16:creationId xmlns:a16="http://schemas.microsoft.com/office/drawing/2014/main" id="{38362396-BD27-488C-A22C-42D601146222}"/>
              </a:ext>
            </a:extLst>
          </p:cNvPr>
          <p:cNvSpPr>
            <a:spLocks noGrp="1"/>
          </p:cNvSpPr>
          <p:nvPr>
            <p:ph type="sldNum" sz="quarter" idx="12"/>
          </p:nvPr>
        </p:nvSpPr>
        <p:spPr/>
        <p:txBody>
          <a:bodyPr/>
          <a:lstStyle/>
          <a:p>
            <a:fld id="{17F0B86A-3B10-4477-8AC6-12E7D7B5209B}" type="slidenum">
              <a:rPr lang="zh-CN" altLang="en-US" smtClean="0"/>
              <a:t>61</a:t>
            </a:fld>
            <a:endParaRPr lang="zh-CN" altLang="en-US"/>
          </a:p>
        </p:txBody>
      </p:sp>
      <p:pic>
        <p:nvPicPr>
          <p:cNvPr id="13" name="图片 12">
            <a:extLst>
              <a:ext uri="{FF2B5EF4-FFF2-40B4-BE49-F238E27FC236}">
                <a16:creationId xmlns:a16="http://schemas.microsoft.com/office/drawing/2014/main" id="{66D2F5AA-BBD1-42C8-853D-4FB6573284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2908" y="4215244"/>
            <a:ext cx="2539920" cy="1859192"/>
          </a:xfrm>
          <a:prstGeom prst="rect">
            <a:avLst/>
          </a:prstGeom>
        </p:spPr>
      </p:pic>
      <p:sp>
        <p:nvSpPr>
          <p:cNvPr id="14" name="文本框 13">
            <a:extLst>
              <a:ext uri="{FF2B5EF4-FFF2-40B4-BE49-F238E27FC236}">
                <a16:creationId xmlns:a16="http://schemas.microsoft.com/office/drawing/2014/main" id="{41A9250A-6B9A-4D88-9EEA-8070321F9207}"/>
              </a:ext>
            </a:extLst>
          </p:cNvPr>
          <p:cNvSpPr txBox="1"/>
          <p:nvPr/>
        </p:nvSpPr>
        <p:spPr>
          <a:xfrm>
            <a:off x="6243495" y="6094528"/>
            <a:ext cx="2722477" cy="369332"/>
          </a:xfrm>
          <a:prstGeom prst="rect">
            <a:avLst/>
          </a:prstGeom>
          <a:noFill/>
        </p:spPr>
        <p:txBody>
          <a:bodyPr wrap="square" rtlCol="0">
            <a:spAutoFit/>
          </a:bodyPr>
          <a:lstStyle/>
          <a:p>
            <a:r>
              <a:rPr lang="zh-CN" altLang="en-US" b="1" dirty="0">
                <a:latin typeface="+mn-ea"/>
              </a:rPr>
              <a:t>多模态感知信号联合表征</a:t>
            </a:r>
          </a:p>
        </p:txBody>
      </p:sp>
      <p:sp>
        <p:nvSpPr>
          <p:cNvPr id="16" name="文本框 15">
            <a:extLst>
              <a:ext uri="{FF2B5EF4-FFF2-40B4-BE49-F238E27FC236}">
                <a16:creationId xmlns:a16="http://schemas.microsoft.com/office/drawing/2014/main" id="{ED134B2B-DB73-422E-9C7B-3FCBC6534C73}"/>
              </a:ext>
            </a:extLst>
          </p:cNvPr>
          <p:cNvSpPr txBox="1"/>
          <p:nvPr/>
        </p:nvSpPr>
        <p:spPr>
          <a:xfrm>
            <a:off x="6389178" y="2372296"/>
            <a:ext cx="2722477" cy="369332"/>
          </a:xfrm>
          <a:prstGeom prst="rect">
            <a:avLst/>
          </a:prstGeom>
          <a:noFill/>
        </p:spPr>
        <p:txBody>
          <a:bodyPr wrap="square" rtlCol="0">
            <a:spAutoFit/>
          </a:bodyPr>
          <a:lstStyle/>
          <a:p>
            <a:r>
              <a:rPr lang="zh-CN" altLang="en-US" b="1" dirty="0">
                <a:latin typeface="+mn-ea"/>
              </a:rPr>
              <a:t>视觉模型</a:t>
            </a:r>
          </a:p>
        </p:txBody>
      </p:sp>
      <p:pic>
        <p:nvPicPr>
          <p:cNvPr id="17" name="图片 16">
            <a:extLst>
              <a:ext uri="{FF2B5EF4-FFF2-40B4-BE49-F238E27FC236}">
                <a16:creationId xmlns:a16="http://schemas.microsoft.com/office/drawing/2014/main" id="{0C1B1AD1-2C26-4EC5-BAB8-C0858F9475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2897" y="2775120"/>
            <a:ext cx="2736304" cy="1514392"/>
          </a:xfrm>
          <a:prstGeom prst="rect">
            <a:avLst/>
          </a:prstGeom>
        </p:spPr>
      </p:pic>
      <p:sp>
        <p:nvSpPr>
          <p:cNvPr id="18" name="文本框 17">
            <a:extLst>
              <a:ext uri="{FF2B5EF4-FFF2-40B4-BE49-F238E27FC236}">
                <a16:creationId xmlns:a16="http://schemas.microsoft.com/office/drawing/2014/main" id="{FC75053D-710F-4C6B-8A48-EBC2ED2936D1}"/>
              </a:ext>
            </a:extLst>
          </p:cNvPr>
          <p:cNvSpPr txBox="1"/>
          <p:nvPr/>
        </p:nvSpPr>
        <p:spPr>
          <a:xfrm>
            <a:off x="6315504" y="3784741"/>
            <a:ext cx="2722477" cy="369332"/>
          </a:xfrm>
          <a:prstGeom prst="rect">
            <a:avLst/>
          </a:prstGeom>
          <a:noFill/>
        </p:spPr>
        <p:txBody>
          <a:bodyPr wrap="square" rtlCol="0">
            <a:spAutoFit/>
          </a:bodyPr>
          <a:lstStyle/>
          <a:p>
            <a:r>
              <a:rPr lang="zh-CN" altLang="en-US" b="1" dirty="0">
                <a:latin typeface="+mn-ea"/>
              </a:rPr>
              <a:t>听觉模型</a:t>
            </a:r>
          </a:p>
        </p:txBody>
      </p:sp>
      <p:sp>
        <p:nvSpPr>
          <p:cNvPr id="11" name="文本框 10">
            <a:extLst>
              <a:ext uri="{FF2B5EF4-FFF2-40B4-BE49-F238E27FC236}">
                <a16:creationId xmlns:a16="http://schemas.microsoft.com/office/drawing/2014/main" id="{3EE968BD-AE87-46D6-929D-12B68DB75FFD}"/>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课题二</a:t>
            </a:r>
          </a:p>
        </p:txBody>
      </p:sp>
    </p:spTree>
    <p:extLst>
      <p:ext uri="{BB962C8B-B14F-4D97-AF65-F5344CB8AC3E}">
        <p14:creationId xmlns:p14="http://schemas.microsoft.com/office/powerpoint/2010/main" val="3141806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534C9-E7F2-4894-8998-73916AE5738E}"/>
              </a:ext>
            </a:extLst>
          </p:cNvPr>
          <p:cNvSpPr>
            <a:spLocks noGrp="1"/>
          </p:cNvSpPr>
          <p:nvPr>
            <p:ph type="title"/>
          </p:nvPr>
        </p:nvSpPr>
        <p:spPr/>
        <p:txBody>
          <a:bodyPr/>
          <a:lstStyle/>
          <a:p>
            <a:r>
              <a:rPr lang="zh-CN" altLang="en-US" dirty="0"/>
              <a:t>技术路线</a:t>
            </a:r>
            <a:r>
              <a:rPr lang="en-US" altLang="zh-CN" sz="2800" dirty="0"/>
              <a:t>—2</a:t>
            </a:r>
            <a:r>
              <a:rPr lang="zh-CN" altLang="en-US" sz="2800" dirty="0"/>
              <a:t>、多突触可塑性、多脑区协同的认知计算原理与方法</a:t>
            </a:r>
            <a:endParaRPr lang="zh-CN" altLang="en-US" dirty="0"/>
          </a:p>
        </p:txBody>
      </p:sp>
      <p:sp>
        <p:nvSpPr>
          <p:cNvPr id="3" name="内容占位符 2">
            <a:extLst>
              <a:ext uri="{FF2B5EF4-FFF2-40B4-BE49-F238E27FC236}">
                <a16:creationId xmlns:a16="http://schemas.microsoft.com/office/drawing/2014/main" id="{79877BCD-82FE-4521-9AFE-FAA83EAFCD93}"/>
              </a:ext>
            </a:extLst>
          </p:cNvPr>
          <p:cNvSpPr>
            <a:spLocks noGrp="1"/>
          </p:cNvSpPr>
          <p:nvPr>
            <p:ph idx="1"/>
          </p:nvPr>
        </p:nvSpPr>
        <p:spPr>
          <a:xfrm>
            <a:off x="134224" y="906011"/>
            <a:ext cx="6773854" cy="5637402"/>
          </a:xfrm>
        </p:spPr>
        <p:txBody>
          <a:bodyPr/>
          <a:lstStyle/>
          <a:p>
            <a:r>
              <a:rPr lang="zh-CN" altLang="en-US" dirty="0"/>
              <a:t>融合多突触可塑性的学习规则</a:t>
            </a:r>
          </a:p>
          <a:p>
            <a:pPr lvl="1"/>
            <a:r>
              <a:rPr lang="zh-CN" altLang="en-US" dirty="0"/>
              <a:t>基于脉冲时间依赖的可塑性机制；</a:t>
            </a:r>
          </a:p>
          <a:p>
            <a:pPr lvl="1"/>
            <a:r>
              <a:rPr lang="zh-CN" altLang="en-US" dirty="0"/>
              <a:t>监督学习、无监督学习、强化学习；</a:t>
            </a:r>
          </a:p>
          <a:p>
            <a:pPr lvl="1"/>
            <a:r>
              <a:rPr lang="zh-CN" altLang="en-US" dirty="0"/>
              <a:t>元可塑性机制。</a:t>
            </a:r>
          </a:p>
          <a:p>
            <a:r>
              <a:rPr lang="zh-CN" altLang="en-US" dirty="0"/>
              <a:t>多脑区协同的信息交互模型</a:t>
            </a:r>
          </a:p>
          <a:p>
            <a:pPr lvl="1"/>
            <a:r>
              <a:rPr lang="zh-CN" altLang="en-US" dirty="0"/>
              <a:t>以大脑的功能连接与结构连接抽象出各脑区计算架构；</a:t>
            </a:r>
          </a:p>
          <a:p>
            <a:pPr lvl="1"/>
            <a:r>
              <a:rPr lang="zh-CN" altLang="en-US" dirty="0"/>
              <a:t>构建多脑区协同信息处理模型</a:t>
            </a:r>
          </a:p>
          <a:p>
            <a:endParaRPr lang="zh-CN" altLang="en-US" dirty="0"/>
          </a:p>
        </p:txBody>
      </p:sp>
      <p:sp>
        <p:nvSpPr>
          <p:cNvPr id="4" name="灯片编号占位符 3">
            <a:extLst>
              <a:ext uri="{FF2B5EF4-FFF2-40B4-BE49-F238E27FC236}">
                <a16:creationId xmlns:a16="http://schemas.microsoft.com/office/drawing/2014/main" id="{FA2CDE55-A664-4C79-96CF-B73C6DEBDF08}"/>
              </a:ext>
            </a:extLst>
          </p:cNvPr>
          <p:cNvSpPr>
            <a:spLocks noGrp="1"/>
          </p:cNvSpPr>
          <p:nvPr>
            <p:ph type="sldNum" sz="quarter" idx="12"/>
          </p:nvPr>
        </p:nvSpPr>
        <p:spPr/>
        <p:txBody>
          <a:bodyPr/>
          <a:lstStyle/>
          <a:p>
            <a:fld id="{17F0B86A-3B10-4477-8AC6-12E7D7B5209B}" type="slidenum">
              <a:rPr lang="zh-CN" altLang="en-US" smtClean="0"/>
              <a:t>62</a:t>
            </a:fld>
            <a:endParaRPr lang="zh-CN" altLang="en-US"/>
          </a:p>
        </p:txBody>
      </p:sp>
      <p:pic>
        <p:nvPicPr>
          <p:cNvPr id="5" name="图片 2">
            <a:extLst>
              <a:ext uri="{FF2B5EF4-FFF2-40B4-BE49-F238E27FC236}">
                <a16:creationId xmlns:a16="http://schemas.microsoft.com/office/drawing/2014/main" id="{6CA3BB20-F7FB-44E0-8EF3-4D7462EFEF2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50259" y="913381"/>
            <a:ext cx="2836111" cy="2267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A513C2A7-D4D7-48D2-860F-CB1D2E144239}"/>
              </a:ext>
            </a:extLst>
          </p:cNvPr>
          <p:cNvSpPr txBox="1"/>
          <p:nvPr/>
        </p:nvSpPr>
        <p:spPr>
          <a:xfrm>
            <a:off x="5580113" y="6165992"/>
            <a:ext cx="3475032" cy="397994"/>
          </a:xfrm>
          <a:prstGeom prst="rect">
            <a:avLst/>
          </a:prstGeom>
          <a:solidFill>
            <a:schemeClr val="accent1">
              <a:lumMod val="60000"/>
              <a:lumOff val="40000"/>
            </a:schemeClr>
          </a:solidFill>
          <a:ln w="12700">
            <a:miter lim="400000"/>
          </a:ln>
        </p:spPr>
        <p:txBody>
          <a:bodyPr rot="0" vert="horz" wrap="square" lIns="35719" tIns="35719" rIns="35719" bIns="35719" numCol="1" spcCol="0" rtlCol="0" anchor="ctr" forceAA="0">
            <a:spAutoFit/>
          </a:bodyPr>
          <a:lstStyle/>
          <a:p>
            <a:pPr algn="ctr">
              <a:lnSpc>
                <a:spcPct val="150000"/>
              </a:lnSpc>
              <a:defRPr sz="1800" b="0"/>
            </a:pPr>
            <a:r>
              <a:rPr lang="zh-CN" altLang="en-US" sz="1600" b="1">
                <a:latin typeface="微软雅黑" panose="020B0503020204020204" pitchFamily="34" charset="-122"/>
                <a:ea typeface="微软雅黑" panose="020B0503020204020204" pitchFamily="34" charset="-122"/>
              </a:rPr>
              <a:t>融合多种可塑性设计网络模型和算法</a:t>
            </a:r>
            <a:endParaRPr lang="zh-CN" altLang="en-US" sz="16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737EFD8-233E-41B0-A74A-3F09CEABB2B1}"/>
              </a:ext>
            </a:extLst>
          </p:cNvPr>
          <p:cNvSpPr txBox="1"/>
          <p:nvPr/>
        </p:nvSpPr>
        <p:spPr>
          <a:xfrm>
            <a:off x="5454750" y="3043059"/>
            <a:ext cx="3573657" cy="441468"/>
          </a:xfrm>
          <a:prstGeom prst="rect">
            <a:avLst/>
          </a:prstGeom>
          <a:solidFill>
            <a:schemeClr val="accent1">
              <a:lumMod val="60000"/>
              <a:lumOff val="40000"/>
            </a:schemeClr>
          </a:solidFill>
          <a:ln w="12700">
            <a:miter lim="400000"/>
          </a:ln>
        </p:spPr>
        <p:txBody>
          <a:bodyPr rot="0" vert="horz" wrap="square" lIns="35719" tIns="35719" rIns="35719" bIns="35719" numCol="1" spcCol="0" rtlCol="0" anchor="ctr" forceAA="0">
            <a:spAutoFit/>
          </a:bodyPr>
          <a:lstStyle/>
          <a:p>
            <a:pPr algn="ctr">
              <a:lnSpc>
                <a:spcPct val="150000"/>
              </a:lnSpc>
              <a:defRPr sz="1800" b="0"/>
            </a:pPr>
            <a:r>
              <a:rPr lang="zh-CN" altLang="en-US" sz="1600" b="1" dirty="0">
                <a:solidFill>
                  <a:srgbClr val="000000"/>
                </a:solidFill>
                <a:latin typeface="微软雅黑" panose="020B0503020204020204" pitchFamily="34" charset="-122"/>
                <a:ea typeface="微软雅黑" panose="020B0503020204020204" pitchFamily="34" charset="-122"/>
              </a:rPr>
              <a:t>抽象脑结构发展多脑区协同信息处理</a:t>
            </a:r>
          </a:p>
        </p:txBody>
      </p:sp>
      <p:pic>
        <p:nvPicPr>
          <p:cNvPr id="11" name="图片 19">
            <a:extLst>
              <a:ext uri="{FF2B5EF4-FFF2-40B4-BE49-F238E27FC236}">
                <a16:creationId xmlns:a16="http://schemas.microsoft.com/office/drawing/2014/main" id="{25873BE3-ED9E-43D9-BED5-559915DDE95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69110" y="4274554"/>
            <a:ext cx="3226424" cy="16700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左箭头 3">
            <a:extLst>
              <a:ext uri="{FF2B5EF4-FFF2-40B4-BE49-F238E27FC236}">
                <a16:creationId xmlns:a16="http://schemas.microsoft.com/office/drawing/2014/main" id="{3F13324B-CFBF-4476-9E67-ABEF204BE7F9}"/>
              </a:ext>
            </a:extLst>
          </p:cNvPr>
          <p:cNvSpPr/>
          <p:nvPr/>
        </p:nvSpPr>
        <p:spPr>
          <a:xfrm rot="10800000">
            <a:off x="4817923" y="4981592"/>
            <a:ext cx="1001389" cy="342804"/>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A59D31C-F45E-42B7-A153-ED037E139B3D}"/>
              </a:ext>
            </a:extLst>
          </p:cNvPr>
          <p:cNvSpPr/>
          <p:nvPr/>
        </p:nvSpPr>
        <p:spPr>
          <a:xfrm>
            <a:off x="971600" y="6198357"/>
            <a:ext cx="3312368" cy="369332"/>
          </a:xfrm>
          <a:prstGeom prst="rect">
            <a:avLst/>
          </a:prstGeom>
          <a:solidFill>
            <a:schemeClr val="accent1">
              <a:lumMod val="60000"/>
              <a:lumOff val="40000"/>
            </a:schemeClr>
          </a:solidFill>
        </p:spPr>
        <p:txBody>
          <a:bodyPr wrap="square">
            <a:spAutoFit/>
          </a:bodyPr>
          <a:lstStyle/>
          <a:p>
            <a:pPr algn="ctr"/>
            <a:r>
              <a:rPr lang="zh-CN" altLang="en-US" b="1">
                <a:solidFill>
                  <a:srgbClr val="000000"/>
                </a:solidFill>
                <a:latin typeface="微软雅黑" panose="020B0503020204020204" pitchFamily="34" charset="-122"/>
                <a:ea typeface="微软雅黑" panose="020B0503020204020204" pitchFamily="34" charset="-122"/>
                <a:sym typeface="+mn-ea"/>
              </a:rPr>
              <a:t>多种</a:t>
            </a:r>
            <a:r>
              <a:rPr lang="zh-CN" altLang="zh-CN" b="1">
                <a:solidFill>
                  <a:srgbClr val="000000"/>
                </a:solidFill>
                <a:latin typeface="微软雅黑" panose="020B0503020204020204" pitchFamily="34" charset="-122"/>
                <a:ea typeface="微软雅黑" panose="020B0503020204020204" pitchFamily="34" charset="-122"/>
                <a:sym typeface="+mn-ea"/>
              </a:rPr>
              <a:t>突触可塑性的学习规则</a:t>
            </a:r>
            <a:endParaRPr lang="zh-CN" altLang="en-US"/>
          </a:p>
        </p:txBody>
      </p:sp>
      <p:pic>
        <p:nvPicPr>
          <p:cNvPr id="10" name="图片 9">
            <a:extLst>
              <a:ext uri="{FF2B5EF4-FFF2-40B4-BE49-F238E27FC236}">
                <a16:creationId xmlns:a16="http://schemas.microsoft.com/office/drawing/2014/main" id="{F6234B0A-135D-48F3-949B-AB28711C695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325" y="4274554"/>
            <a:ext cx="5168541" cy="1911820"/>
          </a:xfrm>
          <a:prstGeom prst="rect">
            <a:avLst/>
          </a:prstGeom>
        </p:spPr>
      </p:pic>
      <p:sp>
        <p:nvSpPr>
          <p:cNvPr id="12" name="上箭头 16">
            <a:extLst>
              <a:ext uri="{FF2B5EF4-FFF2-40B4-BE49-F238E27FC236}">
                <a16:creationId xmlns:a16="http://schemas.microsoft.com/office/drawing/2014/main" id="{52D7D9CA-07DB-4991-A6B0-39DAF99883BC}"/>
              </a:ext>
            </a:extLst>
          </p:cNvPr>
          <p:cNvSpPr/>
          <p:nvPr/>
        </p:nvSpPr>
        <p:spPr>
          <a:xfrm>
            <a:off x="7561820" y="3649075"/>
            <a:ext cx="286022" cy="394298"/>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2398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33375A-D196-4003-A91B-7362BD5EFE26}"/>
              </a:ext>
            </a:extLst>
          </p:cNvPr>
          <p:cNvSpPr>
            <a:spLocks noGrp="1"/>
          </p:cNvSpPr>
          <p:nvPr>
            <p:ph type="title"/>
          </p:nvPr>
        </p:nvSpPr>
        <p:spPr/>
        <p:txBody>
          <a:bodyPr/>
          <a:lstStyle/>
          <a:p>
            <a:r>
              <a:rPr lang="zh-CN" altLang="en-US" dirty="0"/>
              <a:t>技术路线</a:t>
            </a:r>
            <a:r>
              <a:rPr lang="en-US" altLang="zh-CN" sz="2800" dirty="0"/>
              <a:t>—3</a:t>
            </a:r>
            <a:r>
              <a:rPr lang="zh-CN" altLang="en-US" sz="2800" dirty="0"/>
              <a:t>、神经拟态类脑计算机</a:t>
            </a:r>
            <a:endParaRPr lang="zh-CN" altLang="en-US" dirty="0"/>
          </a:p>
        </p:txBody>
      </p:sp>
      <p:sp>
        <p:nvSpPr>
          <p:cNvPr id="3" name="内容占位符 2">
            <a:extLst>
              <a:ext uri="{FF2B5EF4-FFF2-40B4-BE49-F238E27FC236}">
                <a16:creationId xmlns:a16="http://schemas.microsoft.com/office/drawing/2014/main" id="{EFDA2AF5-50E2-4323-9B2B-C94CE8303C18}"/>
              </a:ext>
            </a:extLst>
          </p:cNvPr>
          <p:cNvSpPr>
            <a:spLocks noGrp="1"/>
          </p:cNvSpPr>
          <p:nvPr>
            <p:ph idx="1"/>
          </p:nvPr>
        </p:nvSpPr>
        <p:spPr>
          <a:xfrm>
            <a:off x="134223" y="906011"/>
            <a:ext cx="8850165" cy="5637402"/>
          </a:xfrm>
        </p:spPr>
        <p:txBody>
          <a:bodyPr/>
          <a:lstStyle/>
          <a:p>
            <a:r>
              <a:rPr lang="zh-CN" altLang="en-US" sz="2000" dirty="0"/>
              <a:t>建立具有通用计算能力的智能单元</a:t>
            </a:r>
          </a:p>
          <a:p>
            <a:pPr lvl="1"/>
            <a:r>
              <a:rPr lang="zh-CN" altLang="en-US" sz="1800" dirty="0"/>
              <a:t>以神经图灵机为理论基础，构建具备通用</a:t>
            </a:r>
            <a:br>
              <a:rPr lang="en-US" altLang="zh-CN" sz="1800" dirty="0"/>
            </a:br>
            <a:r>
              <a:rPr lang="zh-CN" altLang="en-US" sz="1800" dirty="0"/>
              <a:t>计算能力的智能单元</a:t>
            </a:r>
          </a:p>
          <a:p>
            <a:pPr lvl="1"/>
            <a:r>
              <a:rPr lang="zh-CN" altLang="en-US" sz="1800" dirty="0"/>
              <a:t>可微分、易优化、可集成的智能单元</a:t>
            </a:r>
          </a:p>
          <a:p>
            <a:r>
              <a:rPr lang="zh-CN" altLang="en-US" sz="2000" dirty="0"/>
              <a:t>建立多个智能单元的集成类脑架构</a:t>
            </a:r>
          </a:p>
          <a:p>
            <a:pPr lvl="1"/>
            <a:r>
              <a:rPr lang="zh-CN" altLang="en-US" sz="1800" dirty="0"/>
              <a:t>高效、鲁棒的集成优化、学习算法</a:t>
            </a:r>
          </a:p>
          <a:p>
            <a:pPr lvl="1"/>
            <a:r>
              <a:rPr lang="zh-CN" altLang="en-US" sz="1800" dirty="0"/>
              <a:t>高速、低延迟、可拓展、大规模的互联架构</a:t>
            </a:r>
          </a:p>
          <a:p>
            <a:pPr lvl="1"/>
            <a:r>
              <a:rPr lang="zh-CN" altLang="en-US" sz="1800" dirty="0"/>
              <a:t>支持与传感器设备、其他计算资源的联结</a:t>
            </a:r>
          </a:p>
          <a:p>
            <a:r>
              <a:rPr lang="zh-CN" altLang="en-US" sz="2000" dirty="0"/>
              <a:t>使用集成类脑架构解决视听、空间认知</a:t>
            </a:r>
          </a:p>
          <a:p>
            <a:pPr lvl="1"/>
            <a:r>
              <a:rPr lang="zh-CN" altLang="en-US" sz="1800" dirty="0"/>
              <a:t>使用智能单元建立部分脑区的计算模型，通过集成类脑架构完成生物视听任务。</a:t>
            </a:r>
          </a:p>
          <a:p>
            <a:pPr lvl="1"/>
            <a:r>
              <a:rPr lang="zh-CN" altLang="en-US" sz="1800" dirty="0"/>
              <a:t>使用集成类脑架构，建立类脑空间认知系统，在仿真环境和现实环境中完成空间认知任务。</a:t>
            </a:r>
          </a:p>
        </p:txBody>
      </p:sp>
      <p:sp>
        <p:nvSpPr>
          <p:cNvPr id="4" name="灯片编号占位符 3">
            <a:extLst>
              <a:ext uri="{FF2B5EF4-FFF2-40B4-BE49-F238E27FC236}">
                <a16:creationId xmlns:a16="http://schemas.microsoft.com/office/drawing/2014/main" id="{F6F3A55D-A95F-4F07-85F1-57D3E663B355}"/>
              </a:ext>
            </a:extLst>
          </p:cNvPr>
          <p:cNvSpPr>
            <a:spLocks noGrp="1"/>
          </p:cNvSpPr>
          <p:nvPr>
            <p:ph type="sldNum" sz="quarter" idx="12"/>
          </p:nvPr>
        </p:nvSpPr>
        <p:spPr/>
        <p:txBody>
          <a:bodyPr/>
          <a:lstStyle/>
          <a:p>
            <a:fld id="{17F0B86A-3B10-4477-8AC6-12E7D7B5209B}" type="slidenum">
              <a:rPr lang="zh-CN" altLang="en-US" smtClean="0"/>
              <a:t>63</a:t>
            </a:fld>
            <a:endParaRPr lang="zh-CN" altLang="en-US"/>
          </a:p>
        </p:txBody>
      </p:sp>
      <p:sp>
        <p:nvSpPr>
          <p:cNvPr id="5" name="文本框 4">
            <a:extLst>
              <a:ext uri="{FF2B5EF4-FFF2-40B4-BE49-F238E27FC236}">
                <a16:creationId xmlns:a16="http://schemas.microsoft.com/office/drawing/2014/main" id="{78E72499-8C3F-43BA-98C2-8424AA673FC5}"/>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课题二</a:t>
            </a:r>
          </a:p>
        </p:txBody>
      </p:sp>
      <p:sp>
        <p:nvSpPr>
          <p:cNvPr id="7" name="矩形 6">
            <a:extLst>
              <a:ext uri="{FF2B5EF4-FFF2-40B4-BE49-F238E27FC236}">
                <a16:creationId xmlns:a16="http://schemas.microsoft.com/office/drawing/2014/main" id="{184187D0-BD4B-4465-97BF-999404935A33}"/>
              </a:ext>
            </a:extLst>
          </p:cNvPr>
          <p:cNvSpPr/>
          <p:nvPr/>
        </p:nvSpPr>
        <p:spPr>
          <a:xfrm>
            <a:off x="5433506" y="3429000"/>
            <a:ext cx="3647152" cy="369332"/>
          </a:xfrm>
          <a:prstGeom prst="rect">
            <a:avLst/>
          </a:prstGeom>
        </p:spPr>
        <p:txBody>
          <a:bodyPr wrap="none">
            <a:spAutoFit/>
          </a:bodyPr>
          <a:lstStyle/>
          <a:p>
            <a:r>
              <a:rPr lang="zh-CN" altLang="zh-CN" b="1" kern="100" dirty="0">
                <a:latin typeface="Times New Roman" panose="02020603050405020304" pitchFamily="18" charset="0"/>
                <a:cs typeface="Times New Roman" panose="02020603050405020304" pitchFamily="18" charset="0"/>
              </a:rPr>
              <a:t>基于智能计算单元的集成类脑架构</a:t>
            </a:r>
            <a:endParaRPr lang="zh-CN" altLang="en-US" b="1" dirty="0"/>
          </a:p>
        </p:txBody>
      </p:sp>
      <p:pic>
        <p:nvPicPr>
          <p:cNvPr id="6" name="图片 4" descr="图片 4">
            <a:extLst>
              <a:ext uri="{FF2B5EF4-FFF2-40B4-BE49-F238E27FC236}">
                <a16:creationId xmlns:a16="http://schemas.microsoft.com/office/drawing/2014/main" id="{FE9DC4F2-13A2-4539-97BD-EAAA2B7BBA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4515" y="1045195"/>
            <a:ext cx="3986144" cy="2415006"/>
          </a:xfrm>
          <a:prstGeom prst="rect">
            <a:avLst/>
          </a:prstGeom>
          <a:ln w="12700">
            <a:miter lim="400000"/>
            <a:headEnd/>
            <a:tailEnd/>
          </a:ln>
        </p:spPr>
      </p:pic>
    </p:spTree>
    <p:extLst>
      <p:ext uri="{BB962C8B-B14F-4D97-AF65-F5344CB8AC3E}">
        <p14:creationId xmlns:p14="http://schemas.microsoft.com/office/powerpoint/2010/main" val="2131935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矩形 3"/>
          <p:cNvSpPr txBox="1"/>
          <p:nvPr/>
        </p:nvSpPr>
        <p:spPr>
          <a:xfrm>
            <a:off x="-78991" y="3593606"/>
            <a:ext cx="5271135" cy="505460"/>
          </a:xfrm>
          <a:prstGeom prst="rect">
            <a:avLst/>
          </a:prstGeom>
          <a:ln w="12700">
            <a:miter lim="400000"/>
          </a:ln>
        </p:spPr>
        <p:txBody>
          <a:bodyPr wrap="square" lIns="45718" tIns="45718" rIns="45718" bIns="45718">
            <a:spAutoFit/>
          </a:bodyPr>
          <a:lstStyle/>
          <a:p>
            <a:pPr marL="800100" lvl="1" indent="-342900">
              <a:lnSpc>
                <a:spcPct val="150000"/>
              </a:lnSpc>
              <a:spcBef>
                <a:spcPts val="400"/>
              </a:spcBef>
              <a:buFont typeface="Wingdings" panose="05000000000000000000" pitchFamily="2" charset="2"/>
              <a:buChar char="n"/>
              <a:defRPr sz="20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800" dirty="0"/>
              <a:t>易于硬件实现的高效学习规则</a:t>
            </a:r>
          </a:p>
        </p:txBody>
      </p:sp>
      <p:sp>
        <p:nvSpPr>
          <p:cNvPr id="684" name="矩形 5"/>
          <p:cNvSpPr txBox="1"/>
          <p:nvPr/>
        </p:nvSpPr>
        <p:spPr>
          <a:xfrm>
            <a:off x="577812" y="1461135"/>
            <a:ext cx="3851948" cy="2160587"/>
          </a:xfrm>
          <a:prstGeom prst="rect">
            <a:avLst/>
          </a:prstGeom>
          <a:ln w="12700">
            <a:miter lim="400000"/>
          </a:ln>
        </p:spPr>
        <p:txBody>
          <a:bodyPr wrap="square" lIns="45718" tIns="45718" rIns="45718" bIns="45718">
            <a:spAutoFit/>
          </a:bodyPr>
          <a:lstStyle/>
          <a:p>
            <a:pPr indent="0">
              <a:lnSpc>
                <a:spcPct val="120000"/>
              </a:lnSpc>
              <a:buSzPct val="100000"/>
              <a:buFont typeface="Arial" panose="020B0604020202090204"/>
              <a:buNone/>
              <a:defRPr sz="1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dirty="0"/>
          </a:p>
          <a:p>
            <a:pPr marL="342900" indent="-342900">
              <a:lnSpc>
                <a:spcPct val="120000"/>
              </a:lnSpc>
              <a:buSzPct val="100000"/>
              <a:buFont typeface="Wingdings" panose="05000000000000000000" pitchFamily="2" charset="2"/>
              <a:buChar char="u"/>
              <a:defRPr sz="1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dirty="0"/>
              <a:t>基于事件包（</a:t>
            </a:r>
            <a:r>
              <a:rPr lang="en-US" altLang="zh-CN" dirty="0"/>
              <a:t>Bag of Events</a:t>
            </a:r>
            <a:r>
              <a:rPr lang="zh-CN" dirty="0"/>
              <a:t>）方法对采集的事件信息进行特征提取和表达</a:t>
            </a:r>
            <a:endParaRPr lang="en-US" altLang="zh-CN" dirty="0"/>
          </a:p>
          <a:p>
            <a:pPr marL="342900" indent="-342900">
              <a:lnSpc>
                <a:spcPct val="120000"/>
              </a:lnSpc>
              <a:buSzPct val="100000"/>
              <a:buFont typeface="Wingdings" panose="05000000000000000000" pitchFamily="2" charset="2"/>
              <a:buChar char="u"/>
              <a:defRPr sz="1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dirty="0"/>
          </a:p>
          <a:p>
            <a:pPr marL="342900" indent="-342900">
              <a:lnSpc>
                <a:spcPct val="120000"/>
              </a:lnSpc>
              <a:buSzPct val="100000"/>
              <a:buFont typeface="Wingdings" panose="05000000000000000000" pitchFamily="2" charset="2"/>
              <a:buChar char="u"/>
              <a:defRPr sz="1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dirty="0"/>
              <a:t>神经元之间信息传递采用地址</a:t>
            </a:r>
            <a:r>
              <a:rPr lang="en-US" altLang="zh-CN" dirty="0"/>
              <a:t>-</a:t>
            </a:r>
            <a:r>
              <a:rPr lang="zh-CN" altLang="en-US" dirty="0"/>
              <a:t>事件表达方式（</a:t>
            </a:r>
            <a:r>
              <a:rPr lang="en-US" altLang="zh-CN" dirty="0"/>
              <a:t>Address Event Representation</a:t>
            </a:r>
            <a:r>
              <a:rPr lang="zh-CN" altLang="en-US" dirty="0"/>
              <a:t>，</a:t>
            </a:r>
            <a:r>
              <a:rPr lang="en-US" altLang="zh-CN" dirty="0"/>
              <a:t>AER</a:t>
            </a:r>
            <a:r>
              <a:rPr lang="zh-CN" altLang="en-US" dirty="0"/>
              <a:t>）</a:t>
            </a:r>
          </a:p>
        </p:txBody>
      </p:sp>
      <p:sp>
        <p:nvSpPr>
          <p:cNvPr id="685" name="矩形 3"/>
          <p:cNvSpPr txBox="1"/>
          <p:nvPr/>
        </p:nvSpPr>
        <p:spPr>
          <a:xfrm>
            <a:off x="-60052" y="955877"/>
            <a:ext cx="5392698" cy="505460"/>
          </a:xfrm>
          <a:prstGeom prst="rect">
            <a:avLst/>
          </a:prstGeom>
          <a:ln w="12700">
            <a:miter lim="400000"/>
          </a:ln>
        </p:spPr>
        <p:txBody>
          <a:bodyPr lIns="45718" tIns="45718" rIns="45718" bIns="45718">
            <a:spAutoFit/>
          </a:bodyPr>
          <a:lstStyle/>
          <a:p>
            <a:pPr marL="800100" lvl="1" indent="-342900">
              <a:lnSpc>
                <a:spcPct val="150000"/>
              </a:lnSpc>
              <a:spcBef>
                <a:spcPts val="400"/>
              </a:spcBef>
              <a:buFont typeface="Wingdings" panose="05000000000000000000" pitchFamily="2" charset="2"/>
              <a:buChar char="n"/>
              <a:defRPr sz="20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sz="1800" dirty="0"/>
              <a:t>基于事件驱动的计算方法</a:t>
            </a:r>
          </a:p>
        </p:txBody>
      </p:sp>
      <p:sp>
        <p:nvSpPr>
          <p:cNvPr id="686" name="矩形 5"/>
          <p:cNvSpPr txBox="1"/>
          <p:nvPr/>
        </p:nvSpPr>
        <p:spPr>
          <a:xfrm>
            <a:off x="577812" y="4244403"/>
            <a:ext cx="4238028" cy="1372679"/>
          </a:xfrm>
          <a:prstGeom prst="rect">
            <a:avLst/>
          </a:prstGeom>
          <a:ln w="12700">
            <a:miter lim="400000"/>
          </a:ln>
        </p:spPr>
        <p:txBody>
          <a:bodyPr wrap="square" lIns="45718" tIns="45718" rIns="45718" bIns="45718">
            <a:spAutoFit/>
          </a:bodyPr>
          <a:lstStyle/>
          <a:p>
            <a:pPr marL="285750" indent="-285750">
              <a:lnSpc>
                <a:spcPct val="130000"/>
              </a:lnSpc>
              <a:buSzPct val="100000"/>
              <a:buFont typeface="Wingdings" panose="05000000000000000000" pitchFamily="2" charset="2"/>
              <a:buChar char="u"/>
              <a:defRPr sz="1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dirty="0"/>
              <a:t>使用突触的局部信息进行学习，以增强模型的可扩展性并保持计算的高效性</a:t>
            </a:r>
          </a:p>
          <a:p>
            <a:pPr marL="285750" indent="-285750">
              <a:lnSpc>
                <a:spcPct val="130000"/>
              </a:lnSpc>
              <a:buSzPct val="100000"/>
              <a:buFont typeface="Wingdings" panose="05000000000000000000" pitchFamily="2" charset="2"/>
              <a:buChar char="u"/>
              <a:defRPr sz="1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dirty="0"/>
              <a:t>减少对大范围时间尺度上时间相关性的依赖</a:t>
            </a:r>
            <a:endParaRPr lang="en-US" altLang="zh-CN" dirty="0"/>
          </a:p>
          <a:p>
            <a:pPr marL="285750" indent="-285750">
              <a:lnSpc>
                <a:spcPct val="130000"/>
              </a:lnSpc>
              <a:buSzPct val="100000"/>
              <a:buFont typeface="Wingdings" panose="05000000000000000000" pitchFamily="2" charset="2"/>
              <a:buChar char="u"/>
              <a:defRPr sz="16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dirty="0"/>
              <a:t>在保持学习能力的情况下，减少学习变量</a:t>
            </a:r>
            <a:endParaRPr lang="zh-CN" dirty="0"/>
          </a:p>
        </p:txBody>
      </p:sp>
      <p:sp>
        <p:nvSpPr>
          <p:cNvPr id="690" name="文本框 5"/>
          <p:cNvSpPr txBox="1"/>
          <p:nvPr/>
        </p:nvSpPr>
        <p:spPr>
          <a:xfrm>
            <a:off x="5290502" y="6049583"/>
            <a:ext cx="3557905" cy="368300"/>
          </a:xfrm>
          <a:prstGeom prst="rect">
            <a:avLst/>
          </a:prstGeom>
          <a:ln w="12700">
            <a:miter lim="400000"/>
          </a:ln>
        </p:spPr>
        <p:txBody>
          <a:bodyPr wrap="square" lIns="45719" rIns="45719">
            <a:spAutoFit/>
          </a:bodyPr>
          <a:lstStyle>
            <a:lvl1pPr>
              <a:defRPr b="1"/>
            </a:lvl1pPr>
          </a:lstStyle>
          <a:p>
            <a:r>
              <a:rPr lang="zh-CN" dirty="0">
                <a:latin typeface="微软雅黑" panose="020B0503020204020204" pitchFamily="34" charset="-122"/>
                <a:ea typeface="微软雅黑" panose="020B0503020204020204" pitchFamily="34" charset="-122"/>
              </a:rPr>
              <a:t>深层脉冲网络在线学习方法示意图</a:t>
            </a:r>
          </a:p>
        </p:txBody>
      </p:sp>
      <p:graphicFrame>
        <p:nvGraphicFramePr>
          <p:cNvPr id="3" name="对象 24"/>
          <p:cNvGraphicFramePr/>
          <p:nvPr/>
        </p:nvGraphicFramePr>
        <p:xfrm>
          <a:off x="5209520" y="4172050"/>
          <a:ext cx="3595249" cy="1771677"/>
        </p:xfrm>
        <a:graphic>
          <a:graphicData uri="http://schemas.openxmlformats.org/presentationml/2006/ole">
            <mc:AlternateContent xmlns:mc="http://schemas.openxmlformats.org/markup-compatibility/2006">
              <mc:Choice xmlns:v="urn:schemas-microsoft-com:vml" Requires="v">
                <p:oleObj spid="_x0000_s4167" r:id="rId4" imgW="5210175" imgH="2495550" progId="Visio.Drawing.15">
                  <p:embed/>
                </p:oleObj>
              </mc:Choice>
              <mc:Fallback>
                <p:oleObj r:id="rId4" imgW="5210175" imgH="2495550" progId="Visio.Drawing.15">
                  <p:embed/>
                  <p:pic>
                    <p:nvPicPr>
                      <p:cNvPr id="3" name="对象 24"/>
                      <p:cNvPicPr/>
                      <p:nvPr/>
                    </p:nvPicPr>
                    <p:blipFill>
                      <a:blip r:embed="rId5"/>
                      <a:stretch>
                        <a:fillRect/>
                      </a:stretch>
                    </p:blipFill>
                    <p:spPr>
                      <a:xfrm>
                        <a:off x="5209520" y="4172050"/>
                        <a:ext cx="3595249" cy="1771677"/>
                      </a:xfrm>
                      <a:prstGeom prst="rect">
                        <a:avLst/>
                      </a:prstGeom>
                      <a:noFill/>
                      <a:ln w="38100">
                        <a:noFill/>
                        <a:miter/>
                      </a:ln>
                    </p:spPr>
                  </p:pic>
                </p:oleObj>
              </mc:Fallback>
            </mc:AlternateContent>
          </a:graphicData>
        </a:graphic>
      </p:graphicFrame>
      <p:sp>
        <p:nvSpPr>
          <p:cNvPr id="2" name="文本框 5"/>
          <p:cNvSpPr txBox="1"/>
          <p:nvPr/>
        </p:nvSpPr>
        <p:spPr>
          <a:xfrm>
            <a:off x="5332095" y="3315970"/>
            <a:ext cx="3557905" cy="368300"/>
          </a:xfrm>
          <a:prstGeom prst="rect">
            <a:avLst/>
          </a:prstGeom>
          <a:ln w="12700">
            <a:miter lim="400000"/>
          </a:ln>
        </p:spPr>
        <p:txBody>
          <a:bodyPr wrap="square" lIns="45719" rIns="45719">
            <a:spAutoFit/>
          </a:bodyPr>
          <a:lstStyle>
            <a:lvl1pPr>
              <a:defRPr b="1"/>
            </a:lvl1pPr>
          </a:lstStyle>
          <a:p>
            <a:r>
              <a:rPr lang="zh-CN">
                <a:latin typeface="微软雅黑" panose="020B0503020204020204" pitchFamily="34" charset="-122"/>
                <a:ea typeface="微软雅黑" panose="020B0503020204020204" pitchFamily="34" charset="-122"/>
              </a:rPr>
              <a:t>满足局部特性的在线学习规则</a:t>
            </a:r>
          </a:p>
        </p:txBody>
      </p:sp>
      <p:pic>
        <p:nvPicPr>
          <p:cNvPr id="4" name="图片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52194" y="1045343"/>
            <a:ext cx="3851640" cy="2654119"/>
          </a:xfrm>
          <a:prstGeom prst="rect">
            <a:avLst/>
          </a:prstGeom>
        </p:spPr>
      </p:pic>
      <p:sp>
        <p:nvSpPr>
          <p:cNvPr id="12" name="文本框 5"/>
          <p:cNvSpPr txBox="1"/>
          <p:nvPr/>
        </p:nvSpPr>
        <p:spPr>
          <a:xfrm>
            <a:off x="5345929" y="3770223"/>
            <a:ext cx="3557905" cy="368300"/>
          </a:xfrm>
          <a:prstGeom prst="rect">
            <a:avLst/>
          </a:prstGeom>
          <a:ln w="12700">
            <a:miter lim="400000"/>
          </a:ln>
        </p:spPr>
        <p:txBody>
          <a:bodyPr wrap="square" lIns="45719" rIns="45719">
            <a:spAutoFit/>
          </a:bodyPr>
          <a:lstStyle>
            <a:lvl1pPr>
              <a:defRPr b="1"/>
            </a:lvl1pPr>
          </a:lstStyle>
          <a:p>
            <a:pPr algn="ctr"/>
            <a:r>
              <a:rPr lang="zh-CN" altLang="en-US" dirty="0">
                <a:latin typeface="微软雅黑" panose="020B0503020204020204" pitchFamily="34" charset="-122"/>
                <a:ea typeface="微软雅黑" panose="020B0503020204020204" pitchFamily="34" charset="-122"/>
              </a:rPr>
              <a:t>基于事件驱动的计算方法</a:t>
            </a:r>
            <a:endParaRPr lang="zh-CN" dirty="0">
              <a:latin typeface="微软雅黑" panose="020B0503020204020204" pitchFamily="34" charset="-122"/>
              <a:ea typeface="微软雅黑" panose="020B0503020204020204" pitchFamily="34" charset="-122"/>
            </a:endParaRPr>
          </a:p>
        </p:txBody>
      </p:sp>
      <p:sp>
        <p:nvSpPr>
          <p:cNvPr id="14" name="标题 1">
            <a:extLst>
              <a:ext uri="{FF2B5EF4-FFF2-40B4-BE49-F238E27FC236}">
                <a16:creationId xmlns:a16="http://schemas.microsoft.com/office/drawing/2014/main" id="{FAB2961B-C80F-4865-9079-3ABDBE712597}"/>
              </a:ext>
            </a:extLst>
          </p:cNvPr>
          <p:cNvSpPr>
            <a:spLocks noGrp="1"/>
          </p:cNvSpPr>
          <p:nvPr>
            <p:ph type="title"/>
          </p:nvPr>
        </p:nvSpPr>
        <p:spPr>
          <a:xfrm>
            <a:off x="0" y="4399"/>
            <a:ext cx="9144000" cy="817721"/>
          </a:xfrm>
        </p:spPr>
        <p:txBody>
          <a:bodyPr/>
          <a:lstStyle/>
          <a:p>
            <a:r>
              <a:rPr lang="zh-CN" altLang="en-US" dirty="0"/>
              <a:t>技术路线</a:t>
            </a:r>
            <a:r>
              <a:rPr lang="en-US" altLang="zh-CN" sz="2800" dirty="0"/>
              <a:t>—4</a:t>
            </a:r>
            <a:r>
              <a:rPr lang="zh-CN" altLang="en-US" sz="2800" dirty="0"/>
              <a:t>、面向类脑芯片硬件实现的在线学习算法</a:t>
            </a:r>
            <a:endParaRPr lang="zh-CN" altLang="en-US" dirty="0"/>
          </a:p>
        </p:txBody>
      </p:sp>
      <p:sp>
        <p:nvSpPr>
          <p:cNvPr id="15" name="文本框 14">
            <a:extLst>
              <a:ext uri="{FF2B5EF4-FFF2-40B4-BE49-F238E27FC236}">
                <a16:creationId xmlns:a16="http://schemas.microsoft.com/office/drawing/2014/main" id="{2D066409-133E-4EE0-B8AF-8AB800FD770F}"/>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课题二</a:t>
            </a:r>
          </a:p>
        </p:txBody>
      </p:sp>
      <p:pic>
        <p:nvPicPr>
          <p:cNvPr id="7" name="图片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44735" y="3264393"/>
            <a:ext cx="2054530" cy="329213"/>
          </a:xfrm>
          <a:prstGeom prst="rect">
            <a:avLst/>
          </a:prstGeom>
        </p:spPr>
      </p:pic>
      <p:sp>
        <p:nvSpPr>
          <p:cNvPr id="19" name="灯片编号占位符 3">
            <a:extLst>
              <a:ext uri="{FF2B5EF4-FFF2-40B4-BE49-F238E27FC236}">
                <a16:creationId xmlns:a16="http://schemas.microsoft.com/office/drawing/2014/main" id="{A476404D-2F9C-4535-B5D5-F444AAC8CF28}"/>
              </a:ext>
            </a:extLst>
          </p:cNvPr>
          <p:cNvSpPr>
            <a:spLocks noGrp="1"/>
          </p:cNvSpPr>
          <p:nvPr>
            <p:ph type="sldNum" sz="quarter" idx="4294967295"/>
          </p:nvPr>
        </p:nvSpPr>
        <p:spPr>
          <a:xfrm>
            <a:off x="8773391" y="6647565"/>
            <a:ext cx="479304" cy="220134"/>
          </a:xfrm>
          <a:prstGeom prst="rect">
            <a:avLst/>
          </a:prstGeom>
        </p:spPr>
        <p:txBody>
          <a:bodyPr/>
          <a:lstStyle/>
          <a:p>
            <a:fld id="{17F0B86A-3B10-4477-8AC6-12E7D7B5209B}" type="slidenum">
              <a:rPr lang="zh-CN" altLang="en-US" sz="1200" smtClean="0"/>
              <a:t>64</a:t>
            </a:fld>
            <a:endParaRPr lang="zh-CN" altLang="en-US" sz="1200" dirty="0"/>
          </a:p>
        </p:txBody>
      </p:sp>
    </p:spTree>
    <p:extLst>
      <p:ext uri="{BB962C8B-B14F-4D97-AF65-F5344CB8AC3E}">
        <p14:creationId xmlns:p14="http://schemas.microsoft.com/office/powerpoint/2010/main" val="39472345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1B5CE-BF39-4E93-A782-9E74B4A42ED2}"/>
              </a:ext>
            </a:extLst>
          </p:cNvPr>
          <p:cNvSpPr>
            <a:spLocks noGrp="1"/>
          </p:cNvSpPr>
          <p:nvPr>
            <p:ph type="title"/>
          </p:nvPr>
        </p:nvSpPr>
        <p:spPr/>
        <p:txBody>
          <a:bodyPr/>
          <a:lstStyle/>
          <a:p>
            <a:r>
              <a:rPr lang="zh-CN" altLang="en-US" dirty="0"/>
              <a:t>技术路线</a:t>
            </a:r>
            <a:r>
              <a:rPr lang="en-US" altLang="zh-CN" sz="2800" dirty="0"/>
              <a:t>—5</a:t>
            </a:r>
            <a:r>
              <a:rPr lang="zh-CN" altLang="en-US" sz="2800" dirty="0"/>
              <a:t>、面向类脑计算的资源管理和任务调度</a:t>
            </a:r>
            <a:endParaRPr lang="zh-CN" altLang="en-US" dirty="0"/>
          </a:p>
        </p:txBody>
      </p:sp>
      <p:sp>
        <p:nvSpPr>
          <p:cNvPr id="3" name="内容占位符 2">
            <a:extLst>
              <a:ext uri="{FF2B5EF4-FFF2-40B4-BE49-F238E27FC236}">
                <a16:creationId xmlns:a16="http://schemas.microsoft.com/office/drawing/2014/main" id="{17DC2AF3-2418-4930-A42D-4D9738BB9414}"/>
              </a:ext>
            </a:extLst>
          </p:cNvPr>
          <p:cNvSpPr>
            <a:spLocks noGrp="1"/>
          </p:cNvSpPr>
          <p:nvPr>
            <p:ph idx="1"/>
          </p:nvPr>
        </p:nvSpPr>
        <p:spPr>
          <a:xfrm>
            <a:off x="134223" y="906011"/>
            <a:ext cx="5791915" cy="5637402"/>
          </a:xfrm>
        </p:spPr>
        <p:txBody>
          <a:bodyPr/>
          <a:lstStyle/>
          <a:p>
            <a:r>
              <a:rPr lang="zh-CN" altLang="en-US" sz="2000" dirty="0"/>
              <a:t>面向类脑计算的任务调度</a:t>
            </a:r>
          </a:p>
          <a:p>
            <a:pPr lvl="1"/>
            <a:r>
              <a:rPr lang="zh-CN" altLang="en-US" sz="1800" dirty="0"/>
              <a:t>通过对时间片轮转法（</a:t>
            </a:r>
            <a:r>
              <a:rPr lang="en-US" altLang="zh-CN" sz="1800" dirty="0"/>
              <a:t>RR</a:t>
            </a:r>
            <a:r>
              <a:rPr lang="zh-CN" altLang="en-US" sz="1800" dirty="0"/>
              <a:t>）和先来先服务算法（</a:t>
            </a:r>
            <a:r>
              <a:rPr lang="en-US" altLang="zh-CN" sz="1800" dirty="0"/>
              <a:t>FIFO</a:t>
            </a:r>
            <a:r>
              <a:rPr lang="zh-CN" altLang="en-US" sz="1800" dirty="0"/>
              <a:t>）的改造实现对非实时任务的调度</a:t>
            </a:r>
          </a:p>
          <a:p>
            <a:pPr lvl="1"/>
            <a:r>
              <a:rPr lang="zh-CN" altLang="en-US" sz="1800" dirty="0"/>
              <a:t>通过对速率单调算法（</a:t>
            </a:r>
            <a:r>
              <a:rPr lang="en-US" altLang="zh-CN" sz="1800" dirty="0"/>
              <a:t>RMS</a:t>
            </a:r>
            <a:r>
              <a:rPr lang="zh-CN" altLang="en-US" sz="1800" dirty="0"/>
              <a:t>）和最早截止时间优先算法（</a:t>
            </a:r>
            <a:r>
              <a:rPr lang="en-US" altLang="zh-CN" sz="1800" dirty="0"/>
              <a:t>EDF</a:t>
            </a:r>
            <a:r>
              <a:rPr lang="zh-CN" altLang="en-US" sz="1800" dirty="0"/>
              <a:t>）的改造实现对实时任务的调度。</a:t>
            </a:r>
          </a:p>
          <a:p>
            <a:r>
              <a:rPr lang="zh-CN" altLang="en-US" sz="2000" dirty="0"/>
              <a:t>面向类脑计算的资源管理</a:t>
            </a:r>
          </a:p>
          <a:p>
            <a:pPr lvl="1"/>
            <a:r>
              <a:rPr lang="zh-CN" altLang="en-US" sz="1800" dirty="0"/>
              <a:t>根据不同任务的特征和实时的资源状态，设计公平高效的资源分配规则，使得所有的优先权和资源分配限制得到满足。</a:t>
            </a:r>
          </a:p>
        </p:txBody>
      </p:sp>
      <p:sp>
        <p:nvSpPr>
          <p:cNvPr id="4" name="灯片编号占位符 3">
            <a:extLst>
              <a:ext uri="{FF2B5EF4-FFF2-40B4-BE49-F238E27FC236}">
                <a16:creationId xmlns:a16="http://schemas.microsoft.com/office/drawing/2014/main" id="{5342763C-421A-4342-801C-B1B00AB5DF15}"/>
              </a:ext>
            </a:extLst>
          </p:cNvPr>
          <p:cNvSpPr>
            <a:spLocks noGrp="1"/>
          </p:cNvSpPr>
          <p:nvPr>
            <p:ph type="sldNum" sz="quarter" idx="12"/>
          </p:nvPr>
        </p:nvSpPr>
        <p:spPr/>
        <p:txBody>
          <a:bodyPr/>
          <a:lstStyle/>
          <a:p>
            <a:fld id="{17F0B86A-3B10-4477-8AC6-12E7D7B5209B}" type="slidenum">
              <a:rPr lang="zh-CN" altLang="en-US" smtClean="0"/>
              <a:t>65</a:t>
            </a:fld>
            <a:endParaRPr lang="zh-CN" altLang="en-US"/>
          </a:p>
        </p:txBody>
      </p:sp>
      <p:pic>
        <p:nvPicPr>
          <p:cNvPr id="5" name="officeArt object" descr="officeArt object">
            <a:extLst>
              <a:ext uri="{FF2B5EF4-FFF2-40B4-BE49-F238E27FC236}">
                <a16:creationId xmlns:a16="http://schemas.microsoft.com/office/drawing/2014/main" id="{0E2A0487-408A-469A-9EF8-84B852AED298}"/>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6830638" y="4533984"/>
            <a:ext cx="1899366" cy="1844266"/>
          </a:xfrm>
          <a:prstGeom prst="rect">
            <a:avLst/>
          </a:prstGeom>
          <a:ln w="12700">
            <a:miter lim="400000"/>
            <a:headEnd/>
            <a:tailEnd/>
          </a:ln>
        </p:spPr>
      </p:pic>
      <p:pic>
        <p:nvPicPr>
          <p:cNvPr id="6" name="officeArt object" descr="officeArt object">
            <a:extLst>
              <a:ext uri="{FF2B5EF4-FFF2-40B4-BE49-F238E27FC236}">
                <a16:creationId xmlns:a16="http://schemas.microsoft.com/office/drawing/2014/main" id="{8B487512-761E-4907-9D76-DE178238601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795560" y="4552042"/>
            <a:ext cx="1984389" cy="1808269"/>
          </a:xfrm>
          <a:prstGeom prst="rect">
            <a:avLst/>
          </a:prstGeom>
          <a:ln w="12700">
            <a:miter lim="400000"/>
            <a:headEnd/>
            <a:tailEnd/>
          </a:ln>
        </p:spPr>
      </p:pic>
      <p:pic>
        <p:nvPicPr>
          <p:cNvPr id="7" name="officeArt object" descr="officeArt object">
            <a:extLst>
              <a:ext uri="{FF2B5EF4-FFF2-40B4-BE49-F238E27FC236}">
                <a16:creationId xmlns:a16="http://schemas.microsoft.com/office/drawing/2014/main" id="{D9CAE6B7-B7D5-4DF7-929E-8455D5808424}"/>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3388807" y="4600840"/>
            <a:ext cx="1851367" cy="1700389"/>
          </a:xfrm>
          <a:prstGeom prst="rect">
            <a:avLst/>
          </a:prstGeom>
          <a:ln w="12700">
            <a:miter lim="400000"/>
            <a:headEnd/>
            <a:tailEnd/>
          </a:ln>
        </p:spPr>
      </p:pic>
      <p:pic>
        <p:nvPicPr>
          <p:cNvPr id="8" name="图片 1" descr="图片 1">
            <a:extLst>
              <a:ext uri="{FF2B5EF4-FFF2-40B4-BE49-F238E27FC236}">
                <a16:creationId xmlns:a16="http://schemas.microsoft.com/office/drawing/2014/main" id="{7EDA569B-1C24-4C87-8131-09FBD36A8AD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65812" y="911224"/>
            <a:ext cx="2670176" cy="2843531"/>
          </a:xfrm>
          <a:prstGeom prst="rect">
            <a:avLst/>
          </a:prstGeom>
          <a:ln w="12700">
            <a:miter lim="400000"/>
            <a:headEnd/>
            <a:tailEnd/>
          </a:ln>
        </p:spPr>
      </p:pic>
      <p:sp>
        <p:nvSpPr>
          <p:cNvPr id="9" name="文本框 3">
            <a:extLst>
              <a:ext uri="{FF2B5EF4-FFF2-40B4-BE49-F238E27FC236}">
                <a16:creationId xmlns:a16="http://schemas.microsoft.com/office/drawing/2014/main" id="{2AF3399D-72A3-40B5-AB3F-EEB37D19BAA1}"/>
              </a:ext>
            </a:extLst>
          </p:cNvPr>
          <p:cNvSpPr txBox="1"/>
          <p:nvPr/>
        </p:nvSpPr>
        <p:spPr>
          <a:xfrm>
            <a:off x="2366644" y="6272413"/>
            <a:ext cx="6174740" cy="368300"/>
          </a:xfrm>
          <a:prstGeom prst="rect">
            <a:avLst/>
          </a:prstGeom>
          <a:ln w="12700">
            <a:miter lim="400000"/>
          </a:ln>
        </p:spPr>
        <p:txBody>
          <a:bodyPr wrap="square" lIns="45719" rIns="45719">
            <a:spAutoFit/>
          </a:bodyPr>
          <a:lstStyle>
            <a:lvl1pPr>
              <a:defRPr b="1"/>
            </a:lvl1pPr>
          </a:lstStyle>
          <a:p>
            <a:pPr lvl="0" algn="l"/>
            <a:r>
              <a:rPr>
                <a:latin typeface="微软雅黑" panose="020B0503020204020204" pitchFamily="34" charset="-122"/>
                <a:ea typeface="微软雅黑" panose="020B0503020204020204" pitchFamily="34" charset="-122"/>
                <a:sym typeface="宋体" panose="02010600030101010101" pitchFamily="2" charset="-122"/>
              </a:rPr>
              <a:t>对脉冲神经网络中的神经元划分的示例，优化资源管理</a:t>
            </a:r>
          </a:p>
        </p:txBody>
      </p:sp>
      <p:sp>
        <p:nvSpPr>
          <p:cNvPr id="10" name="文本框 3">
            <a:extLst>
              <a:ext uri="{FF2B5EF4-FFF2-40B4-BE49-F238E27FC236}">
                <a16:creationId xmlns:a16="http://schemas.microsoft.com/office/drawing/2014/main" id="{0543A006-34DD-43F7-8B66-B00F1FD84D4F}"/>
              </a:ext>
            </a:extLst>
          </p:cNvPr>
          <p:cNvSpPr txBox="1"/>
          <p:nvPr/>
        </p:nvSpPr>
        <p:spPr>
          <a:xfrm>
            <a:off x="6166485" y="3754755"/>
            <a:ext cx="2609850" cy="368300"/>
          </a:xfrm>
          <a:prstGeom prst="rect">
            <a:avLst/>
          </a:prstGeom>
          <a:ln w="12700">
            <a:miter lim="400000"/>
          </a:ln>
        </p:spPr>
        <p:txBody>
          <a:bodyPr wrap="square" lIns="45719" rIns="45719">
            <a:spAutoFit/>
          </a:bodyPr>
          <a:lstStyle>
            <a:lvl1pPr>
              <a:defRPr b="1"/>
            </a:lvl1pPr>
          </a:lstStyle>
          <a:p>
            <a:pPr lvl="0" algn="l"/>
            <a:r>
              <a:rPr>
                <a:latin typeface="微软雅黑" panose="020B0503020204020204" pitchFamily="34" charset="-122"/>
                <a:ea typeface="微软雅黑" panose="020B0503020204020204" pitchFamily="34" charset="-122"/>
                <a:sym typeface="+mn-ea"/>
              </a:rPr>
              <a:t>脉冲任务调度系统框架</a:t>
            </a:r>
          </a:p>
        </p:txBody>
      </p:sp>
      <p:sp>
        <p:nvSpPr>
          <p:cNvPr id="11" name="文本框 3">
            <a:extLst>
              <a:ext uri="{FF2B5EF4-FFF2-40B4-BE49-F238E27FC236}">
                <a16:creationId xmlns:a16="http://schemas.microsoft.com/office/drawing/2014/main" id="{0E59EAFE-8909-4614-A108-B4E7F4C1D9C3}"/>
              </a:ext>
            </a:extLst>
          </p:cNvPr>
          <p:cNvSpPr txBox="1"/>
          <p:nvPr/>
        </p:nvSpPr>
        <p:spPr>
          <a:xfrm>
            <a:off x="1014730" y="6055995"/>
            <a:ext cx="1004570" cy="245110"/>
          </a:xfrm>
          <a:prstGeom prst="rect">
            <a:avLst/>
          </a:prstGeom>
          <a:solidFill>
            <a:schemeClr val="bg2">
              <a:lumMod val="90000"/>
            </a:schemeClr>
          </a:solidFill>
          <a:ln w="12700">
            <a:miter lim="400000"/>
          </a:ln>
        </p:spPr>
        <p:txBody>
          <a:bodyPr wrap="square" lIns="45719" rIns="45719">
            <a:spAutoFit/>
          </a:bodyPr>
          <a:lstStyle>
            <a:lvl1pPr>
              <a:defRPr sz="12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lvl="0" algn="l"/>
            <a:r>
              <a:rPr lang="zh-CN" altLang="en-US" sz="1000">
                <a:latin typeface="微软雅黑" panose="020B0503020204020204" pitchFamily="34" charset="-122"/>
                <a:ea typeface="微软雅黑" panose="020B0503020204020204" pitchFamily="34" charset="-122"/>
                <a:cs typeface="+mn-cs"/>
                <a:sym typeface="宋体" panose="02010600030101010101" pitchFamily="2" charset="-122"/>
              </a:rPr>
              <a:t>脉冲网络结构</a:t>
            </a:r>
          </a:p>
        </p:txBody>
      </p:sp>
      <p:sp>
        <p:nvSpPr>
          <p:cNvPr id="12" name="文本框 3">
            <a:extLst>
              <a:ext uri="{FF2B5EF4-FFF2-40B4-BE49-F238E27FC236}">
                <a16:creationId xmlns:a16="http://schemas.microsoft.com/office/drawing/2014/main" id="{28094C1F-7261-4E82-A036-651B135DCA1A}"/>
              </a:ext>
            </a:extLst>
          </p:cNvPr>
          <p:cNvSpPr txBox="1"/>
          <p:nvPr/>
        </p:nvSpPr>
        <p:spPr>
          <a:xfrm>
            <a:off x="3509010" y="4445635"/>
            <a:ext cx="1106805" cy="245110"/>
          </a:xfrm>
          <a:prstGeom prst="rect">
            <a:avLst/>
          </a:prstGeom>
          <a:solidFill>
            <a:schemeClr val="bg2">
              <a:lumMod val="90000"/>
            </a:schemeClr>
          </a:solidFill>
          <a:ln w="12700">
            <a:miter lim="400000"/>
          </a:ln>
        </p:spPr>
        <p:txBody>
          <a:bodyPr wrap="square" lIns="45719" rIns="45719">
            <a:spAutoFit/>
          </a:bodyPr>
          <a:lstStyle>
            <a:lvl1pPr>
              <a:defRPr sz="12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lvl="0" algn="l"/>
            <a:r>
              <a:rPr lang="zh-CN" altLang="en-US" sz="1000">
                <a:latin typeface="微软雅黑" panose="020B0503020204020204" pitchFamily="34" charset="-122"/>
                <a:ea typeface="微软雅黑" panose="020B0503020204020204" pitchFamily="34" charset="-122"/>
                <a:cs typeface="+mn-cs"/>
                <a:sym typeface="+mn-ea"/>
              </a:rPr>
              <a:t>欠优化的资源分配</a:t>
            </a:r>
          </a:p>
        </p:txBody>
      </p:sp>
      <p:sp>
        <p:nvSpPr>
          <p:cNvPr id="13" name="文本框 3">
            <a:extLst>
              <a:ext uri="{FF2B5EF4-FFF2-40B4-BE49-F238E27FC236}">
                <a16:creationId xmlns:a16="http://schemas.microsoft.com/office/drawing/2014/main" id="{79305194-D111-43B9-AEAB-0C2416AC2794}"/>
              </a:ext>
            </a:extLst>
          </p:cNvPr>
          <p:cNvSpPr txBox="1"/>
          <p:nvPr/>
        </p:nvSpPr>
        <p:spPr>
          <a:xfrm>
            <a:off x="7200900" y="4471035"/>
            <a:ext cx="935990" cy="245110"/>
          </a:xfrm>
          <a:prstGeom prst="rect">
            <a:avLst/>
          </a:prstGeom>
          <a:solidFill>
            <a:schemeClr val="bg2">
              <a:lumMod val="90000"/>
            </a:schemeClr>
          </a:solidFill>
          <a:ln w="12700">
            <a:miter lim="400000"/>
          </a:ln>
        </p:spPr>
        <p:txBody>
          <a:bodyPr wrap="square" lIns="45719" rIns="45719">
            <a:spAutoFit/>
          </a:bodyPr>
          <a:lstStyle>
            <a:lvl1pPr>
              <a:defRPr sz="12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lvl="0" algn="l"/>
            <a:r>
              <a:rPr lang="zh-CN" altLang="en-US" sz="1000">
                <a:latin typeface="微软雅黑" panose="020B0503020204020204" pitchFamily="34" charset="-122"/>
                <a:ea typeface="微软雅黑" panose="020B0503020204020204" pitchFamily="34" charset="-122"/>
                <a:cs typeface="+mn-cs"/>
                <a:sym typeface="+mn-ea"/>
              </a:rPr>
              <a:t>最优资源分配</a:t>
            </a:r>
          </a:p>
        </p:txBody>
      </p:sp>
      <p:sp>
        <p:nvSpPr>
          <p:cNvPr id="14" name="文本框 3">
            <a:extLst>
              <a:ext uri="{FF2B5EF4-FFF2-40B4-BE49-F238E27FC236}">
                <a16:creationId xmlns:a16="http://schemas.microsoft.com/office/drawing/2014/main" id="{823278B9-AA06-45E5-B5FC-1ED073FE5945}"/>
              </a:ext>
            </a:extLst>
          </p:cNvPr>
          <p:cNvSpPr txBox="1"/>
          <p:nvPr/>
        </p:nvSpPr>
        <p:spPr>
          <a:xfrm>
            <a:off x="5014595" y="4533900"/>
            <a:ext cx="1151890" cy="245110"/>
          </a:xfrm>
          <a:prstGeom prst="rect">
            <a:avLst/>
          </a:prstGeom>
          <a:solidFill>
            <a:schemeClr val="bg2">
              <a:lumMod val="90000"/>
            </a:schemeClr>
          </a:solidFill>
          <a:ln w="12700">
            <a:miter lim="400000"/>
          </a:ln>
        </p:spPr>
        <p:txBody>
          <a:bodyPr wrap="square" lIns="45719" rIns="45719">
            <a:spAutoFit/>
          </a:bodyPr>
          <a:lstStyle>
            <a:lvl1pPr>
              <a:defRPr sz="12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lvl="0" algn="l"/>
            <a:r>
              <a:rPr lang="zh-CN" altLang="en-US" sz="1000">
                <a:latin typeface="微软雅黑" panose="020B0503020204020204" pitchFamily="34" charset="-122"/>
                <a:ea typeface="微软雅黑" panose="020B0503020204020204" pitchFamily="34" charset="-122"/>
                <a:cs typeface="+mn-cs"/>
                <a:sym typeface="+mn-ea"/>
              </a:rPr>
              <a:t>不必要的输入映射</a:t>
            </a:r>
          </a:p>
        </p:txBody>
      </p:sp>
      <p:sp>
        <p:nvSpPr>
          <p:cNvPr id="15" name="Line">
            <a:extLst>
              <a:ext uri="{FF2B5EF4-FFF2-40B4-BE49-F238E27FC236}">
                <a16:creationId xmlns:a16="http://schemas.microsoft.com/office/drawing/2014/main" id="{0B9A8189-62C8-4454-8F74-4204B3BE09BF}"/>
              </a:ext>
            </a:extLst>
          </p:cNvPr>
          <p:cNvSpPr/>
          <p:nvPr/>
        </p:nvSpPr>
        <p:spPr>
          <a:xfrm flipV="1">
            <a:off x="4558346" y="4757485"/>
            <a:ext cx="915821" cy="660495"/>
          </a:xfrm>
          <a:prstGeom prst="line">
            <a:avLst/>
          </a:prstGeom>
          <a:ln w="25400">
            <a:solidFill>
              <a:srgbClr val="000000"/>
            </a:solidFill>
            <a:miter lim="400000"/>
            <a:headEnd type="triangle"/>
          </a:ln>
          <a:effectLst>
            <a:outerShdw blurRad="38100" dist="20000" dir="5400000" rotWithShape="0">
              <a:srgbClr val="000000">
                <a:alpha val="38000"/>
              </a:srgbClr>
            </a:outerShdw>
          </a:effectLst>
        </p:spPr>
        <p:txBody>
          <a:bodyPr lIns="0" tIns="0" rIns="0" bIns="0"/>
          <a:lstStyle/>
          <a:p>
            <a:endParaRPr/>
          </a:p>
        </p:txBody>
      </p:sp>
      <p:sp>
        <p:nvSpPr>
          <p:cNvPr id="16" name="右箭头 1">
            <a:extLst>
              <a:ext uri="{FF2B5EF4-FFF2-40B4-BE49-F238E27FC236}">
                <a16:creationId xmlns:a16="http://schemas.microsoft.com/office/drawing/2014/main" id="{04D86E68-D228-4651-B1B3-FA1A4FD81C28}"/>
              </a:ext>
            </a:extLst>
          </p:cNvPr>
          <p:cNvSpPr/>
          <p:nvPr/>
        </p:nvSpPr>
        <p:spPr>
          <a:xfrm>
            <a:off x="2699385" y="5373370"/>
            <a:ext cx="504190"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2">
            <a:extLst>
              <a:ext uri="{FF2B5EF4-FFF2-40B4-BE49-F238E27FC236}">
                <a16:creationId xmlns:a16="http://schemas.microsoft.com/office/drawing/2014/main" id="{FED3B7E6-09D5-431A-A33A-9F547BD6ED0A}"/>
              </a:ext>
            </a:extLst>
          </p:cNvPr>
          <p:cNvSpPr/>
          <p:nvPr/>
        </p:nvSpPr>
        <p:spPr>
          <a:xfrm>
            <a:off x="5579745" y="5373370"/>
            <a:ext cx="864235"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78137E1-89BB-47E5-B1CB-E41A6DA5D190}"/>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课题二</a:t>
            </a:r>
          </a:p>
        </p:txBody>
      </p:sp>
    </p:spTree>
    <p:extLst>
      <p:ext uri="{BB962C8B-B14F-4D97-AF65-F5344CB8AC3E}">
        <p14:creationId xmlns:p14="http://schemas.microsoft.com/office/powerpoint/2010/main" val="14898146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创新点</a:t>
            </a:r>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t>66</a:t>
            </a:fld>
            <a:endParaRPr lang="zh-CN" altLang="en-US"/>
          </a:p>
        </p:txBody>
      </p:sp>
      <p:sp>
        <p:nvSpPr>
          <p:cNvPr id="5" name="文本框 4">
            <a:extLst>
              <a:ext uri="{FF2B5EF4-FFF2-40B4-BE49-F238E27FC236}">
                <a16:creationId xmlns:a16="http://schemas.microsoft.com/office/drawing/2014/main" id="{9CAF9CD0-36D4-4EAB-99C0-90266AC173E2}"/>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课题二</a:t>
            </a:r>
          </a:p>
        </p:txBody>
      </p:sp>
      <p:graphicFrame>
        <p:nvGraphicFramePr>
          <p:cNvPr id="6" name="内容占位符 5">
            <a:extLst>
              <a:ext uri="{FF2B5EF4-FFF2-40B4-BE49-F238E27FC236}">
                <a16:creationId xmlns:a16="http://schemas.microsoft.com/office/drawing/2014/main" id="{A0E041EA-92B2-4554-B8A4-B3DF5BC991C2}"/>
              </a:ext>
            </a:extLst>
          </p:cNvPr>
          <p:cNvGraphicFramePr>
            <a:graphicFrameLocks noGrp="1"/>
          </p:cNvGraphicFramePr>
          <p:nvPr>
            <p:ph idx="1"/>
            <p:extLst>
              <p:ext uri="{D42A27DB-BD31-4B8C-83A1-F6EECF244321}">
                <p14:modId xmlns:p14="http://schemas.microsoft.com/office/powerpoint/2010/main" val="3545349487"/>
              </p:ext>
            </p:extLst>
          </p:nvPr>
        </p:nvGraphicFramePr>
        <p:xfrm>
          <a:off x="134938" y="964520"/>
          <a:ext cx="8883650" cy="5637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272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9518DF-92FC-4502-88DF-EC4500D96B5F}"/>
              </a:ext>
            </a:extLst>
          </p:cNvPr>
          <p:cNvSpPr>
            <a:spLocks noGrp="1"/>
          </p:cNvSpPr>
          <p:nvPr>
            <p:ph type="sldNum" sz="quarter" idx="12"/>
          </p:nvPr>
        </p:nvSpPr>
        <p:spPr/>
        <p:txBody>
          <a:bodyPr/>
          <a:lstStyle/>
          <a:p>
            <a:fld id="{17F0B86A-3B10-4477-8AC6-12E7D7B5209B}" type="slidenum">
              <a:rPr lang="zh-CN" altLang="en-US" smtClean="0"/>
              <a:pPr/>
              <a:t>67</a:t>
            </a:fld>
            <a:endParaRPr lang="zh-CN" altLang="en-US"/>
          </a:p>
        </p:txBody>
      </p:sp>
      <p:sp>
        <p:nvSpPr>
          <p:cNvPr id="7" name="标题 1">
            <a:extLst>
              <a:ext uri="{FF2B5EF4-FFF2-40B4-BE49-F238E27FC236}">
                <a16:creationId xmlns:a16="http://schemas.microsoft.com/office/drawing/2014/main" id="{1999D4A9-8C8B-4724-932B-5CDA7454DE78}"/>
              </a:ext>
            </a:extLst>
          </p:cNvPr>
          <p:cNvSpPr txBox="1">
            <a:spLocks/>
          </p:cNvSpPr>
          <p:nvPr/>
        </p:nvSpPr>
        <p:spPr>
          <a:xfrm>
            <a:off x="0" y="2227723"/>
            <a:ext cx="9144000" cy="2164168"/>
          </a:xfrm>
          <a:prstGeom prst="rect">
            <a:avLst/>
          </a:prstGeom>
        </p:spPr>
        <p:txBody>
          <a:bodyPr anchor="ctr">
            <a:norm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nSpc>
                <a:spcPct val="130000"/>
              </a:lnSpc>
            </a:pPr>
            <a:r>
              <a:rPr lang="zh-CN" altLang="en-US" dirty="0"/>
              <a:t>课题三：</a:t>
            </a:r>
            <a:endParaRPr lang="en-US" altLang="zh-CN" dirty="0"/>
          </a:p>
          <a:p>
            <a:pPr>
              <a:lnSpc>
                <a:spcPct val="130000"/>
              </a:lnSpc>
            </a:pPr>
            <a:r>
              <a:rPr lang="zh-CN" altLang="en-US" dirty="0"/>
              <a:t>基础芯片</a:t>
            </a:r>
          </a:p>
        </p:txBody>
      </p:sp>
    </p:spTree>
    <p:extLst>
      <p:ext uri="{BB962C8B-B14F-4D97-AF65-F5344CB8AC3E}">
        <p14:creationId xmlns:p14="http://schemas.microsoft.com/office/powerpoint/2010/main" val="1446385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B53FA39-D120-4DFB-AFF6-B9751A4E4DE9}"/>
              </a:ext>
            </a:extLst>
          </p:cNvPr>
          <p:cNvSpPr>
            <a:spLocks noGrp="1"/>
          </p:cNvSpPr>
          <p:nvPr>
            <p:ph type="title"/>
          </p:nvPr>
        </p:nvSpPr>
        <p:spPr/>
        <p:txBody>
          <a:bodyPr/>
          <a:lstStyle/>
          <a:p>
            <a:r>
              <a:rPr lang="zh-CN" altLang="en-US" dirty="0"/>
              <a:t>对课题一、课题二的支撑作用</a:t>
            </a:r>
          </a:p>
        </p:txBody>
      </p:sp>
      <p:sp>
        <p:nvSpPr>
          <p:cNvPr id="2" name="灯片编号占位符 1">
            <a:extLst>
              <a:ext uri="{FF2B5EF4-FFF2-40B4-BE49-F238E27FC236}">
                <a16:creationId xmlns:a16="http://schemas.microsoft.com/office/drawing/2014/main" id="{485D10D5-FAF3-4750-87ED-87369EB76004}"/>
              </a:ext>
            </a:extLst>
          </p:cNvPr>
          <p:cNvSpPr>
            <a:spLocks noGrp="1"/>
          </p:cNvSpPr>
          <p:nvPr>
            <p:ph type="sldNum" sz="quarter" idx="12"/>
          </p:nvPr>
        </p:nvSpPr>
        <p:spPr/>
        <p:txBody>
          <a:bodyPr/>
          <a:lstStyle/>
          <a:p>
            <a:fld id="{17F0B86A-3B10-4477-8AC6-12E7D7B5209B}" type="slidenum">
              <a:rPr lang="zh-CN" altLang="en-US" smtClean="0"/>
              <a:pPr/>
              <a:t>68</a:t>
            </a:fld>
            <a:endParaRPr lang="zh-CN" altLang="en-US"/>
          </a:p>
        </p:txBody>
      </p:sp>
      <p:pic>
        <p:nvPicPr>
          <p:cNvPr id="5" name="图片 4">
            <a:extLst>
              <a:ext uri="{FF2B5EF4-FFF2-40B4-BE49-F238E27FC236}">
                <a16:creationId xmlns:a16="http://schemas.microsoft.com/office/drawing/2014/main" id="{C7627BC8-04A7-4EA2-AE5B-4BAE163628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74968" y="895694"/>
            <a:ext cx="5694049" cy="4078850"/>
          </a:xfrm>
          <a:prstGeom prst="rect">
            <a:avLst/>
          </a:prstGeom>
        </p:spPr>
      </p:pic>
      <p:sp>
        <p:nvSpPr>
          <p:cNvPr id="4" name="矩形 3">
            <a:extLst>
              <a:ext uri="{FF2B5EF4-FFF2-40B4-BE49-F238E27FC236}">
                <a16:creationId xmlns:a16="http://schemas.microsoft.com/office/drawing/2014/main" id="{AE335724-22DD-41F8-9396-832F1C76924C}"/>
              </a:ext>
            </a:extLst>
          </p:cNvPr>
          <p:cNvSpPr/>
          <p:nvPr/>
        </p:nvSpPr>
        <p:spPr>
          <a:xfrm>
            <a:off x="452582" y="5217537"/>
            <a:ext cx="8386617" cy="1015663"/>
          </a:xfrm>
          <a:prstGeom prst="rect">
            <a:avLst/>
          </a:prstGeom>
        </p:spPr>
        <p:txBody>
          <a:bodyPr wrap="square">
            <a:spAutoFit/>
          </a:bodyPr>
          <a:lstStyle/>
          <a:p>
            <a:pPr marL="285750" indent="-285750">
              <a:buClr>
                <a:srgbClr val="FF0000"/>
              </a:buClr>
              <a:buFont typeface="Wingdings" panose="05000000000000000000" pitchFamily="2" charset="2"/>
              <a:buChar char="u"/>
            </a:pPr>
            <a:r>
              <a:rPr lang="zh-CN" altLang="en-US" sz="2000" b="1" dirty="0">
                <a:solidFill>
                  <a:srgbClr val="002060"/>
                </a:solidFill>
                <a:latin typeface="+mj-ea"/>
                <a:ea typeface="+mj-ea"/>
              </a:rPr>
              <a:t>为类脑智能计算机提供类脑计算芯片和存算一体化芯片。</a:t>
            </a:r>
            <a:endParaRPr lang="en-US" altLang="zh-CN" sz="2000" b="1" dirty="0">
              <a:solidFill>
                <a:srgbClr val="002060"/>
              </a:solidFill>
              <a:latin typeface="+mj-ea"/>
              <a:ea typeface="+mj-ea"/>
            </a:endParaRPr>
          </a:p>
          <a:p>
            <a:pPr>
              <a:buClr>
                <a:srgbClr val="FF0000"/>
              </a:buClr>
            </a:pPr>
            <a:endParaRPr lang="zh-CN" altLang="en-US" sz="2000" b="1" dirty="0">
              <a:solidFill>
                <a:srgbClr val="002060"/>
              </a:solidFill>
              <a:latin typeface="+mj-ea"/>
              <a:ea typeface="+mj-ea"/>
            </a:endParaRPr>
          </a:p>
          <a:p>
            <a:pPr marL="285750" indent="-285750">
              <a:buClr>
                <a:srgbClr val="FF0000"/>
              </a:buClr>
              <a:buFont typeface="Wingdings" panose="05000000000000000000" pitchFamily="2" charset="2"/>
              <a:buChar char="u"/>
            </a:pPr>
            <a:r>
              <a:rPr lang="zh-CN" altLang="en-US" sz="2000" b="1" dirty="0">
                <a:solidFill>
                  <a:srgbClr val="002060"/>
                </a:solidFill>
                <a:latin typeface="+mj-ea"/>
                <a:ea typeface="+mj-ea"/>
              </a:rPr>
              <a:t>为大数据智能计算机提供新型存储单元。</a:t>
            </a:r>
          </a:p>
        </p:txBody>
      </p:sp>
    </p:spTree>
    <p:extLst>
      <p:ext uri="{BB962C8B-B14F-4D97-AF65-F5344CB8AC3E}">
        <p14:creationId xmlns:p14="http://schemas.microsoft.com/office/powerpoint/2010/main" val="1313087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总体框架</a:t>
            </a:r>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69</a:t>
            </a:fld>
            <a:endParaRPr lang="zh-CN" altLang="en-US"/>
          </a:p>
        </p:txBody>
      </p:sp>
      <p:sp>
        <p:nvSpPr>
          <p:cNvPr id="5" name="文本框 4">
            <a:extLst>
              <a:ext uri="{FF2B5EF4-FFF2-40B4-BE49-F238E27FC236}">
                <a16:creationId xmlns:a16="http://schemas.microsoft.com/office/drawing/2014/main" id="{83A5AD1C-6450-46BC-900B-9FDB411BF995}"/>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pic>
        <p:nvPicPr>
          <p:cNvPr id="6" name="内容占位符 5">
            <a:extLst>
              <a:ext uri="{FF2B5EF4-FFF2-40B4-BE49-F238E27FC236}">
                <a16:creationId xmlns:a16="http://schemas.microsoft.com/office/drawing/2014/main" id="{2C12298F-B970-43B2-B839-0B250302E1C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4938" y="1161238"/>
            <a:ext cx="8883650" cy="5127661"/>
          </a:xfrm>
          <a:prstGeom prst="rect">
            <a:avLst/>
          </a:prstGeom>
        </p:spPr>
      </p:pic>
    </p:spTree>
    <p:extLst>
      <p:ext uri="{BB962C8B-B14F-4D97-AF65-F5344CB8AC3E}">
        <p14:creationId xmlns:p14="http://schemas.microsoft.com/office/powerpoint/2010/main" val="1345302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C8C33-59D4-48AC-8ADB-E8D8E3013113}"/>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420894C5-FB66-4989-8DFD-596F56629026}"/>
              </a:ext>
            </a:extLst>
          </p:cNvPr>
          <p:cNvSpPr>
            <a:spLocks noGrp="1"/>
          </p:cNvSpPr>
          <p:nvPr>
            <p:ph idx="1"/>
          </p:nvPr>
        </p:nvSpPr>
        <p:spPr/>
        <p:txBody>
          <a:bodyPr/>
          <a:lstStyle/>
          <a:p>
            <a:r>
              <a:rPr lang="zh-CN" altLang="en-US" dirty="0"/>
              <a:t>随着大数据智能应用的进一步复杂化，算力短缺的历史又一次重复，</a:t>
            </a:r>
            <a:r>
              <a:rPr lang="en-US" altLang="zh-CN" dirty="0"/>
              <a:t>CPU+GPU</a:t>
            </a:r>
            <a:r>
              <a:rPr lang="zh-CN" altLang="en-US" dirty="0"/>
              <a:t>的硬件架构在两个方面遇到了极大的挑战：</a:t>
            </a:r>
            <a:endParaRPr lang="en-US" altLang="zh-CN" dirty="0"/>
          </a:p>
          <a:p>
            <a:pPr lvl="1"/>
            <a:r>
              <a:rPr lang="en-US" altLang="zh-CN" dirty="0"/>
              <a:t>1</a:t>
            </a:r>
            <a:r>
              <a:rPr lang="zh-CN" altLang="en-US" dirty="0"/>
              <a:t>、复杂模型的训练和应用：人工智能应用的算力需求提升了</a:t>
            </a:r>
            <a:r>
              <a:rPr lang="en-US" altLang="zh-CN" dirty="0">
                <a:solidFill>
                  <a:srgbClr val="C00000"/>
                </a:solidFill>
              </a:rPr>
              <a:t>30</a:t>
            </a:r>
            <a:r>
              <a:rPr lang="zh-CN" altLang="en-US" dirty="0">
                <a:solidFill>
                  <a:srgbClr val="C00000"/>
                </a:solidFill>
              </a:rPr>
              <a:t>万倍</a:t>
            </a:r>
          </a:p>
        </p:txBody>
      </p:sp>
      <p:sp>
        <p:nvSpPr>
          <p:cNvPr id="5" name="灯片编号占位符 4">
            <a:extLst>
              <a:ext uri="{FF2B5EF4-FFF2-40B4-BE49-F238E27FC236}">
                <a16:creationId xmlns:a16="http://schemas.microsoft.com/office/drawing/2014/main" id="{F1BD654E-69AA-485B-807D-11C730BFC368}"/>
              </a:ext>
            </a:extLst>
          </p:cNvPr>
          <p:cNvSpPr>
            <a:spLocks noGrp="1"/>
          </p:cNvSpPr>
          <p:nvPr>
            <p:ph type="sldNum" sz="quarter" idx="12"/>
          </p:nvPr>
        </p:nvSpPr>
        <p:spPr/>
        <p:txBody>
          <a:bodyPr/>
          <a:lstStyle/>
          <a:p>
            <a:fld id="{17F0B86A-3B10-4477-8AC6-12E7D7B5209B}" type="slidenum">
              <a:rPr lang="zh-CN" altLang="en-US" smtClean="0"/>
              <a:t>7</a:t>
            </a:fld>
            <a:endParaRPr lang="zh-CN" altLang="en-US"/>
          </a:p>
        </p:txBody>
      </p:sp>
      <p:pic>
        <p:nvPicPr>
          <p:cNvPr id="4" name="内容占位符 3" descr="Image result for alexnet to alphazero">
            <a:extLst>
              <a:ext uri="{FF2B5EF4-FFF2-40B4-BE49-F238E27FC236}">
                <a16:creationId xmlns:a16="http://schemas.microsoft.com/office/drawing/2014/main" id="{C6E739E0-44FA-4CC9-A8CA-FB6DA567B42A}"/>
              </a:ext>
            </a:extLst>
          </p:cNvPr>
          <p:cNvPicPr>
            <a:picLocks/>
          </p:cNvPicPr>
          <p:nvPr/>
        </p:nvPicPr>
        <p:blipFill rotWithShape="1">
          <a:blip r:embed="rId2" cstate="email">
            <a:extLst>
              <a:ext uri="{28A0092B-C50C-407E-A947-70E740481C1C}">
                <a14:useLocalDpi xmlns:a14="http://schemas.microsoft.com/office/drawing/2010/main"/>
              </a:ext>
            </a:extLst>
          </a:blip>
          <a:srcRect/>
          <a:stretch/>
        </p:blipFill>
        <p:spPr bwMode="auto">
          <a:xfrm>
            <a:off x="1326198" y="2355273"/>
            <a:ext cx="6491604" cy="4272029"/>
          </a:xfrm>
          <a:prstGeom prst="rect">
            <a:avLst/>
          </a:prstGeom>
          <a:noFill/>
          <a:ln>
            <a:noFill/>
          </a:ln>
        </p:spPr>
      </p:pic>
    </p:spTree>
    <p:extLst>
      <p:ext uri="{BB962C8B-B14F-4D97-AF65-F5344CB8AC3E}">
        <p14:creationId xmlns:p14="http://schemas.microsoft.com/office/powerpoint/2010/main" val="34908223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r>
              <a:rPr lang="en-US" altLang="zh-CN" sz="2800" dirty="0"/>
              <a:t>—1</a:t>
            </a:r>
            <a:r>
              <a:rPr lang="zh-CN" altLang="en-US" sz="2800" dirty="0"/>
              <a:t>、存算一体芯片</a:t>
            </a:r>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70</a:t>
            </a:fld>
            <a:endParaRPr lang="zh-CN" altLang="en-US"/>
          </a:p>
        </p:txBody>
      </p:sp>
      <p:sp>
        <p:nvSpPr>
          <p:cNvPr id="6" name="文本框 5">
            <a:extLst>
              <a:ext uri="{FF2B5EF4-FFF2-40B4-BE49-F238E27FC236}">
                <a16:creationId xmlns:a16="http://schemas.microsoft.com/office/drawing/2014/main" id="{DA417618-CCC9-46F6-980E-E564112CF32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sp>
        <p:nvSpPr>
          <p:cNvPr id="7" name="提升效能框">
            <a:extLst>
              <a:ext uri="{FF2B5EF4-FFF2-40B4-BE49-F238E27FC236}">
                <a16:creationId xmlns:a16="http://schemas.microsoft.com/office/drawing/2014/main" id="{961A58E6-D98B-4929-8FFB-DB5C718DDCDC}"/>
              </a:ext>
            </a:extLst>
          </p:cNvPr>
          <p:cNvSpPr txBox="1">
            <a:spLocks noChangeArrowheads="1"/>
          </p:cNvSpPr>
          <p:nvPr/>
        </p:nvSpPr>
        <p:spPr bwMode="auto">
          <a:xfrm>
            <a:off x="1398315" y="1463061"/>
            <a:ext cx="7128792" cy="3793924"/>
          </a:xfrm>
          <a:prstGeom prst="rect">
            <a:avLst/>
          </a:prstGeom>
          <a:noFill/>
          <a:ln w="28575">
            <a:solidFill>
              <a:srgbClr val="003300"/>
            </a:solidFill>
            <a:miter lim="800000"/>
            <a:headEnd/>
            <a:tailEnd/>
          </a:ln>
        </p:spPr>
        <p:txBody>
          <a:bodyPr anchor="ctr"/>
          <a:lstStyle/>
          <a:p>
            <a:pPr algn="ctr"/>
            <a:endParaRPr lang="zh-CN" altLang="en-US" sz="2000" dirty="0">
              <a:solidFill>
                <a:srgbClr val="0000CC"/>
              </a:solidFill>
              <a:latin typeface="隶书" pitchFamily="49" charset="-122"/>
              <a:ea typeface="隶书" pitchFamily="49" charset="-122"/>
            </a:endParaRPr>
          </a:p>
        </p:txBody>
      </p:sp>
      <p:grpSp>
        <p:nvGrpSpPr>
          <p:cNvPr id="9" name="组合 36">
            <a:extLst>
              <a:ext uri="{FF2B5EF4-FFF2-40B4-BE49-F238E27FC236}">
                <a16:creationId xmlns:a16="http://schemas.microsoft.com/office/drawing/2014/main" id="{C4410712-EAF2-4BDA-93EC-8BD364B8CA73}"/>
              </a:ext>
            </a:extLst>
          </p:cNvPr>
          <p:cNvGrpSpPr>
            <a:grpSpLocks/>
          </p:cNvGrpSpPr>
          <p:nvPr/>
        </p:nvGrpSpPr>
        <p:grpSpPr bwMode="auto">
          <a:xfrm>
            <a:off x="1554137" y="1501868"/>
            <a:ext cx="1755877" cy="1015663"/>
            <a:chOff x="1142976" y="4337873"/>
            <a:chExt cx="2883600" cy="911582"/>
          </a:xfrm>
        </p:grpSpPr>
        <p:grpSp>
          <p:nvGrpSpPr>
            <p:cNvPr id="10" name="Group 12">
              <a:extLst>
                <a:ext uri="{FF2B5EF4-FFF2-40B4-BE49-F238E27FC236}">
                  <a16:creationId xmlns:a16="http://schemas.microsoft.com/office/drawing/2014/main" id="{87FAD735-4D3C-4D8E-A9F6-A7038E5B5A4F}"/>
                </a:ext>
              </a:extLst>
            </p:cNvPr>
            <p:cNvGrpSpPr>
              <a:grpSpLocks/>
            </p:cNvGrpSpPr>
            <p:nvPr/>
          </p:nvGrpSpPr>
          <p:grpSpPr bwMode="auto">
            <a:xfrm>
              <a:off x="1142976" y="4357694"/>
              <a:ext cx="2883600" cy="883155"/>
              <a:chOff x="1545" y="888"/>
              <a:chExt cx="1299" cy="3152"/>
            </a:xfrm>
          </p:grpSpPr>
          <p:pic>
            <p:nvPicPr>
              <p:cNvPr id="12" name="Picture 13" descr="GEL Rounded Column MS blue">
                <a:extLst>
                  <a:ext uri="{FF2B5EF4-FFF2-40B4-BE49-F238E27FC236}">
                    <a16:creationId xmlns:a16="http://schemas.microsoft.com/office/drawing/2014/main" id="{8ADF7A74-CB9B-4438-AC17-B23C58A74B6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45" y="888"/>
                <a:ext cx="1299" cy="3152"/>
              </a:xfrm>
              <a:prstGeom prst="rect">
                <a:avLst/>
              </a:prstGeom>
              <a:noFill/>
              <a:ln w="9525">
                <a:noFill/>
                <a:miter lim="800000"/>
                <a:headEnd/>
                <a:tailEnd/>
              </a:ln>
            </p:spPr>
          </p:pic>
          <p:sp>
            <p:nvSpPr>
              <p:cNvPr id="13" name="Text Box 14">
                <a:extLst>
                  <a:ext uri="{FF2B5EF4-FFF2-40B4-BE49-F238E27FC236}">
                    <a16:creationId xmlns:a16="http://schemas.microsoft.com/office/drawing/2014/main" id="{863E40D7-B3C9-4742-9716-273845E04CC5}"/>
                  </a:ext>
                </a:extLst>
              </p:cNvPr>
              <p:cNvSpPr txBox="1">
                <a:spLocks noChangeArrowheads="1"/>
              </p:cNvSpPr>
              <p:nvPr/>
            </p:nvSpPr>
            <p:spPr bwMode="auto">
              <a:xfrm>
                <a:off x="1618" y="2010"/>
                <a:ext cx="1152" cy="305"/>
              </a:xfrm>
              <a:prstGeom prst="rect">
                <a:avLst/>
              </a:prstGeom>
              <a:noFill/>
              <a:ln w="9525">
                <a:noFill/>
                <a:miter lim="800000"/>
                <a:headEnd/>
                <a:tailEnd/>
              </a:ln>
              <a:effectLst/>
            </p:spPr>
            <p:txBody>
              <a:bodyPr/>
              <a:lstStyle/>
              <a:p>
                <a:pPr>
                  <a:defRPr/>
                </a:pPr>
                <a:endParaRPr lang="zh-CN" altLang="en-US">
                  <a:effectLst>
                    <a:outerShdw blurRad="38100" dist="38100" dir="2700000" algn="tl">
                      <a:srgbClr val="C0C0C0"/>
                    </a:outerShdw>
                  </a:effectLst>
                  <a:latin typeface="隶书" pitchFamily="49" charset="-122"/>
                  <a:ea typeface="隶书" pitchFamily="49" charset="-122"/>
                </a:endParaRPr>
              </a:p>
            </p:txBody>
          </p:sp>
        </p:grpSp>
        <p:sp>
          <p:nvSpPr>
            <p:cNvPr id="11" name="TextBox 8">
              <a:extLst>
                <a:ext uri="{FF2B5EF4-FFF2-40B4-BE49-F238E27FC236}">
                  <a16:creationId xmlns:a16="http://schemas.microsoft.com/office/drawing/2014/main" id="{DE51D298-ADC8-426C-A153-B72FD53F8558}"/>
                </a:ext>
              </a:extLst>
            </p:cNvPr>
            <p:cNvSpPr txBox="1"/>
            <p:nvPr/>
          </p:nvSpPr>
          <p:spPr>
            <a:xfrm>
              <a:off x="1237345" y="4337873"/>
              <a:ext cx="2662861" cy="911582"/>
            </a:xfrm>
            <a:prstGeom prst="rect">
              <a:avLst/>
            </a:prstGeom>
            <a:noFill/>
          </p:spPr>
          <p:txBody>
            <a:bodyPr>
              <a:spAutoFit/>
            </a:bodyPr>
            <a:lstStyle/>
            <a:p>
              <a:pPr algn="ctr">
                <a:defRPr/>
              </a:pPr>
              <a:r>
                <a:rPr lang="zh-CN" altLang="en-US" sz="2000" b="1" dirty="0">
                  <a:solidFill>
                    <a:srgbClr val="080808"/>
                  </a:solidFill>
                  <a:latin typeface="黑体" panose="02010609060101010101" pitchFamily="49" charset="-122"/>
                  <a:ea typeface="黑体" panose="02010609060101010101" pitchFamily="49" charset="-122"/>
                </a:rPr>
                <a:t>新型存储与存算一体器件</a:t>
              </a:r>
            </a:p>
          </p:txBody>
        </p:sp>
      </p:grpSp>
      <p:grpSp>
        <p:nvGrpSpPr>
          <p:cNvPr id="14" name="组合 48">
            <a:extLst>
              <a:ext uri="{FF2B5EF4-FFF2-40B4-BE49-F238E27FC236}">
                <a16:creationId xmlns:a16="http://schemas.microsoft.com/office/drawing/2014/main" id="{54DCB640-DD46-473F-86E4-80D7C41E012D}"/>
              </a:ext>
            </a:extLst>
          </p:cNvPr>
          <p:cNvGrpSpPr>
            <a:grpSpLocks/>
          </p:cNvGrpSpPr>
          <p:nvPr/>
        </p:nvGrpSpPr>
        <p:grpSpPr bwMode="auto">
          <a:xfrm>
            <a:off x="1545750" y="4089837"/>
            <a:ext cx="1746896" cy="945632"/>
            <a:chOff x="1095121" y="4357694"/>
            <a:chExt cx="2931455" cy="848972"/>
          </a:xfrm>
        </p:grpSpPr>
        <p:grpSp>
          <p:nvGrpSpPr>
            <p:cNvPr id="15" name="Group 12">
              <a:extLst>
                <a:ext uri="{FF2B5EF4-FFF2-40B4-BE49-F238E27FC236}">
                  <a16:creationId xmlns:a16="http://schemas.microsoft.com/office/drawing/2014/main" id="{FA893424-9756-4BCF-B421-4E36287FF00D}"/>
                </a:ext>
              </a:extLst>
            </p:cNvPr>
            <p:cNvGrpSpPr>
              <a:grpSpLocks/>
            </p:cNvGrpSpPr>
            <p:nvPr/>
          </p:nvGrpSpPr>
          <p:grpSpPr bwMode="auto">
            <a:xfrm>
              <a:off x="1142976" y="4357694"/>
              <a:ext cx="2883600" cy="848972"/>
              <a:chOff x="1545" y="888"/>
              <a:chExt cx="1299" cy="3030"/>
            </a:xfrm>
          </p:grpSpPr>
          <p:pic>
            <p:nvPicPr>
              <p:cNvPr id="17" name="Picture 13" descr="GEL Rounded Column MS blue">
                <a:extLst>
                  <a:ext uri="{FF2B5EF4-FFF2-40B4-BE49-F238E27FC236}">
                    <a16:creationId xmlns:a16="http://schemas.microsoft.com/office/drawing/2014/main" id="{00E454C8-90C6-4B75-B9D0-E7890F9D77C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45" y="888"/>
                <a:ext cx="1299" cy="3030"/>
              </a:xfrm>
              <a:prstGeom prst="rect">
                <a:avLst/>
              </a:prstGeom>
              <a:noFill/>
              <a:ln w="9525">
                <a:noFill/>
                <a:miter lim="800000"/>
                <a:headEnd/>
                <a:tailEnd/>
              </a:ln>
            </p:spPr>
          </p:pic>
          <p:sp>
            <p:nvSpPr>
              <p:cNvPr id="18" name="Text Box 14">
                <a:extLst>
                  <a:ext uri="{FF2B5EF4-FFF2-40B4-BE49-F238E27FC236}">
                    <a16:creationId xmlns:a16="http://schemas.microsoft.com/office/drawing/2014/main" id="{84066EE1-5EDA-4839-89C6-8ACECB40714E}"/>
                  </a:ext>
                </a:extLst>
              </p:cNvPr>
              <p:cNvSpPr txBox="1">
                <a:spLocks noChangeArrowheads="1"/>
              </p:cNvSpPr>
              <p:nvPr/>
            </p:nvSpPr>
            <p:spPr bwMode="auto">
              <a:xfrm>
                <a:off x="1618" y="2010"/>
                <a:ext cx="1150" cy="299"/>
              </a:xfrm>
              <a:prstGeom prst="rect">
                <a:avLst/>
              </a:prstGeom>
              <a:noFill/>
              <a:ln w="9525">
                <a:noFill/>
                <a:miter lim="800000"/>
                <a:headEnd/>
                <a:tailEnd/>
              </a:ln>
              <a:effectLst/>
            </p:spPr>
            <p:txBody>
              <a:bodyPr/>
              <a:lstStyle/>
              <a:p>
                <a:pPr>
                  <a:defRPr/>
                </a:pPr>
                <a:endParaRPr lang="zh-CN" altLang="en-US">
                  <a:effectLst>
                    <a:outerShdw blurRad="38100" dist="38100" dir="2700000" algn="tl">
                      <a:srgbClr val="C0C0C0"/>
                    </a:outerShdw>
                  </a:effectLst>
                  <a:latin typeface="隶书" pitchFamily="49" charset="-122"/>
                  <a:ea typeface="隶书" pitchFamily="49" charset="-122"/>
                </a:endParaRPr>
              </a:p>
            </p:txBody>
          </p:sp>
        </p:grpSp>
        <p:sp>
          <p:nvSpPr>
            <p:cNvPr id="16" name="TextBox 13">
              <a:extLst>
                <a:ext uri="{FF2B5EF4-FFF2-40B4-BE49-F238E27FC236}">
                  <a16:creationId xmlns:a16="http://schemas.microsoft.com/office/drawing/2014/main" id="{D04044A1-8413-4664-984B-F4C571123993}"/>
                </a:ext>
              </a:extLst>
            </p:cNvPr>
            <p:cNvSpPr txBox="1"/>
            <p:nvPr/>
          </p:nvSpPr>
          <p:spPr>
            <a:xfrm>
              <a:off x="1095121" y="4436905"/>
              <a:ext cx="2554880" cy="635528"/>
            </a:xfrm>
            <a:prstGeom prst="rect">
              <a:avLst/>
            </a:prstGeom>
            <a:noFill/>
          </p:spPr>
          <p:txBody>
            <a:bodyPr wrap="square">
              <a:spAutoFit/>
            </a:bodyPr>
            <a:lstStyle/>
            <a:p>
              <a:pPr algn="ctr">
                <a:defRPr/>
              </a:pPr>
              <a:r>
                <a:rPr lang="zh-CN" altLang="en-US" sz="2000" b="1" dirty="0">
                  <a:solidFill>
                    <a:srgbClr val="080808"/>
                  </a:solidFill>
                  <a:latin typeface="黑体" panose="02010609060101010101" pitchFamily="49" charset="-122"/>
                  <a:ea typeface="黑体" panose="02010609060101010101" pitchFamily="49" charset="-122"/>
                </a:rPr>
                <a:t>存算一体系统</a:t>
              </a:r>
            </a:p>
          </p:txBody>
        </p:sp>
      </p:grpSp>
      <p:grpSp>
        <p:nvGrpSpPr>
          <p:cNvPr id="19" name="组合 53">
            <a:extLst>
              <a:ext uri="{FF2B5EF4-FFF2-40B4-BE49-F238E27FC236}">
                <a16:creationId xmlns:a16="http://schemas.microsoft.com/office/drawing/2014/main" id="{0832E618-A29D-4290-977F-598BB427E05B}"/>
              </a:ext>
            </a:extLst>
          </p:cNvPr>
          <p:cNvGrpSpPr>
            <a:grpSpLocks/>
          </p:cNvGrpSpPr>
          <p:nvPr/>
        </p:nvGrpSpPr>
        <p:grpSpPr bwMode="auto">
          <a:xfrm>
            <a:off x="1531897" y="2843995"/>
            <a:ext cx="1919660" cy="945629"/>
            <a:chOff x="1074347" y="4357694"/>
            <a:chExt cx="2785739" cy="848692"/>
          </a:xfrm>
        </p:grpSpPr>
        <p:grpSp>
          <p:nvGrpSpPr>
            <p:cNvPr id="20" name="Group 12">
              <a:extLst>
                <a:ext uri="{FF2B5EF4-FFF2-40B4-BE49-F238E27FC236}">
                  <a16:creationId xmlns:a16="http://schemas.microsoft.com/office/drawing/2014/main" id="{02816C3F-B0FF-4EBA-8EDC-C0A6D3C6F56C}"/>
                </a:ext>
              </a:extLst>
            </p:cNvPr>
            <p:cNvGrpSpPr>
              <a:grpSpLocks/>
            </p:cNvGrpSpPr>
            <p:nvPr/>
          </p:nvGrpSpPr>
          <p:grpSpPr bwMode="auto">
            <a:xfrm>
              <a:off x="1142976" y="4357694"/>
              <a:ext cx="2717110" cy="848692"/>
              <a:chOff x="1545" y="888"/>
              <a:chExt cx="1224" cy="3029"/>
            </a:xfrm>
          </p:grpSpPr>
          <p:pic>
            <p:nvPicPr>
              <p:cNvPr id="22" name="Picture 13" descr="GEL Rounded Column MS blue">
                <a:extLst>
                  <a:ext uri="{FF2B5EF4-FFF2-40B4-BE49-F238E27FC236}">
                    <a16:creationId xmlns:a16="http://schemas.microsoft.com/office/drawing/2014/main" id="{230D3B4E-ED35-4C85-9BE0-51532C9B9C7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45" y="888"/>
                <a:ext cx="1137" cy="3029"/>
              </a:xfrm>
              <a:prstGeom prst="rect">
                <a:avLst/>
              </a:prstGeom>
              <a:noFill/>
              <a:ln w="9525">
                <a:noFill/>
                <a:miter lim="800000"/>
                <a:headEnd/>
                <a:tailEnd/>
              </a:ln>
            </p:spPr>
          </p:pic>
          <p:sp>
            <p:nvSpPr>
              <p:cNvPr id="23" name="Text Box 14">
                <a:extLst>
                  <a:ext uri="{FF2B5EF4-FFF2-40B4-BE49-F238E27FC236}">
                    <a16:creationId xmlns:a16="http://schemas.microsoft.com/office/drawing/2014/main" id="{497DF341-5055-4941-A6AA-7DC04DAAF0AA}"/>
                  </a:ext>
                </a:extLst>
              </p:cNvPr>
              <p:cNvSpPr txBox="1">
                <a:spLocks noChangeArrowheads="1"/>
              </p:cNvSpPr>
              <p:nvPr/>
            </p:nvSpPr>
            <p:spPr bwMode="auto">
              <a:xfrm>
                <a:off x="1618" y="2010"/>
                <a:ext cx="1151" cy="305"/>
              </a:xfrm>
              <a:prstGeom prst="rect">
                <a:avLst/>
              </a:prstGeom>
              <a:noFill/>
              <a:ln w="9525">
                <a:noFill/>
                <a:miter lim="800000"/>
                <a:headEnd/>
                <a:tailEnd/>
              </a:ln>
              <a:effectLst/>
            </p:spPr>
            <p:txBody>
              <a:bodyPr/>
              <a:lstStyle/>
              <a:p>
                <a:pPr>
                  <a:defRPr/>
                </a:pPr>
                <a:endParaRPr lang="zh-CN" altLang="en-US">
                  <a:effectLst>
                    <a:outerShdw blurRad="38100" dist="38100" dir="2700000" algn="tl">
                      <a:srgbClr val="C0C0C0"/>
                    </a:outerShdw>
                  </a:effectLst>
                  <a:latin typeface="隶书" pitchFamily="49" charset="-122"/>
                  <a:ea typeface="隶书" pitchFamily="49" charset="-122"/>
                </a:endParaRPr>
              </a:p>
            </p:txBody>
          </p:sp>
        </p:grpSp>
        <p:sp>
          <p:nvSpPr>
            <p:cNvPr id="21" name="TextBox 18">
              <a:extLst>
                <a:ext uri="{FF2B5EF4-FFF2-40B4-BE49-F238E27FC236}">
                  <a16:creationId xmlns:a16="http://schemas.microsoft.com/office/drawing/2014/main" id="{DF8DD819-655B-4B70-9CC0-CAD8CD66D461}"/>
                </a:ext>
              </a:extLst>
            </p:cNvPr>
            <p:cNvSpPr txBox="1"/>
            <p:nvPr/>
          </p:nvSpPr>
          <p:spPr>
            <a:xfrm>
              <a:off x="1074347" y="4471260"/>
              <a:ext cx="2480431" cy="635320"/>
            </a:xfrm>
            <a:prstGeom prst="rect">
              <a:avLst/>
            </a:prstGeom>
            <a:noFill/>
          </p:spPr>
          <p:txBody>
            <a:bodyPr wrap="square">
              <a:spAutoFit/>
            </a:bodyPr>
            <a:lstStyle/>
            <a:p>
              <a:pPr algn="ctr">
                <a:defRPr/>
              </a:pPr>
              <a:r>
                <a:rPr lang="zh-CN" altLang="en-US" sz="2000" b="1" dirty="0">
                  <a:solidFill>
                    <a:srgbClr val="080808"/>
                  </a:solidFill>
                  <a:latin typeface="黑体" panose="02010609060101010101" pitchFamily="49" charset="-122"/>
                  <a:ea typeface="黑体" panose="02010609060101010101" pitchFamily="49" charset="-122"/>
                </a:rPr>
                <a:t>分布式存储与存内计算</a:t>
              </a:r>
            </a:p>
          </p:txBody>
        </p:sp>
      </p:grpSp>
      <p:sp>
        <p:nvSpPr>
          <p:cNvPr id="24" name="研究课题">
            <a:extLst>
              <a:ext uri="{FF2B5EF4-FFF2-40B4-BE49-F238E27FC236}">
                <a16:creationId xmlns:a16="http://schemas.microsoft.com/office/drawing/2014/main" id="{A0B8455A-68F3-4BD2-B64C-B70FE619B9F6}"/>
              </a:ext>
            </a:extLst>
          </p:cNvPr>
          <p:cNvSpPr txBox="1"/>
          <p:nvPr/>
        </p:nvSpPr>
        <p:spPr>
          <a:xfrm>
            <a:off x="3025026" y="937707"/>
            <a:ext cx="1615287" cy="461665"/>
          </a:xfrm>
          <a:prstGeom prst="rect">
            <a:avLst/>
          </a:prstGeom>
          <a:noFill/>
        </p:spPr>
        <p:txBody>
          <a:bodyPr>
            <a:spAutoFit/>
          </a:bodyPr>
          <a:lstStyle/>
          <a:p>
            <a:pPr>
              <a:defRPr/>
            </a:pPr>
            <a:r>
              <a:rPr lang="zh-CN" altLang="en-US" sz="2400" b="1" dirty="0">
                <a:solidFill>
                  <a:srgbClr val="0000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研究内容</a:t>
            </a:r>
          </a:p>
        </p:txBody>
      </p:sp>
      <p:sp>
        <p:nvSpPr>
          <p:cNvPr id="25" name="点对点建链">
            <a:extLst>
              <a:ext uri="{FF2B5EF4-FFF2-40B4-BE49-F238E27FC236}">
                <a16:creationId xmlns:a16="http://schemas.microsoft.com/office/drawing/2014/main" id="{6C21C0B1-F5A7-4774-9400-64A4592B3DE3}"/>
              </a:ext>
            </a:extLst>
          </p:cNvPr>
          <p:cNvSpPr txBox="1"/>
          <p:nvPr/>
        </p:nvSpPr>
        <p:spPr>
          <a:xfrm>
            <a:off x="3292646" y="1565628"/>
            <a:ext cx="2253402" cy="900624"/>
          </a:xfrm>
          <a:prstGeom prst="rect">
            <a:avLst/>
          </a:prstGeom>
          <a:solidFill>
            <a:srgbClr val="FFFF99"/>
          </a:solidFill>
          <a:ln w="12700">
            <a:solidFill>
              <a:schemeClr val="tx1"/>
            </a:solidFill>
          </a:ln>
          <a:effectLst/>
          <a:scene3d>
            <a:camera prst="orthographicFront">
              <a:rot lat="0" lon="0" rev="0"/>
            </a:camera>
            <a:lightRig rig="chilly" dir="t">
              <a:rot lat="0" lon="0" rev="18480000"/>
            </a:lightRig>
          </a:scene3d>
          <a:sp3d prstMaterial="clear">
            <a:bevelT h="63500"/>
          </a:sp3d>
        </p:spPr>
        <p:txBody>
          <a:bodyPr anchor="ctr"/>
          <a:lstStyle/>
          <a:p>
            <a:pPr algn="ctr">
              <a:defRPr/>
            </a:pPr>
            <a:r>
              <a:rPr lang="zh-CN" altLang="en-US" b="1" dirty="0">
                <a:solidFill>
                  <a:srgbClr val="080808"/>
                </a:solidFill>
                <a:latin typeface="黑体" panose="02010609060101010101" pitchFamily="49" charset="-122"/>
                <a:ea typeface="黑体" panose="02010609060101010101" pitchFamily="49" charset="-122"/>
              </a:rPr>
              <a:t>新型存储与存算一体器件物理机制及选通管技术</a:t>
            </a:r>
          </a:p>
        </p:txBody>
      </p:sp>
      <p:sp>
        <p:nvSpPr>
          <p:cNvPr id="26" name="端对端传送">
            <a:extLst>
              <a:ext uri="{FF2B5EF4-FFF2-40B4-BE49-F238E27FC236}">
                <a16:creationId xmlns:a16="http://schemas.microsoft.com/office/drawing/2014/main" id="{F70307A6-E048-4393-A2C4-8CAE8A4A9F96}"/>
              </a:ext>
            </a:extLst>
          </p:cNvPr>
          <p:cNvSpPr txBox="1"/>
          <p:nvPr/>
        </p:nvSpPr>
        <p:spPr>
          <a:xfrm>
            <a:off x="3292646" y="2866510"/>
            <a:ext cx="2253401" cy="900608"/>
          </a:xfrm>
          <a:prstGeom prst="rect">
            <a:avLst/>
          </a:prstGeom>
          <a:solidFill>
            <a:srgbClr val="FFFF99"/>
          </a:solidFill>
          <a:ln w="12700">
            <a:solidFill>
              <a:schemeClr val="tx1"/>
            </a:solidFill>
          </a:ln>
          <a:effectLst/>
          <a:scene3d>
            <a:camera prst="orthographicFront">
              <a:rot lat="0" lon="0" rev="0"/>
            </a:camera>
            <a:lightRig rig="chilly" dir="t">
              <a:rot lat="0" lon="0" rev="18480000"/>
            </a:lightRig>
          </a:scene3d>
          <a:sp3d prstMaterial="clear">
            <a:bevelT h="63500"/>
          </a:sp3d>
        </p:spPr>
        <p:txBody>
          <a:bodyPr anchor="ctr"/>
          <a:lstStyle/>
          <a:p>
            <a:pPr algn="ctr">
              <a:defRPr/>
            </a:pPr>
            <a:r>
              <a:rPr lang="zh-CN" altLang="en-US" b="1" dirty="0">
                <a:solidFill>
                  <a:srgbClr val="080808"/>
                </a:solidFill>
                <a:latin typeface="黑体" panose="02010609060101010101" pitchFamily="49" charset="-122"/>
                <a:ea typeface="黑体" panose="02010609060101010101" pitchFamily="49" charset="-122"/>
              </a:rPr>
              <a:t>分布式存储集成技术与内外存融合机制</a:t>
            </a:r>
          </a:p>
        </p:txBody>
      </p:sp>
      <p:sp>
        <p:nvSpPr>
          <p:cNvPr id="27" name="覆盖拓展">
            <a:extLst>
              <a:ext uri="{FF2B5EF4-FFF2-40B4-BE49-F238E27FC236}">
                <a16:creationId xmlns:a16="http://schemas.microsoft.com/office/drawing/2014/main" id="{BDA78CA2-1242-49A4-9F9E-D705CF9DE7DF}"/>
              </a:ext>
            </a:extLst>
          </p:cNvPr>
          <p:cNvSpPr txBox="1"/>
          <p:nvPr/>
        </p:nvSpPr>
        <p:spPr>
          <a:xfrm>
            <a:off x="3292646" y="4146323"/>
            <a:ext cx="2253401" cy="832647"/>
          </a:xfrm>
          <a:prstGeom prst="rect">
            <a:avLst/>
          </a:prstGeom>
          <a:solidFill>
            <a:srgbClr val="FFFF99"/>
          </a:solidFill>
          <a:ln w="12700">
            <a:solidFill>
              <a:schemeClr val="tx1"/>
            </a:solidFill>
          </a:ln>
          <a:effectLst/>
          <a:scene3d>
            <a:camera prst="orthographicFront">
              <a:rot lat="0" lon="0" rev="0"/>
            </a:camera>
            <a:lightRig rig="chilly" dir="t">
              <a:rot lat="0" lon="0" rev="18480000"/>
            </a:lightRig>
          </a:scene3d>
          <a:sp3d prstMaterial="clear">
            <a:bevelT h="63500"/>
          </a:sp3d>
        </p:spPr>
        <p:txBody>
          <a:bodyPr anchor="ctr"/>
          <a:lstStyle/>
          <a:p>
            <a:pPr algn="ctr">
              <a:defRPr/>
            </a:pPr>
            <a:r>
              <a:rPr lang="zh-CN" altLang="en-US" b="1" dirty="0">
                <a:solidFill>
                  <a:srgbClr val="080808"/>
                </a:solidFill>
                <a:latin typeface="黑体" panose="02010609060101010101" pitchFamily="49" charset="-122"/>
                <a:ea typeface="黑体" panose="02010609060101010101" pitchFamily="49" charset="-122"/>
              </a:rPr>
              <a:t>大规模存算一体电路与体系结构</a:t>
            </a:r>
          </a:p>
        </p:txBody>
      </p:sp>
      <p:sp>
        <p:nvSpPr>
          <p:cNvPr id="28" name="原理演示系统">
            <a:extLst>
              <a:ext uri="{FF2B5EF4-FFF2-40B4-BE49-F238E27FC236}">
                <a16:creationId xmlns:a16="http://schemas.microsoft.com/office/drawing/2014/main" id="{E5090F23-9C83-4386-B34A-6BE59001E1CC}"/>
              </a:ext>
            </a:extLst>
          </p:cNvPr>
          <p:cNvSpPr txBox="1">
            <a:spLocks noChangeArrowheads="1"/>
          </p:cNvSpPr>
          <p:nvPr/>
        </p:nvSpPr>
        <p:spPr bwMode="auto">
          <a:xfrm>
            <a:off x="1398315" y="5544443"/>
            <a:ext cx="7200800" cy="937880"/>
          </a:xfrm>
          <a:prstGeom prst="rect">
            <a:avLst/>
          </a:prstGeom>
          <a:solidFill>
            <a:srgbClr val="FF9999"/>
          </a:solidFill>
          <a:ln w="12700">
            <a:solidFill>
              <a:srgbClr val="FF0000"/>
            </a:solidFill>
            <a:miter lim="800000"/>
            <a:headEnd/>
            <a:tailEnd/>
          </a:ln>
        </p:spPr>
        <p:txBody>
          <a:bodyPr anchor="ctr"/>
          <a:lstStyle/>
          <a:p>
            <a:pPr marL="457200" algn="ctr"/>
            <a:endParaRPr lang="zh-CN" altLang="en-US" sz="28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虚尾箭头 26">
            <a:extLst>
              <a:ext uri="{FF2B5EF4-FFF2-40B4-BE49-F238E27FC236}">
                <a16:creationId xmlns:a16="http://schemas.microsoft.com/office/drawing/2014/main" id="{1F8F4C9B-143A-47EE-AF4E-AC8DADB18A9C}"/>
              </a:ext>
            </a:extLst>
          </p:cNvPr>
          <p:cNvSpPr/>
          <p:nvPr/>
        </p:nvSpPr>
        <p:spPr bwMode="auto">
          <a:xfrm rot="5400000">
            <a:off x="4777537" y="5085068"/>
            <a:ext cx="245980" cy="589815"/>
          </a:xfrm>
          <a:prstGeom prst="stripedRightArrow">
            <a:avLst/>
          </a:prstGeom>
          <a:gradFill flip="none" rotWithShape="1">
            <a:gsLst>
              <a:gs pos="0">
                <a:srgbClr val="000082"/>
              </a:gs>
              <a:gs pos="30000">
                <a:srgbClr val="66008F"/>
              </a:gs>
              <a:gs pos="64999">
                <a:srgbClr val="BA0066"/>
              </a:gs>
              <a:gs pos="89999">
                <a:srgbClr val="FF0000"/>
              </a:gs>
              <a:gs pos="100000">
                <a:srgbClr val="FF8200"/>
              </a:gs>
            </a:gsLst>
            <a:lin ang="10800000" scaled="1"/>
            <a:tileRect/>
          </a:gradFill>
          <a:ln w="9525" cap="flat" cmpd="sng" algn="ctr">
            <a:solidFill>
              <a:sysClr val="windowText" lastClr="000000"/>
            </a:solidFill>
            <a:prstDash val="solid"/>
            <a:round/>
            <a:headEnd type="none" w="med" len="med"/>
            <a:tailEnd type="none" w="med" len="med"/>
          </a:ln>
          <a:effectLst/>
        </p:spPr>
        <p:txBody>
          <a:bodyPr/>
          <a:lstStyle/>
          <a:p>
            <a:pPr algn="r">
              <a:defRPr/>
            </a:pPr>
            <a:endParaRPr lang="zh-CN" altLang="en-US" sz="2400" kern="0">
              <a:solidFill>
                <a:sysClr val="windowText" lastClr="000000"/>
              </a:solidFill>
              <a:latin typeface="隶书" pitchFamily="49" charset="-122"/>
              <a:ea typeface="隶书" pitchFamily="49" charset="-122"/>
            </a:endParaRPr>
          </a:p>
        </p:txBody>
      </p:sp>
      <p:sp>
        <p:nvSpPr>
          <p:cNvPr id="30" name="载荷资源">
            <a:extLst>
              <a:ext uri="{FF2B5EF4-FFF2-40B4-BE49-F238E27FC236}">
                <a16:creationId xmlns:a16="http://schemas.microsoft.com/office/drawing/2014/main" id="{118813DD-D763-4747-A058-8B1A8525C670}"/>
              </a:ext>
            </a:extLst>
          </p:cNvPr>
          <p:cNvSpPr txBox="1">
            <a:spLocks noChangeArrowheads="1"/>
          </p:cNvSpPr>
          <p:nvPr/>
        </p:nvSpPr>
        <p:spPr bwMode="auto">
          <a:xfrm>
            <a:off x="5997623" y="1565628"/>
            <a:ext cx="2404708" cy="1069363"/>
          </a:xfrm>
          <a:prstGeom prst="rect">
            <a:avLst/>
          </a:prstGeom>
          <a:solidFill>
            <a:srgbClr val="99FF66"/>
          </a:solidFill>
          <a:ln w="12700">
            <a:solidFill>
              <a:srgbClr val="CC9900"/>
            </a:solidFill>
            <a:miter lim="800000"/>
            <a:headEnd/>
            <a:tailEnd/>
          </a:ln>
        </p:spPr>
        <p:txBody>
          <a:bodyPr anchor="ctr"/>
          <a:lstStyle/>
          <a:p>
            <a:pPr algn="ctr">
              <a:defRPr/>
            </a:pPr>
            <a:r>
              <a:rPr lang="zh-CN" altLang="en-US" b="1" dirty="0">
                <a:solidFill>
                  <a:srgbClr val="080808"/>
                </a:solidFill>
                <a:latin typeface="黑体" panose="02010609060101010101" pitchFamily="49" charset="-122"/>
                <a:ea typeface="黑体" panose="02010609060101010101" pitchFamily="49" charset="-122"/>
              </a:rPr>
              <a:t>实现低功耗、高速的存算器件及大驱动电流、低漏电和高选通比的选通管</a:t>
            </a:r>
          </a:p>
        </p:txBody>
      </p:sp>
      <p:sp>
        <p:nvSpPr>
          <p:cNvPr id="31" name="载荷资源">
            <a:extLst>
              <a:ext uri="{FF2B5EF4-FFF2-40B4-BE49-F238E27FC236}">
                <a16:creationId xmlns:a16="http://schemas.microsoft.com/office/drawing/2014/main" id="{2489E47E-8F24-46DB-98FE-93B9A4B64E52}"/>
              </a:ext>
            </a:extLst>
          </p:cNvPr>
          <p:cNvSpPr txBox="1">
            <a:spLocks noChangeArrowheads="1"/>
          </p:cNvSpPr>
          <p:nvPr/>
        </p:nvSpPr>
        <p:spPr bwMode="auto">
          <a:xfrm>
            <a:off x="5976764" y="2929254"/>
            <a:ext cx="2404708" cy="720478"/>
          </a:xfrm>
          <a:prstGeom prst="rect">
            <a:avLst/>
          </a:prstGeom>
          <a:solidFill>
            <a:srgbClr val="99FF66"/>
          </a:solidFill>
          <a:ln w="12700">
            <a:solidFill>
              <a:srgbClr val="CC9900"/>
            </a:solidFill>
            <a:miter lim="800000"/>
            <a:headEnd/>
            <a:tailEnd/>
          </a:ln>
        </p:spPr>
        <p:txBody>
          <a:bodyPr anchor="ct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研制高密度分布式存储芯片实现存内计算</a:t>
            </a:r>
            <a:endParaRPr lang="zh-CN" altLang="en-US" b="1" dirty="0">
              <a:latin typeface="黑体" panose="02010609060101010101" pitchFamily="49" charset="-122"/>
              <a:ea typeface="黑体" panose="02010609060101010101" pitchFamily="49" charset="-122"/>
            </a:endParaRPr>
          </a:p>
        </p:txBody>
      </p:sp>
      <p:sp>
        <p:nvSpPr>
          <p:cNvPr id="32" name="载荷资源">
            <a:extLst>
              <a:ext uri="{FF2B5EF4-FFF2-40B4-BE49-F238E27FC236}">
                <a16:creationId xmlns:a16="http://schemas.microsoft.com/office/drawing/2014/main" id="{8A6ACD0C-C3D1-4BF0-A51E-03C9C82D97A1}"/>
              </a:ext>
            </a:extLst>
          </p:cNvPr>
          <p:cNvSpPr txBox="1">
            <a:spLocks noChangeArrowheads="1"/>
          </p:cNvSpPr>
          <p:nvPr/>
        </p:nvSpPr>
        <p:spPr bwMode="auto">
          <a:xfrm>
            <a:off x="5997623" y="3932444"/>
            <a:ext cx="2404708" cy="1183481"/>
          </a:xfrm>
          <a:prstGeom prst="rect">
            <a:avLst/>
          </a:prstGeom>
          <a:solidFill>
            <a:srgbClr val="99FF66"/>
          </a:solidFill>
          <a:ln w="12700">
            <a:solidFill>
              <a:srgbClr val="CC9900"/>
            </a:solidFill>
            <a:miter lim="800000"/>
            <a:headEnd/>
            <a:tailEnd/>
          </a:ln>
        </p:spPr>
        <p:txBody>
          <a:bodyPr anchor="ctr"/>
          <a:lstStyle/>
          <a:p>
            <a:pPr algn="ctr"/>
            <a:r>
              <a:rPr lang="zh-CN" altLang="en-US" b="1" dirty="0">
                <a:latin typeface="黑体" panose="02010609060101010101" pitchFamily="49" charset="-122"/>
                <a:ea typeface="黑体" panose="02010609060101010101" pitchFamily="49" charset="-122"/>
              </a:rPr>
              <a:t>可扩展、可重构的高能效存算一体芯片</a:t>
            </a:r>
          </a:p>
        </p:txBody>
      </p:sp>
      <p:sp>
        <p:nvSpPr>
          <p:cNvPr id="33" name="右箭头 31">
            <a:extLst>
              <a:ext uri="{FF2B5EF4-FFF2-40B4-BE49-F238E27FC236}">
                <a16:creationId xmlns:a16="http://schemas.microsoft.com/office/drawing/2014/main" id="{DD934DC0-7F16-4E7B-9431-AF03EB43E435}"/>
              </a:ext>
            </a:extLst>
          </p:cNvPr>
          <p:cNvSpPr/>
          <p:nvPr/>
        </p:nvSpPr>
        <p:spPr>
          <a:xfrm>
            <a:off x="5583781" y="1813598"/>
            <a:ext cx="376205" cy="375253"/>
          </a:xfrm>
          <a:prstGeom prst="rightArrow">
            <a:avLst/>
          </a:prstGeom>
          <a:solidFill>
            <a:srgbClr val="FFFFCC"/>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endParaRPr lang="zh-CN" altLang="en-US" kern="0">
              <a:solidFill>
                <a:sysClr val="window" lastClr="FFFFFF"/>
              </a:solidFill>
              <a:latin typeface="隶书" pitchFamily="49" charset="-122"/>
              <a:ea typeface="隶书" pitchFamily="49" charset="-122"/>
            </a:endParaRPr>
          </a:p>
        </p:txBody>
      </p:sp>
      <p:sp>
        <p:nvSpPr>
          <p:cNvPr id="34" name="右箭头 32">
            <a:extLst>
              <a:ext uri="{FF2B5EF4-FFF2-40B4-BE49-F238E27FC236}">
                <a16:creationId xmlns:a16="http://schemas.microsoft.com/office/drawing/2014/main" id="{EA2DB010-8845-40BB-B44F-D79F8A31F7F5}"/>
              </a:ext>
            </a:extLst>
          </p:cNvPr>
          <p:cNvSpPr/>
          <p:nvPr/>
        </p:nvSpPr>
        <p:spPr>
          <a:xfrm>
            <a:off x="5583782" y="3115372"/>
            <a:ext cx="376204" cy="375253"/>
          </a:xfrm>
          <a:prstGeom prst="rightArrow">
            <a:avLst/>
          </a:prstGeom>
          <a:solidFill>
            <a:srgbClr val="FFFFCC"/>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endParaRPr lang="zh-CN" altLang="en-US" kern="0">
              <a:solidFill>
                <a:sysClr val="window" lastClr="FFFFFF"/>
              </a:solidFill>
              <a:latin typeface="隶书" pitchFamily="49" charset="-122"/>
              <a:ea typeface="隶书" pitchFamily="49" charset="-122"/>
            </a:endParaRPr>
          </a:p>
        </p:txBody>
      </p:sp>
      <p:sp>
        <p:nvSpPr>
          <p:cNvPr id="35" name="右箭头 33">
            <a:extLst>
              <a:ext uri="{FF2B5EF4-FFF2-40B4-BE49-F238E27FC236}">
                <a16:creationId xmlns:a16="http://schemas.microsoft.com/office/drawing/2014/main" id="{16FD4373-91DA-4DB9-A22B-6BFF62559FCB}"/>
              </a:ext>
            </a:extLst>
          </p:cNvPr>
          <p:cNvSpPr/>
          <p:nvPr/>
        </p:nvSpPr>
        <p:spPr>
          <a:xfrm>
            <a:off x="5587993" y="4390034"/>
            <a:ext cx="388771" cy="375253"/>
          </a:xfrm>
          <a:prstGeom prst="rightArrow">
            <a:avLst/>
          </a:prstGeom>
          <a:solidFill>
            <a:srgbClr val="FFFFCC"/>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endParaRPr lang="zh-CN" altLang="en-US" kern="0">
              <a:solidFill>
                <a:sysClr val="window" lastClr="FFFFFF"/>
              </a:solidFill>
              <a:latin typeface="隶书" pitchFamily="49" charset="-122"/>
              <a:ea typeface="隶书" pitchFamily="49" charset="-122"/>
            </a:endParaRPr>
          </a:p>
        </p:txBody>
      </p:sp>
      <p:sp>
        <p:nvSpPr>
          <p:cNvPr id="45" name="研究课题">
            <a:extLst>
              <a:ext uri="{FF2B5EF4-FFF2-40B4-BE49-F238E27FC236}">
                <a16:creationId xmlns:a16="http://schemas.microsoft.com/office/drawing/2014/main" id="{538F3D3F-BBC2-4F4B-8B5B-17D1477967BC}"/>
              </a:ext>
            </a:extLst>
          </p:cNvPr>
          <p:cNvSpPr txBox="1"/>
          <p:nvPr/>
        </p:nvSpPr>
        <p:spPr>
          <a:xfrm>
            <a:off x="6391197" y="937707"/>
            <a:ext cx="1615287" cy="461665"/>
          </a:xfrm>
          <a:prstGeom prst="rect">
            <a:avLst/>
          </a:prstGeom>
          <a:noFill/>
        </p:spPr>
        <p:txBody>
          <a:bodyPr>
            <a:spAutoFit/>
          </a:bodyPr>
          <a:lstStyle/>
          <a:p>
            <a:pPr algn="ctr">
              <a:defRPr/>
            </a:pPr>
            <a:r>
              <a:rPr lang="zh-CN" altLang="en-US" sz="2400" b="1" dirty="0">
                <a:solidFill>
                  <a:srgbClr val="0000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目标</a:t>
            </a:r>
          </a:p>
        </p:txBody>
      </p:sp>
      <p:sp>
        <p:nvSpPr>
          <p:cNvPr id="46" name="矩形 45">
            <a:extLst>
              <a:ext uri="{FF2B5EF4-FFF2-40B4-BE49-F238E27FC236}">
                <a16:creationId xmlns:a16="http://schemas.microsoft.com/office/drawing/2014/main" id="{4528BF73-2F20-4F53-A6A2-004C11955DFB}"/>
              </a:ext>
            </a:extLst>
          </p:cNvPr>
          <p:cNvSpPr/>
          <p:nvPr/>
        </p:nvSpPr>
        <p:spPr>
          <a:xfrm>
            <a:off x="1478712" y="5546219"/>
            <a:ext cx="7154271" cy="830997"/>
          </a:xfrm>
          <a:prstGeom prst="rect">
            <a:avLst/>
          </a:prstGeom>
        </p:spPr>
        <p:txBody>
          <a:bodyPr wrap="square">
            <a:spAutoFit/>
          </a:bodyPr>
          <a:lstStyle/>
          <a:p>
            <a:pPr algn="ctr"/>
            <a:r>
              <a:rPr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高能效存算一体芯片，满足大数据、人工智能等新兴应用的计算需求。</a:t>
            </a:r>
          </a:p>
        </p:txBody>
      </p:sp>
    </p:spTree>
    <p:extLst>
      <p:ext uri="{BB962C8B-B14F-4D97-AF65-F5344CB8AC3E}">
        <p14:creationId xmlns:p14="http://schemas.microsoft.com/office/powerpoint/2010/main" val="23454992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r>
              <a:rPr lang="en-US" altLang="zh-CN" sz="2800" dirty="0"/>
              <a:t>—1</a:t>
            </a:r>
            <a:r>
              <a:rPr lang="zh-CN" altLang="en-US" sz="2800" dirty="0"/>
              <a:t>、存算一体芯片</a:t>
            </a:r>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71</a:t>
            </a:fld>
            <a:endParaRPr lang="zh-CN" altLang="en-US"/>
          </a:p>
        </p:txBody>
      </p:sp>
      <p:sp>
        <p:nvSpPr>
          <p:cNvPr id="6" name="文本框 5">
            <a:extLst>
              <a:ext uri="{FF2B5EF4-FFF2-40B4-BE49-F238E27FC236}">
                <a16:creationId xmlns:a16="http://schemas.microsoft.com/office/drawing/2014/main" id="{DA417618-CCC9-46F6-980E-E564112CF32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sp>
        <p:nvSpPr>
          <p:cNvPr id="7" name="TextBox 94">
            <a:extLst>
              <a:ext uri="{FF2B5EF4-FFF2-40B4-BE49-F238E27FC236}">
                <a16:creationId xmlns:a16="http://schemas.microsoft.com/office/drawing/2014/main" id="{0741E37E-D4CA-473A-9E48-F4C89C03C40E}"/>
              </a:ext>
            </a:extLst>
          </p:cNvPr>
          <p:cNvSpPr txBox="1"/>
          <p:nvPr/>
        </p:nvSpPr>
        <p:spPr>
          <a:xfrm>
            <a:off x="246873" y="908191"/>
            <a:ext cx="6911975" cy="584775"/>
          </a:xfrm>
          <a:prstGeom prst="rect">
            <a:avLst/>
          </a:prstGeom>
          <a:pattFill prst="pct25">
            <a:fgClr>
              <a:schemeClr val="accent5">
                <a:lumMod val="20000"/>
                <a:lumOff val="80000"/>
              </a:schemeClr>
            </a:fgClr>
            <a:bgClr>
              <a:schemeClr val="bg1"/>
            </a:bgClr>
          </a:pattFill>
          <a:ln w="25400">
            <a:solidFill>
              <a:srgbClr val="C00000"/>
            </a:solidFill>
          </a:ln>
        </p:spPr>
        <p:style>
          <a:lnRef idx="1">
            <a:schemeClr val="accent1"/>
          </a:lnRef>
          <a:fillRef idx="0">
            <a:schemeClr val="accent1"/>
          </a:fillRef>
          <a:effectRef idx="0">
            <a:schemeClr val="accent1"/>
          </a:effectRef>
          <a:fontRef idx="minor">
            <a:schemeClr val="tx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3200" b="1" dirty="0">
                <a:latin typeface="黑体" panose="02010609060101010101" pitchFamily="49" charset="-122"/>
                <a:ea typeface="黑体" panose="02010609060101010101" pitchFamily="49" charset="-122"/>
              </a:rPr>
              <a:t>任务一：新型存储与存算一体器件</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22">
            <a:extLst>
              <a:ext uri="{FF2B5EF4-FFF2-40B4-BE49-F238E27FC236}">
                <a16:creationId xmlns:a16="http://schemas.microsoft.com/office/drawing/2014/main" id="{95893AAB-953A-4390-8B27-FE947E724696}"/>
              </a:ext>
            </a:extLst>
          </p:cNvPr>
          <p:cNvSpPr>
            <a:spLocks noChangeArrowheads="1"/>
          </p:cNvSpPr>
          <p:nvPr/>
        </p:nvSpPr>
        <p:spPr bwMode="auto">
          <a:xfrm>
            <a:off x="83128" y="5662475"/>
            <a:ext cx="89313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25000"/>
              </a:lnSpc>
              <a:spcBef>
                <a:spcPct val="0"/>
              </a:spcBef>
              <a:spcAft>
                <a:spcPts val="600"/>
              </a:spcAft>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研究新型存储与存算一体器件的物理机制与动态表征方法，发展新型器件的物理建模与性能调控技术。</a:t>
            </a:r>
          </a:p>
        </p:txBody>
      </p:sp>
      <p:pic>
        <p:nvPicPr>
          <p:cNvPr id="9" name="图片 8" descr="图片1.emf">
            <a:extLst>
              <a:ext uri="{FF2B5EF4-FFF2-40B4-BE49-F238E27FC236}">
                <a16:creationId xmlns:a16="http://schemas.microsoft.com/office/drawing/2014/main" id="{1865C060-1082-434D-B729-40DAC58A70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6427" y="1573598"/>
            <a:ext cx="7395128" cy="4144505"/>
          </a:xfrm>
          <a:prstGeom prst="rect">
            <a:avLst/>
          </a:prstGeom>
        </p:spPr>
      </p:pic>
    </p:spTree>
    <p:extLst>
      <p:ext uri="{BB962C8B-B14F-4D97-AF65-F5344CB8AC3E}">
        <p14:creationId xmlns:p14="http://schemas.microsoft.com/office/powerpoint/2010/main" val="36938335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r>
              <a:rPr lang="en-US" altLang="zh-CN" sz="2800" dirty="0"/>
              <a:t>—1</a:t>
            </a:r>
            <a:r>
              <a:rPr lang="zh-CN" altLang="en-US" sz="2800" dirty="0"/>
              <a:t>、存算一体芯片</a:t>
            </a:r>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72</a:t>
            </a:fld>
            <a:endParaRPr lang="zh-CN" altLang="en-US"/>
          </a:p>
        </p:txBody>
      </p:sp>
      <p:sp>
        <p:nvSpPr>
          <p:cNvPr id="6" name="文本框 5">
            <a:extLst>
              <a:ext uri="{FF2B5EF4-FFF2-40B4-BE49-F238E27FC236}">
                <a16:creationId xmlns:a16="http://schemas.microsoft.com/office/drawing/2014/main" id="{DA417618-CCC9-46F6-980E-E564112CF32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sp>
        <p:nvSpPr>
          <p:cNvPr id="7" name="TextBox 94">
            <a:extLst>
              <a:ext uri="{FF2B5EF4-FFF2-40B4-BE49-F238E27FC236}">
                <a16:creationId xmlns:a16="http://schemas.microsoft.com/office/drawing/2014/main" id="{C56601CE-E5E2-46F2-8676-1F4A86D38D70}"/>
              </a:ext>
            </a:extLst>
          </p:cNvPr>
          <p:cNvSpPr txBox="1"/>
          <p:nvPr/>
        </p:nvSpPr>
        <p:spPr>
          <a:xfrm>
            <a:off x="168761" y="935902"/>
            <a:ext cx="6911975" cy="584775"/>
          </a:xfrm>
          <a:prstGeom prst="rect">
            <a:avLst/>
          </a:prstGeom>
          <a:pattFill prst="pct25">
            <a:fgClr>
              <a:schemeClr val="accent5">
                <a:lumMod val="20000"/>
                <a:lumOff val="80000"/>
              </a:schemeClr>
            </a:fgClr>
            <a:bgClr>
              <a:schemeClr val="bg1"/>
            </a:bgClr>
          </a:pattFill>
          <a:ln w="25400">
            <a:solidFill>
              <a:srgbClr val="C00000"/>
            </a:solidFill>
          </a:ln>
        </p:spPr>
        <p:style>
          <a:lnRef idx="1">
            <a:schemeClr val="accent1"/>
          </a:lnRef>
          <a:fillRef idx="0">
            <a:schemeClr val="accent1"/>
          </a:fillRef>
          <a:effectRef idx="0">
            <a:schemeClr val="accent1"/>
          </a:effectRef>
          <a:fontRef idx="minor">
            <a:schemeClr val="tx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3200" b="1" dirty="0">
                <a:latin typeface="黑体" panose="02010609060101010101" pitchFamily="49" charset="-122"/>
                <a:ea typeface="黑体" panose="02010609060101010101" pitchFamily="49" charset="-122"/>
              </a:rPr>
              <a:t>任务二：分布式存储与存内计算</a:t>
            </a:r>
          </a:p>
        </p:txBody>
      </p:sp>
      <p:sp>
        <p:nvSpPr>
          <p:cNvPr id="8" name="矩形 22">
            <a:extLst>
              <a:ext uri="{FF2B5EF4-FFF2-40B4-BE49-F238E27FC236}">
                <a16:creationId xmlns:a16="http://schemas.microsoft.com/office/drawing/2014/main" id="{26ADEBF2-1551-44D9-9F16-4644BD15DC22}"/>
              </a:ext>
            </a:extLst>
          </p:cNvPr>
          <p:cNvSpPr>
            <a:spLocks noChangeArrowheads="1"/>
          </p:cNvSpPr>
          <p:nvPr/>
        </p:nvSpPr>
        <p:spPr bwMode="auto">
          <a:xfrm>
            <a:off x="0" y="5828483"/>
            <a:ext cx="9144000"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25000"/>
              </a:lnSpc>
              <a:spcBef>
                <a:spcPct val="0"/>
              </a:spcBef>
              <a:spcAft>
                <a:spcPts val="600"/>
              </a:spcAft>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　　开展新型高密度分布式存储技术的研究，开发高密度新型存储集成技术，发展基于新型存储器的内外存融合方案。</a:t>
            </a:r>
          </a:p>
        </p:txBody>
      </p:sp>
      <p:pic>
        <p:nvPicPr>
          <p:cNvPr id="9" name="图片 8" descr="图片2.emf">
            <a:extLst>
              <a:ext uri="{FF2B5EF4-FFF2-40B4-BE49-F238E27FC236}">
                <a16:creationId xmlns:a16="http://schemas.microsoft.com/office/drawing/2014/main" id="{260D7992-2111-4318-B727-B3F8A31074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2482" y="1455075"/>
            <a:ext cx="6700345" cy="4298309"/>
          </a:xfrm>
          <a:prstGeom prst="rect">
            <a:avLst/>
          </a:prstGeom>
        </p:spPr>
      </p:pic>
      <p:sp>
        <p:nvSpPr>
          <p:cNvPr id="3" name="文本框 2">
            <a:extLst>
              <a:ext uri="{FF2B5EF4-FFF2-40B4-BE49-F238E27FC236}">
                <a16:creationId xmlns:a16="http://schemas.microsoft.com/office/drawing/2014/main" id="{38FA2538-D1E7-43DC-A332-DECC70374CAB}"/>
              </a:ext>
            </a:extLst>
          </p:cNvPr>
          <p:cNvSpPr txBox="1"/>
          <p:nvPr/>
        </p:nvSpPr>
        <p:spPr>
          <a:xfrm>
            <a:off x="6615161" y="3174216"/>
            <a:ext cx="974692" cy="830997"/>
          </a:xfrm>
          <a:prstGeom prst="rect">
            <a:avLst/>
          </a:prstGeom>
          <a:solidFill>
            <a:schemeClr val="bg1"/>
          </a:solidFill>
        </p:spPr>
        <p:txBody>
          <a:bodyPr wrap="square" rtlCol="0">
            <a:spAutoFit/>
          </a:bodyPr>
          <a:lstStyle/>
          <a:p>
            <a:r>
              <a:rPr lang="zh-CN" altLang="en-US" sz="1200" dirty="0"/>
              <a:t>在大数据智能机和类脑智能机中进行应用验证</a:t>
            </a:r>
          </a:p>
        </p:txBody>
      </p:sp>
    </p:spTree>
    <p:extLst>
      <p:ext uri="{BB962C8B-B14F-4D97-AF65-F5344CB8AC3E}">
        <p14:creationId xmlns:p14="http://schemas.microsoft.com/office/powerpoint/2010/main" val="532782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r>
              <a:rPr lang="en-US" altLang="zh-CN" sz="2800" dirty="0"/>
              <a:t>—1</a:t>
            </a:r>
            <a:r>
              <a:rPr lang="zh-CN" altLang="en-US" sz="2800" dirty="0"/>
              <a:t>、存算一体芯片</a:t>
            </a:r>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73</a:t>
            </a:fld>
            <a:endParaRPr lang="zh-CN" altLang="en-US"/>
          </a:p>
        </p:txBody>
      </p:sp>
      <p:sp>
        <p:nvSpPr>
          <p:cNvPr id="6" name="文本框 5">
            <a:extLst>
              <a:ext uri="{FF2B5EF4-FFF2-40B4-BE49-F238E27FC236}">
                <a16:creationId xmlns:a16="http://schemas.microsoft.com/office/drawing/2014/main" id="{DA417618-CCC9-46F6-980E-E564112CF32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sp>
        <p:nvSpPr>
          <p:cNvPr id="7" name="TextBox 94">
            <a:extLst>
              <a:ext uri="{FF2B5EF4-FFF2-40B4-BE49-F238E27FC236}">
                <a16:creationId xmlns:a16="http://schemas.microsoft.com/office/drawing/2014/main" id="{5F4D6101-56D2-41F6-A64A-D80F0CE04215}"/>
              </a:ext>
            </a:extLst>
          </p:cNvPr>
          <p:cNvSpPr txBox="1"/>
          <p:nvPr/>
        </p:nvSpPr>
        <p:spPr>
          <a:xfrm>
            <a:off x="179512" y="942828"/>
            <a:ext cx="6911975" cy="584200"/>
          </a:xfrm>
          <a:prstGeom prst="rect">
            <a:avLst/>
          </a:prstGeom>
          <a:pattFill prst="pct25">
            <a:fgClr>
              <a:schemeClr val="accent5">
                <a:lumMod val="20000"/>
                <a:lumOff val="80000"/>
              </a:schemeClr>
            </a:fgClr>
            <a:bgClr>
              <a:schemeClr val="bg1"/>
            </a:bgClr>
          </a:pattFill>
          <a:ln w="25400">
            <a:solidFill>
              <a:srgbClr val="C00000"/>
            </a:solidFill>
          </a:ln>
        </p:spPr>
        <p:style>
          <a:lnRef idx="1">
            <a:schemeClr val="accent1"/>
          </a:lnRef>
          <a:fillRef idx="0">
            <a:schemeClr val="accent1"/>
          </a:fillRef>
          <a:effectRef idx="0">
            <a:schemeClr val="accent1"/>
          </a:effectRef>
          <a:fontRef idx="minor">
            <a:schemeClr val="tx1"/>
          </a:fontRef>
        </p:style>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3200" b="1" dirty="0">
                <a:latin typeface="黑体" panose="02010609060101010101" pitchFamily="49" charset="-122"/>
                <a:ea typeface="黑体" panose="02010609060101010101" pitchFamily="49" charset="-122"/>
              </a:rPr>
              <a:t>任务三：存算一体系统</a:t>
            </a:r>
          </a:p>
        </p:txBody>
      </p:sp>
      <p:sp>
        <p:nvSpPr>
          <p:cNvPr id="8" name="矩形 22">
            <a:extLst>
              <a:ext uri="{FF2B5EF4-FFF2-40B4-BE49-F238E27FC236}">
                <a16:creationId xmlns:a16="http://schemas.microsoft.com/office/drawing/2014/main" id="{B86DB76A-110E-45D3-9EC1-6CBDA0977D55}"/>
              </a:ext>
            </a:extLst>
          </p:cNvPr>
          <p:cNvSpPr>
            <a:spLocks noChangeArrowheads="1"/>
          </p:cNvSpPr>
          <p:nvPr/>
        </p:nvSpPr>
        <p:spPr bwMode="auto">
          <a:xfrm>
            <a:off x="0" y="5784609"/>
            <a:ext cx="9144000"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25000"/>
              </a:lnSpc>
              <a:spcBef>
                <a:spcPct val="0"/>
              </a:spcBef>
              <a:spcAft>
                <a:spcPts val="600"/>
              </a:spcAft>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　　开展新原理存储器的存算一体功能研究，通过器件、电路、架构的协同设计，实现高能效的存算一体计算原型芯片。</a:t>
            </a:r>
          </a:p>
        </p:txBody>
      </p:sp>
      <p:pic>
        <p:nvPicPr>
          <p:cNvPr id="9" name="图片 5">
            <a:extLst>
              <a:ext uri="{FF2B5EF4-FFF2-40B4-BE49-F238E27FC236}">
                <a16:creationId xmlns:a16="http://schemas.microsoft.com/office/drawing/2014/main" id="{BB9FE761-5435-476A-A312-1110B31F3C9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2050" y="1513894"/>
            <a:ext cx="6984127" cy="4283598"/>
          </a:xfrm>
          <a:prstGeom prst="rect">
            <a:avLst/>
          </a:prstGeom>
          <a:noFill/>
          <a:ln w="9525">
            <a:noFill/>
            <a:miter lim="800000"/>
            <a:headEnd/>
            <a:tailEnd/>
          </a:ln>
        </p:spPr>
      </p:pic>
    </p:spTree>
    <p:extLst>
      <p:ext uri="{BB962C8B-B14F-4D97-AF65-F5344CB8AC3E}">
        <p14:creationId xmlns:p14="http://schemas.microsoft.com/office/powerpoint/2010/main" val="4020662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r>
              <a:rPr lang="en-US" altLang="zh-CN" sz="2800" dirty="0"/>
              <a:t>—2</a:t>
            </a:r>
            <a:r>
              <a:rPr lang="zh-CN" altLang="en-US" sz="2800" dirty="0"/>
              <a:t>、类脑计算芯片</a:t>
            </a:r>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74</a:t>
            </a:fld>
            <a:endParaRPr lang="zh-CN" altLang="en-US"/>
          </a:p>
        </p:txBody>
      </p:sp>
      <p:sp>
        <p:nvSpPr>
          <p:cNvPr id="6" name="文本框 5">
            <a:extLst>
              <a:ext uri="{FF2B5EF4-FFF2-40B4-BE49-F238E27FC236}">
                <a16:creationId xmlns:a16="http://schemas.microsoft.com/office/drawing/2014/main" id="{DA417618-CCC9-46F6-980E-E564112CF32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sp>
        <p:nvSpPr>
          <p:cNvPr id="7" name="提升效能框">
            <a:extLst>
              <a:ext uri="{FF2B5EF4-FFF2-40B4-BE49-F238E27FC236}">
                <a16:creationId xmlns:a16="http://schemas.microsoft.com/office/drawing/2014/main" id="{1B7A24B5-A8D3-42EB-8C79-7A909BDD7698}"/>
              </a:ext>
            </a:extLst>
          </p:cNvPr>
          <p:cNvSpPr txBox="1">
            <a:spLocks noChangeArrowheads="1"/>
          </p:cNvSpPr>
          <p:nvPr/>
        </p:nvSpPr>
        <p:spPr bwMode="auto">
          <a:xfrm>
            <a:off x="938786" y="1264569"/>
            <a:ext cx="7953694" cy="4637805"/>
          </a:xfrm>
          <a:prstGeom prst="rect">
            <a:avLst/>
          </a:prstGeom>
          <a:noFill/>
          <a:ln w="28575">
            <a:solidFill>
              <a:srgbClr val="003300"/>
            </a:solidFill>
            <a:miter lim="800000"/>
            <a:headEnd/>
            <a:tailEnd/>
          </a:ln>
        </p:spPr>
        <p:txBody>
          <a:bodyPr anchor="ctr"/>
          <a:lstStyle/>
          <a:p>
            <a:pPr algn="ctr"/>
            <a:endParaRPr lang="zh-CN" altLang="en-US" sz="2000" b="1">
              <a:solidFill>
                <a:srgbClr val="0000CC"/>
              </a:solidFill>
              <a:latin typeface="黑体" panose="02010609060101010101" pitchFamily="49" charset="-122"/>
              <a:ea typeface="黑体" panose="02010609060101010101" pitchFamily="49" charset="-122"/>
            </a:endParaRPr>
          </a:p>
        </p:txBody>
      </p:sp>
      <p:grpSp>
        <p:nvGrpSpPr>
          <p:cNvPr id="9" name="组合 36">
            <a:extLst>
              <a:ext uri="{FF2B5EF4-FFF2-40B4-BE49-F238E27FC236}">
                <a16:creationId xmlns:a16="http://schemas.microsoft.com/office/drawing/2014/main" id="{A959D95D-CA80-491A-AA8E-4BB278DBA2ED}"/>
              </a:ext>
            </a:extLst>
          </p:cNvPr>
          <p:cNvGrpSpPr>
            <a:grpSpLocks/>
          </p:cNvGrpSpPr>
          <p:nvPr/>
        </p:nvGrpSpPr>
        <p:grpSpPr bwMode="auto">
          <a:xfrm>
            <a:off x="948850" y="1320229"/>
            <a:ext cx="1427796" cy="887142"/>
            <a:chOff x="1142976" y="4357694"/>
            <a:chExt cx="2883600" cy="883155"/>
          </a:xfrm>
        </p:grpSpPr>
        <p:grpSp>
          <p:nvGrpSpPr>
            <p:cNvPr id="10" name="Group 12">
              <a:extLst>
                <a:ext uri="{FF2B5EF4-FFF2-40B4-BE49-F238E27FC236}">
                  <a16:creationId xmlns:a16="http://schemas.microsoft.com/office/drawing/2014/main" id="{B83FF388-6F32-4C79-90E5-FD3B620F704D}"/>
                </a:ext>
              </a:extLst>
            </p:cNvPr>
            <p:cNvGrpSpPr>
              <a:grpSpLocks/>
            </p:cNvGrpSpPr>
            <p:nvPr/>
          </p:nvGrpSpPr>
          <p:grpSpPr bwMode="auto">
            <a:xfrm>
              <a:off x="1142976" y="4357694"/>
              <a:ext cx="2883600" cy="883155"/>
              <a:chOff x="1545" y="888"/>
              <a:chExt cx="1299" cy="3152"/>
            </a:xfrm>
          </p:grpSpPr>
          <p:pic>
            <p:nvPicPr>
              <p:cNvPr id="12" name="Picture 13" descr="GEL Rounded Column MS blue">
                <a:extLst>
                  <a:ext uri="{FF2B5EF4-FFF2-40B4-BE49-F238E27FC236}">
                    <a16:creationId xmlns:a16="http://schemas.microsoft.com/office/drawing/2014/main" id="{BD49A154-8407-4484-BBBF-AD25F86D8A6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45" y="888"/>
                <a:ext cx="1299" cy="3152"/>
              </a:xfrm>
              <a:prstGeom prst="rect">
                <a:avLst/>
              </a:prstGeom>
              <a:noFill/>
              <a:ln w="9525">
                <a:noFill/>
                <a:miter lim="800000"/>
                <a:headEnd/>
                <a:tailEnd/>
              </a:ln>
            </p:spPr>
          </p:pic>
          <p:sp>
            <p:nvSpPr>
              <p:cNvPr id="13" name="Text Box 14">
                <a:extLst>
                  <a:ext uri="{FF2B5EF4-FFF2-40B4-BE49-F238E27FC236}">
                    <a16:creationId xmlns:a16="http://schemas.microsoft.com/office/drawing/2014/main" id="{05829165-6EFF-4739-9403-1598DE380B42}"/>
                  </a:ext>
                </a:extLst>
              </p:cNvPr>
              <p:cNvSpPr txBox="1">
                <a:spLocks noChangeArrowheads="1"/>
              </p:cNvSpPr>
              <p:nvPr/>
            </p:nvSpPr>
            <p:spPr bwMode="auto">
              <a:xfrm>
                <a:off x="1618" y="2010"/>
                <a:ext cx="1152" cy="305"/>
              </a:xfrm>
              <a:prstGeom prst="rect">
                <a:avLst/>
              </a:prstGeom>
              <a:noFill/>
              <a:ln w="9525">
                <a:noFill/>
                <a:miter lim="800000"/>
                <a:headEnd/>
                <a:tailEnd/>
              </a:ln>
              <a:effectLst/>
            </p:spPr>
            <p:txBody>
              <a:bodyPr/>
              <a:lstStyle/>
              <a:p>
                <a:pPr>
                  <a:defRPr/>
                </a:pPr>
                <a:endParaRPr lang="zh-CN" altLang="en-US">
                  <a:effectLst>
                    <a:outerShdw blurRad="38100" dist="38100" dir="2700000" algn="tl">
                      <a:srgbClr val="C0C0C0"/>
                    </a:outerShdw>
                  </a:effectLst>
                  <a:latin typeface="隶书" pitchFamily="49" charset="-122"/>
                  <a:ea typeface="隶书" pitchFamily="49" charset="-122"/>
                </a:endParaRPr>
              </a:p>
            </p:txBody>
          </p:sp>
        </p:grpSp>
        <p:sp>
          <p:nvSpPr>
            <p:cNvPr id="11" name="TextBox 8">
              <a:extLst>
                <a:ext uri="{FF2B5EF4-FFF2-40B4-BE49-F238E27FC236}">
                  <a16:creationId xmlns:a16="http://schemas.microsoft.com/office/drawing/2014/main" id="{537F5FC6-CB39-4062-874F-C204C59FA28D}"/>
                </a:ext>
              </a:extLst>
            </p:cNvPr>
            <p:cNvSpPr txBox="1"/>
            <p:nvPr/>
          </p:nvSpPr>
          <p:spPr>
            <a:xfrm>
              <a:off x="1174034" y="4422000"/>
              <a:ext cx="2662861" cy="635345"/>
            </a:xfrm>
            <a:prstGeom prst="rect">
              <a:avLst/>
            </a:prstGeom>
            <a:noFill/>
          </p:spPr>
          <p:txBody>
            <a:bodyPr>
              <a:spAutoFit/>
            </a:bodyPr>
            <a:lstStyle/>
            <a:p>
              <a:pPr algn="ctr">
                <a:defRPr/>
              </a:pPr>
              <a:r>
                <a:rPr lang="zh-CN" altLang="en-US" sz="2000" b="1" dirty="0">
                  <a:solidFill>
                    <a:srgbClr val="080808"/>
                  </a:solidFill>
                  <a:latin typeface="黑体" panose="02010609060101010101" pitchFamily="49" charset="-122"/>
                  <a:ea typeface="黑体" panose="02010609060101010101" pitchFamily="49" charset="-122"/>
                </a:rPr>
                <a:t>神经元单元模型</a:t>
              </a:r>
            </a:p>
          </p:txBody>
        </p:sp>
      </p:grpSp>
      <p:grpSp>
        <p:nvGrpSpPr>
          <p:cNvPr id="14" name="组合 48">
            <a:extLst>
              <a:ext uri="{FF2B5EF4-FFF2-40B4-BE49-F238E27FC236}">
                <a16:creationId xmlns:a16="http://schemas.microsoft.com/office/drawing/2014/main" id="{68731CF3-DAAC-4C29-8169-93AA01725588}"/>
              </a:ext>
            </a:extLst>
          </p:cNvPr>
          <p:cNvGrpSpPr>
            <a:grpSpLocks/>
          </p:cNvGrpSpPr>
          <p:nvPr/>
        </p:nvGrpSpPr>
        <p:grpSpPr bwMode="auto">
          <a:xfrm>
            <a:off x="946653" y="3743720"/>
            <a:ext cx="1379558" cy="830136"/>
            <a:chOff x="1156295" y="4281762"/>
            <a:chExt cx="2883600" cy="848972"/>
          </a:xfrm>
        </p:grpSpPr>
        <p:grpSp>
          <p:nvGrpSpPr>
            <p:cNvPr id="15" name="Group 12">
              <a:extLst>
                <a:ext uri="{FF2B5EF4-FFF2-40B4-BE49-F238E27FC236}">
                  <a16:creationId xmlns:a16="http://schemas.microsoft.com/office/drawing/2014/main" id="{C19EC75E-9248-4CA3-AAF0-0672CCBEA55A}"/>
                </a:ext>
              </a:extLst>
            </p:cNvPr>
            <p:cNvGrpSpPr>
              <a:grpSpLocks/>
            </p:cNvGrpSpPr>
            <p:nvPr/>
          </p:nvGrpSpPr>
          <p:grpSpPr bwMode="auto">
            <a:xfrm>
              <a:off x="1156295" y="4281762"/>
              <a:ext cx="2883600" cy="848972"/>
              <a:chOff x="1551" y="617"/>
              <a:chExt cx="1299" cy="3030"/>
            </a:xfrm>
          </p:grpSpPr>
          <p:pic>
            <p:nvPicPr>
              <p:cNvPr id="17" name="Picture 13" descr="GEL Rounded Column MS blue">
                <a:extLst>
                  <a:ext uri="{FF2B5EF4-FFF2-40B4-BE49-F238E27FC236}">
                    <a16:creationId xmlns:a16="http://schemas.microsoft.com/office/drawing/2014/main" id="{6E2F6A3B-696B-4192-80BE-068BE4D071C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51" y="617"/>
                <a:ext cx="1299" cy="3030"/>
              </a:xfrm>
              <a:prstGeom prst="rect">
                <a:avLst/>
              </a:prstGeom>
              <a:noFill/>
              <a:ln w="9525">
                <a:noFill/>
                <a:miter lim="800000"/>
                <a:headEnd/>
                <a:tailEnd/>
              </a:ln>
            </p:spPr>
          </p:pic>
          <p:sp>
            <p:nvSpPr>
              <p:cNvPr id="18" name="Text Box 14">
                <a:extLst>
                  <a:ext uri="{FF2B5EF4-FFF2-40B4-BE49-F238E27FC236}">
                    <a16:creationId xmlns:a16="http://schemas.microsoft.com/office/drawing/2014/main" id="{10185573-AE94-4110-9063-434DDD00624D}"/>
                  </a:ext>
                </a:extLst>
              </p:cNvPr>
              <p:cNvSpPr txBox="1">
                <a:spLocks noChangeArrowheads="1"/>
              </p:cNvSpPr>
              <p:nvPr/>
            </p:nvSpPr>
            <p:spPr bwMode="auto">
              <a:xfrm>
                <a:off x="1618" y="2010"/>
                <a:ext cx="1150" cy="299"/>
              </a:xfrm>
              <a:prstGeom prst="rect">
                <a:avLst/>
              </a:prstGeom>
              <a:noFill/>
              <a:ln w="9525">
                <a:noFill/>
                <a:miter lim="800000"/>
                <a:headEnd/>
                <a:tailEnd/>
              </a:ln>
              <a:effectLst/>
            </p:spPr>
            <p:txBody>
              <a:bodyPr/>
              <a:lstStyle/>
              <a:p>
                <a:pPr>
                  <a:defRPr/>
                </a:pPr>
                <a:endParaRPr lang="zh-CN" altLang="en-US">
                  <a:effectLst>
                    <a:outerShdw blurRad="38100" dist="38100" dir="2700000" algn="tl">
                      <a:srgbClr val="C0C0C0"/>
                    </a:outerShdw>
                  </a:effectLst>
                  <a:latin typeface="隶书" pitchFamily="49" charset="-122"/>
                  <a:ea typeface="隶书" pitchFamily="49" charset="-122"/>
                </a:endParaRPr>
              </a:p>
            </p:txBody>
          </p:sp>
        </p:grpSp>
        <p:sp>
          <p:nvSpPr>
            <p:cNvPr id="16" name="TextBox 13">
              <a:extLst>
                <a:ext uri="{FF2B5EF4-FFF2-40B4-BE49-F238E27FC236}">
                  <a16:creationId xmlns:a16="http://schemas.microsoft.com/office/drawing/2014/main" id="{8D87F12C-2869-41C8-BDDA-690F77CACC19}"/>
                </a:ext>
              </a:extLst>
            </p:cNvPr>
            <p:cNvSpPr txBox="1"/>
            <p:nvPr/>
          </p:nvSpPr>
          <p:spPr>
            <a:xfrm>
              <a:off x="1253827" y="4443581"/>
              <a:ext cx="2554881" cy="359212"/>
            </a:xfrm>
            <a:prstGeom prst="rect">
              <a:avLst/>
            </a:prstGeom>
            <a:noFill/>
          </p:spPr>
          <p:txBody>
            <a:bodyPr wrap="square">
              <a:spAutoFit/>
            </a:bodyPr>
            <a:lstStyle/>
            <a:p>
              <a:pPr algn="ctr">
                <a:defRPr/>
              </a:pPr>
              <a:r>
                <a:rPr lang="zh-CN" altLang="en-US" sz="2000" b="1" dirty="0">
                  <a:solidFill>
                    <a:srgbClr val="080808"/>
                  </a:solidFill>
                  <a:latin typeface="黑体" panose="02010609060101010101" pitchFamily="49" charset="-122"/>
                  <a:ea typeface="黑体" panose="02010609060101010101" pitchFamily="49" charset="-122"/>
                </a:rPr>
                <a:t>在线学习</a:t>
              </a:r>
            </a:p>
          </p:txBody>
        </p:sp>
      </p:grpSp>
      <p:grpSp>
        <p:nvGrpSpPr>
          <p:cNvPr id="19" name="组合 53">
            <a:extLst>
              <a:ext uri="{FF2B5EF4-FFF2-40B4-BE49-F238E27FC236}">
                <a16:creationId xmlns:a16="http://schemas.microsoft.com/office/drawing/2014/main" id="{CFF505C6-EA11-4BAA-B318-551446B353D7}"/>
              </a:ext>
            </a:extLst>
          </p:cNvPr>
          <p:cNvGrpSpPr>
            <a:grpSpLocks/>
          </p:cNvGrpSpPr>
          <p:nvPr/>
        </p:nvGrpSpPr>
        <p:grpSpPr bwMode="auto">
          <a:xfrm>
            <a:off x="899592" y="2549543"/>
            <a:ext cx="1560665" cy="830136"/>
            <a:chOff x="1041386" y="4357694"/>
            <a:chExt cx="2818700" cy="848692"/>
          </a:xfrm>
        </p:grpSpPr>
        <p:grpSp>
          <p:nvGrpSpPr>
            <p:cNvPr id="20" name="Group 12">
              <a:extLst>
                <a:ext uri="{FF2B5EF4-FFF2-40B4-BE49-F238E27FC236}">
                  <a16:creationId xmlns:a16="http://schemas.microsoft.com/office/drawing/2014/main" id="{19DC2BF8-B8CB-4154-9B0B-47F70A7E13F9}"/>
                </a:ext>
              </a:extLst>
            </p:cNvPr>
            <p:cNvGrpSpPr>
              <a:grpSpLocks/>
            </p:cNvGrpSpPr>
            <p:nvPr/>
          </p:nvGrpSpPr>
          <p:grpSpPr bwMode="auto">
            <a:xfrm>
              <a:off x="1142976" y="4357694"/>
              <a:ext cx="2717110" cy="848692"/>
              <a:chOff x="1545" y="888"/>
              <a:chExt cx="1224" cy="3029"/>
            </a:xfrm>
          </p:grpSpPr>
          <p:pic>
            <p:nvPicPr>
              <p:cNvPr id="22" name="Picture 13" descr="GEL Rounded Column MS blue">
                <a:extLst>
                  <a:ext uri="{FF2B5EF4-FFF2-40B4-BE49-F238E27FC236}">
                    <a16:creationId xmlns:a16="http://schemas.microsoft.com/office/drawing/2014/main" id="{764B2AEB-ABC4-4660-89E6-944629E2026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45" y="888"/>
                <a:ext cx="1137" cy="3029"/>
              </a:xfrm>
              <a:prstGeom prst="rect">
                <a:avLst/>
              </a:prstGeom>
              <a:noFill/>
              <a:ln w="9525">
                <a:noFill/>
                <a:miter lim="800000"/>
                <a:headEnd/>
                <a:tailEnd/>
              </a:ln>
            </p:spPr>
          </p:pic>
          <p:sp>
            <p:nvSpPr>
              <p:cNvPr id="23" name="Text Box 14">
                <a:extLst>
                  <a:ext uri="{FF2B5EF4-FFF2-40B4-BE49-F238E27FC236}">
                    <a16:creationId xmlns:a16="http://schemas.microsoft.com/office/drawing/2014/main" id="{D18946CD-0FE0-4D49-88F3-04B80BC4C79E}"/>
                  </a:ext>
                </a:extLst>
              </p:cNvPr>
              <p:cNvSpPr txBox="1">
                <a:spLocks noChangeArrowheads="1"/>
              </p:cNvSpPr>
              <p:nvPr/>
            </p:nvSpPr>
            <p:spPr bwMode="auto">
              <a:xfrm>
                <a:off x="1618" y="2010"/>
                <a:ext cx="1151" cy="305"/>
              </a:xfrm>
              <a:prstGeom prst="rect">
                <a:avLst/>
              </a:prstGeom>
              <a:noFill/>
              <a:ln w="9525">
                <a:noFill/>
                <a:miter lim="800000"/>
                <a:headEnd/>
                <a:tailEnd/>
              </a:ln>
              <a:effectLst/>
            </p:spPr>
            <p:txBody>
              <a:bodyPr/>
              <a:lstStyle/>
              <a:p>
                <a:pPr>
                  <a:defRPr/>
                </a:pPr>
                <a:endParaRPr lang="zh-CN" altLang="en-US">
                  <a:effectLst>
                    <a:outerShdw blurRad="38100" dist="38100" dir="2700000" algn="tl">
                      <a:srgbClr val="C0C0C0"/>
                    </a:outerShdw>
                  </a:effectLst>
                  <a:latin typeface="隶书" pitchFamily="49" charset="-122"/>
                  <a:ea typeface="隶书" pitchFamily="49" charset="-122"/>
                </a:endParaRPr>
              </a:p>
            </p:txBody>
          </p:sp>
        </p:grpSp>
        <p:sp>
          <p:nvSpPr>
            <p:cNvPr id="21" name="TextBox 18">
              <a:extLst>
                <a:ext uri="{FF2B5EF4-FFF2-40B4-BE49-F238E27FC236}">
                  <a16:creationId xmlns:a16="http://schemas.microsoft.com/office/drawing/2014/main" id="{9016B5E0-B40A-45E1-90A9-D5CD60AD6526}"/>
                </a:ext>
              </a:extLst>
            </p:cNvPr>
            <p:cNvSpPr txBox="1"/>
            <p:nvPr/>
          </p:nvSpPr>
          <p:spPr>
            <a:xfrm>
              <a:off x="1041386" y="4430727"/>
              <a:ext cx="2773808" cy="723709"/>
            </a:xfrm>
            <a:prstGeom prst="rect">
              <a:avLst/>
            </a:prstGeom>
            <a:noFill/>
          </p:spPr>
          <p:txBody>
            <a:bodyPr wrap="square">
              <a:spAutoFit/>
            </a:bodyPr>
            <a:lstStyle/>
            <a:p>
              <a:pPr algn="ctr">
                <a:defRPr/>
              </a:pPr>
              <a:r>
                <a:rPr lang="zh-CN" altLang="en-US" sz="2000" b="1" dirty="0">
                  <a:solidFill>
                    <a:srgbClr val="080808"/>
                  </a:solidFill>
                  <a:latin typeface="黑体" panose="02010609060101010101" pitchFamily="49" charset="-122"/>
                  <a:ea typeface="黑体" panose="02010609060101010101" pitchFamily="49" charset="-122"/>
                </a:rPr>
                <a:t>网络拓扑结构和互联</a:t>
              </a:r>
            </a:p>
          </p:txBody>
        </p:sp>
      </p:grpSp>
      <p:sp>
        <p:nvSpPr>
          <p:cNvPr id="24" name="研究课题">
            <a:extLst>
              <a:ext uri="{FF2B5EF4-FFF2-40B4-BE49-F238E27FC236}">
                <a16:creationId xmlns:a16="http://schemas.microsoft.com/office/drawing/2014/main" id="{C7AE7714-EB57-4BDE-B3A1-B15EBABBDBEC}"/>
              </a:ext>
            </a:extLst>
          </p:cNvPr>
          <p:cNvSpPr txBox="1"/>
          <p:nvPr/>
        </p:nvSpPr>
        <p:spPr>
          <a:xfrm>
            <a:off x="2877223" y="802905"/>
            <a:ext cx="1615287" cy="461665"/>
          </a:xfrm>
          <a:prstGeom prst="rect">
            <a:avLst/>
          </a:prstGeom>
          <a:noFill/>
        </p:spPr>
        <p:txBody>
          <a:bodyPr>
            <a:spAutoFit/>
          </a:bodyPr>
          <a:lstStyle/>
          <a:p>
            <a:pPr>
              <a:defRPr/>
            </a:pPr>
            <a:r>
              <a:rPr lang="zh-CN" altLang="en-US" sz="2400" b="1" dirty="0">
                <a:solidFill>
                  <a:srgbClr val="0000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研究内容</a:t>
            </a:r>
          </a:p>
        </p:txBody>
      </p:sp>
      <p:sp>
        <p:nvSpPr>
          <p:cNvPr id="25" name="点对点建链">
            <a:extLst>
              <a:ext uri="{FF2B5EF4-FFF2-40B4-BE49-F238E27FC236}">
                <a16:creationId xmlns:a16="http://schemas.microsoft.com/office/drawing/2014/main" id="{11A4A095-C887-4AFD-9298-3C98A32EA56F}"/>
              </a:ext>
            </a:extLst>
          </p:cNvPr>
          <p:cNvSpPr txBox="1"/>
          <p:nvPr/>
        </p:nvSpPr>
        <p:spPr>
          <a:xfrm>
            <a:off x="2366986" y="1322133"/>
            <a:ext cx="3002746" cy="786192"/>
          </a:xfrm>
          <a:prstGeom prst="rect">
            <a:avLst/>
          </a:prstGeom>
          <a:solidFill>
            <a:srgbClr val="FFFF99"/>
          </a:solidFill>
          <a:ln w="12700">
            <a:solidFill>
              <a:schemeClr val="tx1"/>
            </a:solidFill>
          </a:ln>
          <a:effectLst/>
          <a:scene3d>
            <a:camera prst="orthographicFront">
              <a:rot lat="0" lon="0" rev="0"/>
            </a:camera>
            <a:lightRig rig="chilly" dir="t">
              <a:rot lat="0" lon="0" rev="18480000"/>
            </a:lightRig>
          </a:scene3d>
          <a:sp3d prstMaterial="clear">
            <a:bevelT h="63500"/>
          </a:sp3d>
        </p:spPr>
        <p:txBody>
          <a:bodyPr anchor="ctr"/>
          <a:lstStyle/>
          <a:p>
            <a:pPr algn="ctr">
              <a:defRPr/>
            </a:pPr>
            <a:r>
              <a:rPr lang="zh-CN" altLang="zh-CN" b="1" dirty="0">
                <a:latin typeface="黑体" panose="02010609060101010101" pitchFamily="49" charset="-122"/>
                <a:ea typeface="黑体" panose="02010609060101010101" pitchFamily="49" charset="-122"/>
              </a:rPr>
              <a:t>灵活可配的多功能神经元簇低功耗架构</a:t>
            </a:r>
            <a:endParaRPr lang="zh-CN" altLang="en-US" b="1" dirty="0">
              <a:solidFill>
                <a:srgbClr val="080808"/>
              </a:solidFill>
              <a:latin typeface="黑体" panose="02010609060101010101" pitchFamily="49" charset="-122"/>
              <a:ea typeface="黑体" panose="02010609060101010101" pitchFamily="49" charset="-122"/>
            </a:endParaRPr>
          </a:p>
        </p:txBody>
      </p:sp>
      <p:sp>
        <p:nvSpPr>
          <p:cNvPr id="26" name="端对端传送">
            <a:extLst>
              <a:ext uri="{FF2B5EF4-FFF2-40B4-BE49-F238E27FC236}">
                <a16:creationId xmlns:a16="http://schemas.microsoft.com/office/drawing/2014/main" id="{FDC489A8-25E0-4FB7-B4C4-15A663541F98}"/>
              </a:ext>
            </a:extLst>
          </p:cNvPr>
          <p:cNvSpPr txBox="1"/>
          <p:nvPr/>
        </p:nvSpPr>
        <p:spPr>
          <a:xfrm>
            <a:off x="2370380" y="2192285"/>
            <a:ext cx="3021900" cy="900608"/>
          </a:xfrm>
          <a:prstGeom prst="rect">
            <a:avLst/>
          </a:prstGeom>
          <a:solidFill>
            <a:srgbClr val="FFFF99"/>
          </a:solidFill>
          <a:ln w="12700">
            <a:solidFill>
              <a:schemeClr val="tx1"/>
            </a:solidFill>
          </a:ln>
          <a:effectLst/>
          <a:scene3d>
            <a:camera prst="orthographicFront">
              <a:rot lat="0" lon="0" rev="0"/>
            </a:camera>
            <a:lightRig rig="chilly" dir="t">
              <a:rot lat="0" lon="0" rev="18480000"/>
            </a:lightRig>
          </a:scene3d>
          <a:sp3d prstMaterial="clear">
            <a:bevelT h="63500"/>
          </a:sp3d>
        </p:spPr>
        <p:txBody>
          <a:bodyPr anchor="ctr"/>
          <a:lstStyle/>
          <a:p>
            <a:pPr algn="ctr">
              <a:defRPr/>
            </a:pPr>
            <a:r>
              <a:rPr lang="zh-CN" altLang="zh-CN" b="1" dirty="0">
                <a:latin typeface="黑体" panose="02010609060101010101" pitchFamily="49" charset="-122"/>
                <a:ea typeface="黑体" panose="02010609060101010101" pitchFamily="49" charset="-122"/>
              </a:rPr>
              <a:t>面向存储优化的神经元网络拓扑结构表征机制</a:t>
            </a:r>
            <a:endParaRPr lang="zh-CN" altLang="en-US" b="1" dirty="0">
              <a:solidFill>
                <a:srgbClr val="080808"/>
              </a:solidFill>
              <a:latin typeface="黑体" panose="02010609060101010101" pitchFamily="49" charset="-122"/>
              <a:ea typeface="黑体" panose="02010609060101010101" pitchFamily="49" charset="-122"/>
            </a:endParaRPr>
          </a:p>
        </p:txBody>
      </p:sp>
      <p:sp>
        <p:nvSpPr>
          <p:cNvPr id="27" name="覆盖拓展">
            <a:extLst>
              <a:ext uri="{FF2B5EF4-FFF2-40B4-BE49-F238E27FC236}">
                <a16:creationId xmlns:a16="http://schemas.microsoft.com/office/drawing/2014/main" id="{3A465D32-7DF2-4B05-A5F5-FC28A9996FFF}"/>
              </a:ext>
            </a:extLst>
          </p:cNvPr>
          <p:cNvSpPr txBox="1"/>
          <p:nvPr/>
        </p:nvSpPr>
        <p:spPr>
          <a:xfrm>
            <a:off x="2388862" y="3151449"/>
            <a:ext cx="3021899" cy="832647"/>
          </a:xfrm>
          <a:prstGeom prst="rect">
            <a:avLst/>
          </a:prstGeom>
          <a:solidFill>
            <a:srgbClr val="FFFF99"/>
          </a:solidFill>
          <a:ln w="12700">
            <a:solidFill>
              <a:schemeClr val="tx1"/>
            </a:solidFill>
          </a:ln>
          <a:effectLst/>
          <a:scene3d>
            <a:camera prst="orthographicFront">
              <a:rot lat="0" lon="0" rev="0"/>
            </a:camera>
            <a:lightRig rig="chilly" dir="t">
              <a:rot lat="0" lon="0" rev="18480000"/>
            </a:lightRig>
          </a:scene3d>
          <a:sp3d prstMaterial="clear">
            <a:bevelT h="63500"/>
          </a:sp3d>
        </p:spPr>
        <p:txBody>
          <a:bodyPr anchor="ctr"/>
          <a:lstStyle/>
          <a:p>
            <a:pPr lvl="0"/>
            <a:r>
              <a:rPr lang="zh-CN" altLang="zh-CN" b="1" dirty="0">
                <a:latin typeface="黑体" panose="02010609060101010101" pitchFamily="49" charset="-122"/>
                <a:ea typeface="黑体" panose="02010609060101010101" pitchFamily="49" charset="-122"/>
              </a:rPr>
              <a:t>高度可扩展的神经元片上互连层次化架构</a:t>
            </a:r>
          </a:p>
        </p:txBody>
      </p:sp>
      <p:sp>
        <p:nvSpPr>
          <p:cNvPr id="28" name="原理演示系统">
            <a:extLst>
              <a:ext uri="{FF2B5EF4-FFF2-40B4-BE49-F238E27FC236}">
                <a16:creationId xmlns:a16="http://schemas.microsoft.com/office/drawing/2014/main" id="{28DACA62-4B0F-494E-8368-ACAE30D1B454}"/>
              </a:ext>
            </a:extLst>
          </p:cNvPr>
          <p:cNvSpPr txBox="1">
            <a:spLocks noChangeArrowheads="1"/>
          </p:cNvSpPr>
          <p:nvPr/>
        </p:nvSpPr>
        <p:spPr bwMode="auto">
          <a:xfrm>
            <a:off x="107504" y="6133873"/>
            <a:ext cx="8964488" cy="481703"/>
          </a:xfrm>
          <a:prstGeom prst="rect">
            <a:avLst/>
          </a:prstGeom>
          <a:solidFill>
            <a:srgbClr val="FF9999"/>
          </a:solidFill>
          <a:ln w="12700">
            <a:solidFill>
              <a:srgbClr val="FF0000"/>
            </a:solidFill>
            <a:miter lim="800000"/>
            <a:headEnd/>
            <a:tailEnd/>
          </a:ln>
        </p:spPr>
        <p:txBody>
          <a:bodyPr anchor="ctr"/>
          <a:lstStyle/>
          <a:p>
            <a:pPr marL="457200" algn="ctr"/>
            <a:endParaRPr lang="zh-CN" altLang="en-US" sz="28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虚尾箭头 26">
            <a:extLst>
              <a:ext uri="{FF2B5EF4-FFF2-40B4-BE49-F238E27FC236}">
                <a16:creationId xmlns:a16="http://schemas.microsoft.com/office/drawing/2014/main" id="{78A356D9-7826-4AB1-93DC-89831513FE25}"/>
              </a:ext>
            </a:extLst>
          </p:cNvPr>
          <p:cNvSpPr/>
          <p:nvPr/>
        </p:nvSpPr>
        <p:spPr bwMode="auto">
          <a:xfrm rot="5400000">
            <a:off x="4598510" y="5700789"/>
            <a:ext cx="118800" cy="589815"/>
          </a:xfrm>
          <a:prstGeom prst="stripedRightArrow">
            <a:avLst/>
          </a:prstGeom>
          <a:gradFill flip="none" rotWithShape="1">
            <a:gsLst>
              <a:gs pos="0">
                <a:srgbClr val="000082"/>
              </a:gs>
              <a:gs pos="30000">
                <a:srgbClr val="66008F"/>
              </a:gs>
              <a:gs pos="64999">
                <a:srgbClr val="BA0066"/>
              </a:gs>
              <a:gs pos="89999">
                <a:srgbClr val="FF0000"/>
              </a:gs>
              <a:gs pos="100000">
                <a:srgbClr val="FF8200"/>
              </a:gs>
            </a:gsLst>
            <a:lin ang="10800000" scaled="1"/>
            <a:tileRect/>
          </a:gradFill>
          <a:ln w="9525" cap="flat" cmpd="sng" algn="ctr">
            <a:solidFill>
              <a:sysClr val="windowText" lastClr="000000"/>
            </a:solidFill>
            <a:prstDash val="solid"/>
            <a:round/>
            <a:headEnd type="none" w="med" len="med"/>
            <a:tailEnd type="none" w="med" len="med"/>
          </a:ln>
          <a:effectLst/>
        </p:spPr>
        <p:txBody>
          <a:bodyPr/>
          <a:lstStyle/>
          <a:p>
            <a:pPr algn="r">
              <a:defRPr/>
            </a:pPr>
            <a:endParaRPr lang="zh-CN" altLang="en-US" sz="2400" kern="0">
              <a:solidFill>
                <a:sysClr val="windowText" lastClr="000000"/>
              </a:solidFill>
              <a:latin typeface="隶书" pitchFamily="49" charset="-122"/>
              <a:ea typeface="隶书" pitchFamily="49" charset="-122"/>
            </a:endParaRPr>
          </a:p>
        </p:txBody>
      </p:sp>
      <p:sp>
        <p:nvSpPr>
          <p:cNvPr id="30" name="载荷资源">
            <a:extLst>
              <a:ext uri="{FF2B5EF4-FFF2-40B4-BE49-F238E27FC236}">
                <a16:creationId xmlns:a16="http://schemas.microsoft.com/office/drawing/2014/main" id="{F624EFEE-998E-4453-8E2B-B19F1D0A8EAB}"/>
              </a:ext>
            </a:extLst>
          </p:cNvPr>
          <p:cNvSpPr txBox="1">
            <a:spLocks noChangeArrowheads="1"/>
          </p:cNvSpPr>
          <p:nvPr/>
        </p:nvSpPr>
        <p:spPr bwMode="auto">
          <a:xfrm>
            <a:off x="5849706" y="1320230"/>
            <a:ext cx="2991935" cy="832088"/>
          </a:xfrm>
          <a:prstGeom prst="rect">
            <a:avLst/>
          </a:prstGeom>
          <a:solidFill>
            <a:srgbClr val="99FF66"/>
          </a:solidFill>
          <a:ln w="12700">
            <a:solidFill>
              <a:srgbClr val="CC9900"/>
            </a:solidFill>
            <a:miter lim="800000"/>
            <a:headEnd/>
            <a:tailEnd/>
          </a:ln>
        </p:spPr>
        <p:txBody>
          <a:bodyPr anchor="ctr"/>
          <a:lstStyle/>
          <a:p>
            <a:pPr>
              <a:defRPr/>
            </a:pPr>
            <a:r>
              <a:rPr lang="zh-CN" altLang="zh-CN" b="1" dirty="0">
                <a:latin typeface="黑体" panose="02010609060101010101" pitchFamily="49" charset="-122"/>
                <a:ea typeface="黑体" panose="02010609060101010101" pitchFamily="49" charset="-122"/>
              </a:rPr>
              <a:t>构建功能灵活可配的低功耗神经元簇硬件架构模型</a:t>
            </a:r>
            <a:endParaRPr lang="zh-CN" altLang="en-US" b="1" dirty="0">
              <a:solidFill>
                <a:srgbClr val="080808"/>
              </a:solidFill>
              <a:latin typeface="黑体" panose="02010609060101010101" pitchFamily="49" charset="-122"/>
              <a:ea typeface="黑体" panose="02010609060101010101" pitchFamily="49" charset="-122"/>
            </a:endParaRPr>
          </a:p>
        </p:txBody>
      </p:sp>
      <p:sp>
        <p:nvSpPr>
          <p:cNvPr id="31" name="载荷资源">
            <a:extLst>
              <a:ext uri="{FF2B5EF4-FFF2-40B4-BE49-F238E27FC236}">
                <a16:creationId xmlns:a16="http://schemas.microsoft.com/office/drawing/2014/main" id="{86D07B6A-28FB-408E-B2EE-6CB0DC287BF6}"/>
              </a:ext>
            </a:extLst>
          </p:cNvPr>
          <p:cNvSpPr txBox="1">
            <a:spLocks noChangeArrowheads="1"/>
          </p:cNvSpPr>
          <p:nvPr/>
        </p:nvSpPr>
        <p:spPr bwMode="auto">
          <a:xfrm>
            <a:off x="5847672" y="2683794"/>
            <a:ext cx="2993969" cy="720478"/>
          </a:xfrm>
          <a:prstGeom prst="rect">
            <a:avLst/>
          </a:prstGeom>
          <a:solidFill>
            <a:srgbClr val="99FF66"/>
          </a:solidFill>
          <a:ln w="12700">
            <a:solidFill>
              <a:srgbClr val="CC9900"/>
            </a:solidFill>
            <a:miter lim="800000"/>
            <a:headEnd/>
            <a:tailEnd/>
          </a:ln>
        </p:spPr>
        <p:txBody>
          <a:bodyPr anchor="ctr"/>
          <a:lstStyle/>
          <a:p>
            <a:r>
              <a:rPr lang="zh-CN" altLang="zh-CN" b="1" dirty="0">
                <a:latin typeface="黑体" panose="02010609060101010101" pitchFamily="49" charset="-122"/>
                <a:ea typeface="黑体" panose="02010609060101010101" pitchFamily="49" charset="-122"/>
              </a:rPr>
              <a:t>建立神经元网络拓扑结构的两级存储组织架构</a:t>
            </a:r>
            <a:endParaRPr lang="zh-CN" altLang="en-US" b="1" dirty="0">
              <a:latin typeface="黑体" panose="02010609060101010101" pitchFamily="49" charset="-122"/>
              <a:ea typeface="黑体" panose="02010609060101010101" pitchFamily="49" charset="-122"/>
            </a:endParaRPr>
          </a:p>
        </p:txBody>
      </p:sp>
      <p:sp>
        <p:nvSpPr>
          <p:cNvPr id="32" name="载荷资源">
            <a:extLst>
              <a:ext uri="{FF2B5EF4-FFF2-40B4-BE49-F238E27FC236}">
                <a16:creationId xmlns:a16="http://schemas.microsoft.com/office/drawing/2014/main" id="{18D6AA4B-F87C-403F-9C48-FE233BB9576A}"/>
              </a:ext>
            </a:extLst>
          </p:cNvPr>
          <p:cNvSpPr txBox="1">
            <a:spLocks noChangeArrowheads="1"/>
          </p:cNvSpPr>
          <p:nvPr/>
        </p:nvSpPr>
        <p:spPr bwMode="auto">
          <a:xfrm>
            <a:off x="5862925" y="3724607"/>
            <a:ext cx="2963461" cy="832647"/>
          </a:xfrm>
          <a:prstGeom prst="rect">
            <a:avLst/>
          </a:prstGeom>
          <a:solidFill>
            <a:srgbClr val="99FF66"/>
          </a:solidFill>
          <a:ln w="12700">
            <a:solidFill>
              <a:srgbClr val="CC9900"/>
            </a:solidFill>
            <a:miter lim="800000"/>
            <a:headEnd/>
            <a:tailEnd/>
          </a:ln>
        </p:spPr>
        <p:txBody>
          <a:bodyPr anchor="ctr"/>
          <a:lstStyle/>
          <a:p>
            <a:r>
              <a:rPr lang="zh-CN" altLang="zh-CN" b="1" dirty="0">
                <a:latin typeface="黑体" panose="02010609060101010101" pitchFamily="49" charset="-122"/>
                <a:ea typeface="黑体" panose="02010609060101010101" pitchFamily="49" charset="-122"/>
              </a:rPr>
              <a:t>提出基于脉冲序列滤波的在线学习硬件架构</a:t>
            </a:r>
            <a:endParaRPr lang="zh-CN" altLang="en-US" b="1" dirty="0">
              <a:latin typeface="黑体" panose="02010609060101010101" pitchFamily="49" charset="-122"/>
              <a:ea typeface="黑体" panose="02010609060101010101" pitchFamily="49" charset="-122"/>
            </a:endParaRPr>
          </a:p>
        </p:txBody>
      </p:sp>
      <p:sp>
        <p:nvSpPr>
          <p:cNvPr id="33" name="右箭头 31">
            <a:extLst>
              <a:ext uri="{FF2B5EF4-FFF2-40B4-BE49-F238E27FC236}">
                <a16:creationId xmlns:a16="http://schemas.microsoft.com/office/drawing/2014/main" id="{B2639421-9015-4824-A57C-2EB6A0856406}"/>
              </a:ext>
            </a:extLst>
          </p:cNvPr>
          <p:cNvSpPr/>
          <p:nvPr/>
        </p:nvSpPr>
        <p:spPr>
          <a:xfrm>
            <a:off x="5447007" y="1522863"/>
            <a:ext cx="376205" cy="375253"/>
          </a:xfrm>
          <a:prstGeom prst="rightArrow">
            <a:avLst/>
          </a:prstGeom>
          <a:solidFill>
            <a:srgbClr val="FFFFCC"/>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endParaRPr lang="zh-CN" altLang="en-US" kern="0">
              <a:solidFill>
                <a:sysClr val="window" lastClr="FFFFFF"/>
              </a:solidFill>
              <a:latin typeface="隶书" pitchFamily="49" charset="-122"/>
              <a:ea typeface="隶书" pitchFamily="49" charset="-122"/>
            </a:endParaRPr>
          </a:p>
        </p:txBody>
      </p:sp>
      <p:sp>
        <p:nvSpPr>
          <p:cNvPr id="34" name="右箭头 32">
            <a:extLst>
              <a:ext uri="{FF2B5EF4-FFF2-40B4-BE49-F238E27FC236}">
                <a16:creationId xmlns:a16="http://schemas.microsoft.com/office/drawing/2014/main" id="{2F623DA8-A8D4-4AC6-A736-62A9D4C78C6D}"/>
              </a:ext>
            </a:extLst>
          </p:cNvPr>
          <p:cNvSpPr/>
          <p:nvPr/>
        </p:nvSpPr>
        <p:spPr>
          <a:xfrm rot="1880599">
            <a:off x="5414285" y="2640163"/>
            <a:ext cx="443131" cy="375253"/>
          </a:xfrm>
          <a:prstGeom prst="rightArrow">
            <a:avLst/>
          </a:prstGeom>
          <a:solidFill>
            <a:srgbClr val="FFFFCC"/>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endParaRPr lang="zh-CN" altLang="en-US" kern="0">
              <a:solidFill>
                <a:sysClr val="window" lastClr="FFFFFF"/>
              </a:solidFill>
              <a:latin typeface="隶书" pitchFamily="49" charset="-122"/>
              <a:ea typeface="隶书" pitchFamily="49" charset="-122"/>
            </a:endParaRPr>
          </a:p>
        </p:txBody>
      </p:sp>
      <p:sp>
        <p:nvSpPr>
          <p:cNvPr id="35" name="右箭头 33">
            <a:extLst>
              <a:ext uri="{FF2B5EF4-FFF2-40B4-BE49-F238E27FC236}">
                <a16:creationId xmlns:a16="http://schemas.microsoft.com/office/drawing/2014/main" id="{01B7BEDE-CB23-403C-8A6C-41611F5490B9}"/>
              </a:ext>
            </a:extLst>
          </p:cNvPr>
          <p:cNvSpPr/>
          <p:nvPr/>
        </p:nvSpPr>
        <p:spPr>
          <a:xfrm>
            <a:off x="5422194" y="4077570"/>
            <a:ext cx="388771" cy="375253"/>
          </a:xfrm>
          <a:prstGeom prst="rightArrow">
            <a:avLst/>
          </a:prstGeom>
          <a:solidFill>
            <a:srgbClr val="FFFFCC"/>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endParaRPr lang="zh-CN" altLang="en-US" kern="0">
              <a:solidFill>
                <a:sysClr val="window" lastClr="FFFFFF"/>
              </a:solidFill>
              <a:latin typeface="隶书" pitchFamily="49" charset="-122"/>
              <a:ea typeface="隶书" pitchFamily="49" charset="-122"/>
            </a:endParaRPr>
          </a:p>
        </p:txBody>
      </p:sp>
      <p:sp>
        <p:nvSpPr>
          <p:cNvPr id="39" name="研究课题">
            <a:extLst>
              <a:ext uri="{FF2B5EF4-FFF2-40B4-BE49-F238E27FC236}">
                <a16:creationId xmlns:a16="http://schemas.microsoft.com/office/drawing/2014/main" id="{1ADFB49E-61C1-419B-914E-AF0451370E3A}"/>
              </a:ext>
            </a:extLst>
          </p:cNvPr>
          <p:cNvSpPr txBox="1"/>
          <p:nvPr/>
        </p:nvSpPr>
        <p:spPr>
          <a:xfrm>
            <a:off x="6666682" y="810426"/>
            <a:ext cx="1615287" cy="461665"/>
          </a:xfrm>
          <a:prstGeom prst="rect">
            <a:avLst/>
          </a:prstGeom>
          <a:noFill/>
        </p:spPr>
        <p:txBody>
          <a:bodyPr>
            <a:spAutoFit/>
          </a:bodyPr>
          <a:lstStyle/>
          <a:p>
            <a:pPr algn="ctr">
              <a:defRPr/>
            </a:pPr>
            <a:r>
              <a:rPr lang="zh-CN" altLang="en-US" sz="2400" b="1" dirty="0">
                <a:solidFill>
                  <a:srgbClr val="0000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目标</a:t>
            </a:r>
          </a:p>
        </p:txBody>
      </p:sp>
      <p:sp>
        <p:nvSpPr>
          <p:cNvPr id="40" name="矩形 39">
            <a:extLst>
              <a:ext uri="{FF2B5EF4-FFF2-40B4-BE49-F238E27FC236}">
                <a16:creationId xmlns:a16="http://schemas.microsoft.com/office/drawing/2014/main" id="{E6BBD828-47DC-4A6A-A9EC-8613B215C6EA}"/>
              </a:ext>
            </a:extLst>
          </p:cNvPr>
          <p:cNvSpPr/>
          <p:nvPr/>
        </p:nvSpPr>
        <p:spPr>
          <a:xfrm>
            <a:off x="-45732" y="6192763"/>
            <a:ext cx="9298252" cy="369332"/>
          </a:xfrm>
          <a:prstGeom prst="rect">
            <a:avLst/>
          </a:prstGeom>
        </p:spPr>
        <p:txBody>
          <a:bodyPr wrap="square">
            <a:spAutoFit/>
          </a:bodyPr>
          <a:lstStyle/>
          <a:p>
            <a:pPr algn="ctr"/>
            <a:r>
              <a:rPr lang="zh-CN" altLang="en-US" b="1" dirty="0">
                <a:solidFill>
                  <a:srgbClr val="0000FF"/>
                </a:solidFill>
                <a:latin typeface="黑体" panose="02010609060101010101" pitchFamily="49" charset="-122"/>
                <a:ea typeface="黑体" panose="02010609060101010101" pitchFamily="49" charset="-122"/>
              </a:rPr>
              <a:t>超大规模类脑计算芯片 </a:t>
            </a:r>
            <a:r>
              <a:rPr lang="en-US" altLang="zh-CN" b="1" dirty="0">
                <a:solidFill>
                  <a:srgbClr val="0000FF"/>
                </a:solidFill>
                <a:latin typeface="黑体" panose="02010609060101010101" pitchFamily="49" charset="-122"/>
                <a:ea typeface="黑体" panose="02010609060101010101" pitchFamily="49" charset="-122"/>
              </a:rPr>
              <a:t>+ </a:t>
            </a:r>
            <a:r>
              <a:rPr lang="zh-CN" altLang="en-US" b="1" dirty="0">
                <a:solidFill>
                  <a:srgbClr val="0000FF"/>
                </a:solidFill>
                <a:latin typeface="黑体" panose="02010609060101010101" pitchFamily="49" charset="-122"/>
                <a:ea typeface="黑体" panose="02010609060101010101" pitchFamily="49" charset="-122"/>
              </a:rPr>
              <a:t>面</a:t>
            </a:r>
            <a:r>
              <a:rPr lang="zh-CN" altLang="zh-CN" b="1" dirty="0">
                <a:solidFill>
                  <a:srgbClr val="0000FF"/>
                </a:solidFill>
                <a:latin typeface="黑体" panose="02010609060101010101" pitchFamily="49" charset="-122"/>
                <a:ea typeface="黑体" panose="02010609060101010101" pitchFamily="49" charset="-122"/>
              </a:rPr>
              <a:t>向处理感知信息处理和智能决策</a:t>
            </a:r>
            <a:r>
              <a:rPr lang="zh-CN" altLang="en-US" b="1" dirty="0">
                <a:solidFill>
                  <a:srgbClr val="0000FF"/>
                </a:solidFill>
                <a:latin typeface="黑体" panose="02010609060101010101" pitchFamily="49" charset="-122"/>
                <a:ea typeface="黑体" panose="02010609060101010101" pitchFamily="49" charset="-122"/>
              </a:rPr>
              <a:t>的典型应用系统</a:t>
            </a:r>
            <a:endPar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4" name="组合 48">
            <a:extLst>
              <a:ext uri="{FF2B5EF4-FFF2-40B4-BE49-F238E27FC236}">
                <a16:creationId xmlns:a16="http://schemas.microsoft.com/office/drawing/2014/main" id="{AD79846E-9B68-43CD-9C55-475C76F1FA6E}"/>
              </a:ext>
            </a:extLst>
          </p:cNvPr>
          <p:cNvGrpSpPr>
            <a:grpSpLocks/>
          </p:cNvGrpSpPr>
          <p:nvPr/>
        </p:nvGrpSpPr>
        <p:grpSpPr bwMode="auto">
          <a:xfrm>
            <a:off x="946653" y="4877382"/>
            <a:ext cx="1429994" cy="830137"/>
            <a:chOff x="1156295" y="4281762"/>
            <a:chExt cx="2883600" cy="848972"/>
          </a:xfrm>
        </p:grpSpPr>
        <p:grpSp>
          <p:nvGrpSpPr>
            <p:cNvPr id="45" name="Group 12">
              <a:extLst>
                <a:ext uri="{FF2B5EF4-FFF2-40B4-BE49-F238E27FC236}">
                  <a16:creationId xmlns:a16="http://schemas.microsoft.com/office/drawing/2014/main" id="{44613CEE-5808-4A02-A6B1-701AF464377A}"/>
                </a:ext>
              </a:extLst>
            </p:cNvPr>
            <p:cNvGrpSpPr>
              <a:grpSpLocks/>
            </p:cNvGrpSpPr>
            <p:nvPr/>
          </p:nvGrpSpPr>
          <p:grpSpPr bwMode="auto">
            <a:xfrm>
              <a:off x="1156295" y="4281762"/>
              <a:ext cx="2883600" cy="848972"/>
              <a:chOff x="1551" y="617"/>
              <a:chExt cx="1299" cy="3030"/>
            </a:xfrm>
          </p:grpSpPr>
          <p:pic>
            <p:nvPicPr>
              <p:cNvPr id="47" name="Picture 13" descr="GEL Rounded Column MS blue">
                <a:extLst>
                  <a:ext uri="{FF2B5EF4-FFF2-40B4-BE49-F238E27FC236}">
                    <a16:creationId xmlns:a16="http://schemas.microsoft.com/office/drawing/2014/main" id="{9F501F5A-D6C3-4098-BD2D-059724FBB36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51" y="617"/>
                <a:ext cx="1299" cy="3030"/>
              </a:xfrm>
              <a:prstGeom prst="rect">
                <a:avLst/>
              </a:prstGeom>
              <a:noFill/>
              <a:ln w="9525">
                <a:noFill/>
                <a:miter lim="800000"/>
                <a:headEnd/>
                <a:tailEnd/>
              </a:ln>
            </p:spPr>
          </p:pic>
          <p:sp>
            <p:nvSpPr>
              <p:cNvPr id="48" name="Text Box 14">
                <a:extLst>
                  <a:ext uri="{FF2B5EF4-FFF2-40B4-BE49-F238E27FC236}">
                    <a16:creationId xmlns:a16="http://schemas.microsoft.com/office/drawing/2014/main" id="{68373FF3-BF44-459E-8D66-5C64D66A602E}"/>
                  </a:ext>
                </a:extLst>
              </p:cNvPr>
              <p:cNvSpPr txBox="1">
                <a:spLocks noChangeArrowheads="1"/>
              </p:cNvSpPr>
              <p:nvPr/>
            </p:nvSpPr>
            <p:spPr bwMode="auto">
              <a:xfrm>
                <a:off x="1618" y="2010"/>
                <a:ext cx="1150" cy="299"/>
              </a:xfrm>
              <a:prstGeom prst="rect">
                <a:avLst/>
              </a:prstGeom>
              <a:noFill/>
              <a:ln w="9525">
                <a:noFill/>
                <a:miter lim="800000"/>
                <a:headEnd/>
                <a:tailEnd/>
              </a:ln>
              <a:effectLst/>
            </p:spPr>
            <p:txBody>
              <a:bodyPr/>
              <a:lstStyle/>
              <a:p>
                <a:pPr>
                  <a:defRPr/>
                </a:pPr>
                <a:endParaRPr lang="zh-CN" altLang="en-US">
                  <a:effectLst>
                    <a:outerShdw blurRad="38100" dist="38100" dir="2700000" algn="tl">
                      <a:srgbClr val="C0C0C0"/>
                    </a:outerShdw>
                  </a:effectLst>
                  <a:latin typeface="隶书" pitchFamily="49" charset="-122"/>
                  <a:ea typeface="隶书" pitchFamily="49" charset="-122"/>
                </a:endParaRPr>
              </a:p>
            </p:txBody>
          </p:sp>
        </p:grpSp>
        <p:sp>
          <p:nvSpPr>
            <p:cNvPr id="46" name="TextBox 13">
              <a:extLst>
                <a:ext uri="{FF2B5EF4-FFF2-40B4-BE49-F238E27FC236}">
                  <a16:creationId xmlns:a16="http://schemas.microsoft.com/office/drawing/2014/main" id="{2C464644-2DC1-4F51-B99D-02E946040DFD}"/>
                </a:ext>
              </a:extLst>
            </p:cNvPr>
            <p:cNvSpPr txBox="1"/>
            <p:nvPr/>
          </p:nvSpPr>
          <p:spPr>
            <a:xfrm>
              <a:off x="1253827" y="4390502"/>
              <a:ext cx="2554882" cy="723947"/>
            </a:xfrm>
            <a:prstGeom prst="rect">
              <a:avLst/>
            </a:prstGeom>
            <a:noFill/>
          </p:spPr>
          <p:txBody>
            <a:bodyPr wrap="square">
              <a:spAutoFit/>
            </a:bodyPr>
            <a:lstStyle/>
            <a:p>
              <a:pPr algn="ctr">
                <a:defRPr/>
              </a:pPr>
              <a:r>
                <a:rPr lang="zh-CN" altLang="en-US" sz="2000" b="1" dirty="0">
                  <a:solidFill>
                    <a:srgbClr val="080808"/>
                  </a:solidFill>
                  <a:latin typeface="黑体" panose="02010609060101010101" pitchFamily="49" charset="-122"/>
                  <a:ea typeface="黑体" panose="02010609060101010101" pitchFamily="49" charset="-122"/>
                </a:rPr>
                <a:t>芯片研制与应用</a:t>
              </a:r>
            </a:p>
          </p:txBody>
        </p:sp>
      </p:grpSp>
      <p:sp>
        <p:nvSpPr>
          <p:cNvPr id="49" name="覆盖拓展">
            <a:extLst>
              <a:ext uri="{FF2B5EF4-FFF2-40B4-BE49-F238E27FC236}">
                <a16:creationId xmlns:a16="http://schemas.microsoft.com/office/drawing/2014/main" id="{4A87DDD4-5F31-49B3-83DA-AF1982F8321A}"/>
              </a:ext>
            </a:extLst>
          </p:cNvPr>
          <p:cNvSpPr txBox="1"/>
          <p:nvPr/>
        </p:nvSpPr>
        <p:spPr>
          <a:xfrm>
            <a:off x="2376844" y="4089660"/>
            <a:ext cx="3017958" cy="832647"/>
          </a:xfrm>
          <a:prstGeom prst="rect">
            <a:avLst/>
          </a:prstGeom>
          <a:solidFill>
            <a:srgbClr val="FFFF99"/>
          </a:solidFill>
          <a:ln w="12700">
            <a:solidFill>
              <a:schemeClr val="tx1"/>
            </a:solidFill>
          </a:ln>
          <a:effectLst/>
          <a:scene3d>
            <a:camera prst="orthographicFront">
              <a:rot lat="0" lon="0" rev="0"/>
            </a:camera>
            <a:lightRig rig="chilly" dir="t">
              <a:rot lat="0" lon="0" rev="18480000"/>
            </a:lightRig>
          </a:scene3d>
          <a:sp3d prstMaterial="clear">
            <a:bevelT h="63500"/>
          </a:sp3d>
        </p:spPr>
        <p:txBody>
          <a:bodyPr anchor="ctr"/>
          <a:lstStyle/>
          <a:p>
            <a:pPr lvl="0"/>
            <a:r>
              <a:rPr lang="zh-CN" altLang="en-US" b="1" dirty="0">
                <a:latin typeface="黑体" panose="02010609060101010101" pitchFamily="49" charset="-122"/>
                <a:ea typeface="黑体" panose="02010609060101010101" pitchFamily="49" charset="-122"/>
              </a:rPr>
              <a:t>基于脉冲神经网络的</a:t>
            </a:r>
            <a:r>
              <a:rPr lang="zh-CN" altLang="zh-CN" b="1" dirty="0">
                <a:latin typeface="黑体" panose="02010609060101010101" pitchFamily="49" charset="-122"/>
                <a:ea typeface="黑体" panose="02010609060101010101" pitchFamily="49" charset="-122"/>
              </a:rPr>
              <a:t>在线学习</a:t>
            </a:r>
            <a:r>
              <a:rPr lang="zh-CN" altLang="en-US" b="1" dirty="0">
                <a:latin typeface="黑体" panose="02010609060101010101" pitchFamily="49" charset="-122"/>
                <a:ea typeface="黑体" panose="02010609060101010101" pitchFamily="49" charset="-122"/>
              </a:rPr>
              <a:t>算法与</a:t>
            </a:r>
            <a:r>
              <a:rPr lang="zh-CN" altLang="zh-CN" b="1" dirty="0">
                <a:latin typeface="黑体" panose="02010609060101010101" pitchFamily="49" charset="-122"/>
                <a:ea typeface="黑体" panose="02010609060101010101" pitchFamily="49" charset="-122"/>
              </a:rPr>
              <a:t>硬件</a:t>
            </a:r>
            <a:r>
              <a:rPr lang="zh-CN" altLang="en-US" b="1" dirty="0">
                <a:latin typeface="黑体" panose="02010609060101010101" pitchFamily="49" charset="-122"/>
                <a:ea typeface="黑体" panose="02010609060101010101" pitchFamily="49" charset="-122"/>
              </a:rPr>
              <a:t>实现</a:t>
            </a:r>
            <a:endParaRPr lang="zh-CN" altLang="zh-CN" b="1" dirty="0">
              <a:latin typeface="黑体" panose="02010609060101010101" pitchFamily="49" charset="-122"/>
              <a:ea typeface="黑体" panose="02010609060101010101" pitchFamily="49" charset="-122"/>
            </a:endParaRPr>
          </a:p>
        </p:txBody>
      </p:sp>
      <p:sp>
        <p:nvSpPr>
          <p:cNvPr id="50" name="覆盖拓展">
            <a:extLst>
              <a:ext uri="{FF2B5EF4-FFF2-40B4-BE49-F238E27FC236}">
                <a16:creationId xmlns:a16="http://schemas.microsoft.com/office/drawing/2014/main" id="{6CB1AE12-D118-4DF6-9939-D51FE26586A5}"/>
              </a:ext>
            </a:extLst>
          </p:cNvPr>
          <p:cNvSpPr txBox="1"/>
          <p:nvPr/>
        </p:nvSpPr>
        <p:spPr>
          <a:xfrm>
            <a:off x="2390438" y="5001983"/>
            <a:ext cx="3012762" cy="832647"/>
          </a:xfrm>
          <a:prstGeom prst="rect">
            <a:avLst/>
          </a:prstGeom>
          <a:solidFill>
            <a:srgbClr val="FFFF99"/>
          </a:solidFill>
          <a:ln w="12700">
            <a:solidFill>
              <a:schemeClr val="tx1"/>
            </a:solidFill>
          </a:ln>
          <a:effectLst/>
          <a:scene3d>
            <a:camera prst="orthographicFront">
              <a:rot lat="0" lon="0" rev="0"/>
            </a:camera>
            <a:lightRig rig="chilly" dir="t">
              <a:rot lat="0" lon="0" rev="18480000"/>
            </a:lightRig>
          </a:scene3d>
          <a:sp3d prstMaterial="clear">
            <a:bevelT h="63500"/>
          </a:sp3d>
        </p:spPr>
        <p:txBody>
          <a:bodyPr anchor="ctr"/>
          <a:lstStyle/>
          <a:p>
            <a:pPr lvl="0"/>
            <a:r>
              <a:rPr lang="zh-CN" altLang="zh-CN" b="1" dirty="0">
                <a:latin typeface="黑体" panose="02010609060101010101" pitchFamily="49" charset="-122"/>
                <a:ea typeface="黑体" panose="02010609060101010101" pitchFamily="49" charset="-122"/>
              </a:rPr>
              <a:t>超大大规模集成类脑芯片研制与应用</a:t>
            </a:r>
          </a:p>
        </p:txBody>
      </p:sp>
      <p:sp>
        <p:nvSpPr>
          <p:cNvPr id="54" name="载荷资源">
            <a:extLst>
              <a:ext uri="{FF2B5EF4-FFF2-40B4-BE49-F238E27FC236}">
                <a16:creationId xmlns:a16="http://schemas.microsoft.com/office/drawing/2014/main" id="{73C5061F-0088-44B6-8796-6F093D7C0732}"/>
              </a:ext>
            </a:extLst>
          </p:cNvPr>
          <p:cNvSpPr txBox="1">
            <a:spLocks noChangeArrowheads="1"/>
          </p:cNvSpPr>
          <p:nvPr/>
        </p:nvSpPr>
        <p:spPr bwMode="auto">
          <a:xfrm>
            <a:off x="5880092" y="4800324"/>
            <a:ext cx="2963461" cy="1018075"/>
          </a:xfrm>
          <a:prstGeom prst="rect">
            <a:avLst/>
          </a:prstGeom>
          <a:solidFill>
            <a:srgbClr val="99FF66"/>
          </a:solidFill>
          <a:ln w="12700">
            <a:solidFill>
              <a:srgbClr val="CC9900"/>
            </a:solidFill>
            <a:miter lim="800000"/>
            <a:headEnd/>
            <a:tailEnd/>
          </a:ln>
        </p:spPr>
        <p:txBody>
          <a:bodyPr anchor="ctr"/>
          <a:lstStyle/>
          <a:p>
            <a:r>
              <a:rPr lang="zh-CN" altLang="zh-CN" b="1" dirty="0">
                <a:latin typeface="黑体" panose="02010609060101010101" pitchFamily="49" charset="-122"/>
                <a:ea typeface="黑体" panose="02010609060101010101" pitchFamily="49" charset="-122"/>
              </a:rPr>
              <a:t>提出</a:t>
            </a:r>
            <a:r>
              <a:rPr lang="zh-CN" altLang="en-US" b="1" dirty="0">
                <a:latin typeface="黑体" panose="02010609060101010101" pitchFamily="49" charset="-122"/>
                <a:ea typeface="黑体" panose="02010609060101010101" pitchFamily="49" charset="-122"/>
              </a:rPr>
              <a:t>无线</a:t>
            </a:r>
            <a:r>
              <a:rPr lang="zh-CN" altLang="zh-CN" b="1" dirty="0">
                <a:latin typeface="黑体" panose="02010609060101010101" pitchFamily="49" charset="-122"/>
                <a:ea typeface="黑体" panose="02010609060101010101" pitchFamily="49" charset="-122"/>
              </a:rPr>
              <a:t>三维</a:t>
            </a:r>
            <a:r>
              <a:rPr lang="zh-CN" altLang="en-US" b="1" dirty="0">
                <a:latin typeface="黑体" panose="02010609060101010101" pitchFamily="49" charset="-122"/>
                <a:ea typeface="黑体" panose="02010609060101010101" pitchFamily="49" charset="-122"/>
              </a:rPr>
              <a:t>芯片</a:t>
            </a:r>
            <a:r>
              <a:rPr lang="zh-CN" altLang="zh-CN" b="1" dirty="0">
                <a:latin typeface="黑体" panose="02010609060101010101" pitchFamily="49" charset="-122"/>
                <a:ea typeface="黑体" panose="02010609060101010101" pitchFamily="49" charset="-122"/>
              </a:rPr>
              <a:t>堆叠技术，</a:t>
            </a:r>
            <a:r>
              <a:rPr lang="zh-CN" altLang="en-US" b="1" dirty="0">
                <a:latin typeface="黑体" panose="02010609060101010101" pitchFamily="49" charset="-122"/>
                <a:ea typeface="黑体" panose="02010609060101010101" pitchFamily="49" charset="-122"/>
              </a:rPr>
              <a:t>研制超低功耗脉冲神经网络芯片</a:t>
            </a:r>
          </a:p>
        </p:txBody>
      </p:sp>
      <p:sp>
        <p:nvSpPr>
          <p:cNvPr id="55" name="右箭头 33">
            <a:extLst>
              <a:ext uri="{FF2B5EF4-FFF2-40B4-BE49-F238E27FC236}">
                <a16:creationId xmlns:a16="http://schemas.microsoft.com/office/drawing/2014/main" id="{F8630B9C-F9CE-4D74-B3B4-C8B498C49E78}"/>
              </a:ext>
            </a:extLst>
          </p:cNvPr>
          <p:cNvSpPr/>
          <p:nvPr/>
        </p:nvSpPr>
        <p:spPr>
          <a:xfrm>
            <a:off x="5442394" y="5114724"/>
            <a:ext cx="388771" cy="375253"/>
          </a:xfrm>
          <a:prstGeom prst="rightArrow">
            <a:avLst/>
          </a:prstGeom>
          <a:solidFill>
            <a:srgbClr val="FFFFCC"/>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endParaRPr lang="zh-CN" altLang="en-US" kern="0">
              <a:solidFill>
                <a:sysClr val="window" lastClr="FFFFFF"/>
              </a:solidFill>
              <a:latin typeface="隶书" pitchFamily="49" charset="-122"/>
              <a:ea typeface="隶书" pitchFamily="49" charset="-122"/>
            </a:endParaRPr>
          </a:p>
        </p:txBody>
      </p:sp>
      <p:sp>
        <p:nvSpPr>
          <p:cNvPr id="56" name="右箭头 32">
            <a:extLst>
              <a:ext uri="{FF2B5EF4-FFF2-40B4-BE49-F238E27FC236}">
                <a16:creationId xmlns:a16="http://schemas.microsoft.com/office/drawing/2014/main" id="{1EA29C27-3F46-4FE2-B8C5-FF160306F1D0}"/>
              </a:ext>
            </a:extLst>
          </p:cNvPr>
          <p:cNvSpPr/>
          <p:nvPr/>
        </p:nvSpPr>
        <p:spPr>
          <a:xfrm rot="19563899">
            <a:off x="5441916" y="3228393"/>
            <a:ext cx="443131" cy="375253"/>
          </a:xfrm>
          <a:prstGeom prst="rightArrow">
            <a:avLst/>
          </a:prstGeom>
          <a:solidFill>
            <a:srgbClr val="FFFFCC"/>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endParaRPr lang="zh-CN" altLang="en-US" kern="0">
              <a:solidFill>
                <a:sysClr val="window" lastClr="FFFFFF"/>
              </a:solidFill>
              <a:latin typeface="隶书" pitchFamily="49" charset="-122"/>
              <a:ea typeface="隶书" pitchFamily="49" charset="-122"/>
            </a:endParaRPr>
          </a:p>
        </p:txBody>
      </p:sp>
    </p:spTree>
    <p:extLst>
      <p:ext uri="{BB962C8B-B14F-4D97-AF65-F5344CB8AC3E}">
        <p14:creationId xmlns:p14="http://schemas.microsoft.com/office/powerpoint/2010/main" val="40219301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r>
              <a:rPr lang="en-US" altLang="zh-CN" sz="2800" dirty="0"/>
              <a:t>—2</a:t>
            </a:r>
            <a:r>
              <a:rPr lang="zh-CN" altLang="en-US" sz="2800" dirty="0"/>
              <a:t>、类脑计算芯片</a:t>
            </a:r>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75</a:t>
            </a:fld>
            <a:endParaRPr lang="zh-CN" altLang="en-US"/>
          </a:p>
        </p:txBody>
      </p:sp>
      <p:sp>
        <p:nvSpPr>
          <p:cNvPr id="6" name="文本框 5">
            <a:extLst>
              <a:ext uri="{FF2B5EF4-FFF2-40B4-BE49-F238E27FC236}">
                <a16:creationId xmlns:a16="http://schemas.microsoft.com/office/drawing/2014/main" id="{DA417618-CCC9-46F6-980E-E564112CF32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sp>
        <p:nvSpPr>
          <p:cNvPr id="7" name="TextBox 94">
            <a:extLst>
              <a:ext uri="{FF2B5EF4-FFF2-40B4-BE49-F238E27FC236}">
                <a16:creationId xmlns:a16="http://schemas.microsoft.com/office/drawing/2014/main" id="{B51ED235-685C-4801-B69D-B6FA1F8D3587}"/>
              </a:ext>
            </a:extLst>
          </p:cNvPr>
          <p:cNvSpPr txBox="1"/>
          <p:nvPr/>
        </p:nvSpPr>
        <p:spPr>
          <a:xfrm>
            <a:off x="148709" y="886641"/>
            <a:ext cx="8656726" cy="461665"/>
          </a:xfrm>
          <a:prstGeom prst="rect">
            <a:avLst/>
          </a:prstGeom>
          <a:pattFill prst="pct25">
            <a:fgClr>
              <a:schemeClr val="accent5">
                <a:lumMod val="20000"/>
                <a:lumOff val="80000"/>
              </a:schemeClr>
            </a:fgClr>
            <a:bgClr>
              <a:schemeClr val="bg1"/>
            </a:bgClr>
          </a:pattFill>
          <a:ln w="25400">
            <a:solidFill>
              <a:srgbClr val="C00000"/>
            </a:solidFill>
          </a:ln>
        </p:spPr>
        <p:style>
          <a:lnRef idx="1">
            <a:schemeClr val="accent1"/>
          </a:lnRef>
          <a:fillRef idx="0">
            <a:schemeClr val="accent1"/>
          </a:fillRef>
          <a:effectRef idx="0">
            <a:schemeClr val="accent1"/>
          </a:effectRef>
          <a:fontRef idx="minor">
            <a:schemeClr val="tx1"/>
          </a:fontRef>
        </p:style>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400" b="1" dirty="0">
                <a:latin typeface="黑体" panose="02010609060101010101" pitchFamily="49" charset="-122"/>
                <a:ea typeface="黑体" panose="02010609060101010101" pitchFamily="49" charset="-122"/>
              </a:rPr>
              <a:t>任务一：</a:t>
            </a:r>
            <a:r>
              <a:rPr lang="zh-CN" altLang="zh-CN" sz="2400" b="1" dirty="0">
                <a:latin typeface="黑体" panose="02010609060101010101" pitchFamily="49" charset="-122"/>
                <a:ea typeface="黑体" panose="02010609060101010101" pitchFamily="49" charset="-122"/>
              </a:rPr>
              <a:t>灵活可配的多功能神经元簇低功耗架构研究方案</a:t>
            </a:r>
          </a:p>
        </p:txBody>
      </p:sp>
      <p:sp>
        <p:nvSpPr>
          <p:cNvPr id="8" name="Rectangle 2">
            <a:extLst>
              <a:ext uri="{FF2B5EF4-FFF2-40B4-BE49-F238E27FC236}">
                <a16:creationId xmlns:a16="http://schemas.microsoft.com/office/drawing/2014/main" id="{2120D329-0C75-4E71-946B-31416960B3AC}"/>
              </a:ext>
            </a:extLst>
          </p:cNvPr>
          <p:cNvSpPr>
            <a:spLocks noChangeArrowheads="1"/>
          </p:cNvSpPr>
          <p:nvPr/>
        </p:nvSpPr>
        <p:spPr bwMode="auto">
          <a:xfrm>
            <a:off x="0" y="22582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E86E5AD8-8984-4459-B81A-DA3647635098}"/>
              </a:ext>
            </a:extLst>
          </p:cNvPr>
          <p:cNvGraphicFramePr>
            <a:graphicFrameLocks noChangeAspect="1"/>
          </p:cNvGraphicFramePr>
          <p:nvPr/>
        </p:nvGraphicFramePr>
        <p:xfrm>
          <a:off x="108339" y="1372032"/>
          <a:ext cx="4765413" cy="2143479"/>
        </p:xfrm>
        <a:graphic>
          <a:graphicData uri="http://schemas.openxmlformats.org/presentationml/2006/ole">
            <mc:AlternateContent xmlns:mc="http://schemas.openxmlformats.org/markup-compatibility/2006">
              <mc:Choice xmlns:v="urn:schemas-microsoft-com:vml" Requires="v">
                <p:oleObj spid="_x0000_s5246" r:id="rId4" imgW="7669912" imgH="3457772" progId="">
                  <p:embed/>
                </p:oleObj>
              </mc:Choice>
              <mc:Fallback>
                <p:oleObj r:id="rId4" imgW="7669912" imgH="3457772" progId="">
                  <p:embed/>
                  <p:pic>
                    <p:nvPicPr>
                      <p:cNvPr id="9" name="对象 8">
                        <a:extLst>
                          <a:ext uri="{FF2B5EF4-FFF2-40B4-BE49-F238E27FC236}">
                            <a16:creationId xmlns:a16="http://schemas.microsoft.com/office/drawing/2014/main" id="{E86E5AD8-8984-4459-B81A-DA3647635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39" y="1372032"/>
                        <a:ext cx="4765413" cy="21434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a:extLst>
              <a:ext uri="{FF2B5EF4-FFF2-40B4-BE49-F238E27FC236}">
                <a16:creationId xmlns:a16="http://schemas.microsoft.com/office/drawing/2014/main" id="{2EC92F3B-DA36-4BF3-8C23-B5752245625B}"/>
              </a:ext>
            </a:extLst>
          </p:cNvPr>
          <p:cNvGraphicFramePr>
            <a:graphicFrameLocks noChangeAspect="1"/>
          </p:cNvGraphicFramePr>
          <p:nvPr/>
        </p:nvGraphicFramePr>
        <p:xfrm>
          <a:off x="4692261" y="1267440"/>
          <a:ext cx="4343400" cy="3438525"/>
        </p:xfrm>
        <a:graphic>
          <a:graphicData uri="http://schemas.openxmlformats.org/presentationml/2006/ole">
            <mc:AlternateContent xmlns:mc="http://schemas.openxmlformats.org/markup-compatibility/2006">
              <mc:Choice xmlns:v="urn:schemas-microsoft-com:vml" Requires="v">
                <p:oleObj spid="_x0000_s5247" r:id="rId6" imgW="8095251" imgH="6421295" progId="">
                  <p:embed/>
                </p:oleObj>
              </mc:Choice>
              <mc:Fallback>
                <p:oleObj r:id="rId6" imgW="8095251" imgH="6421295" progId="">
                  <p:embed/>
                  <p:pic>
                    <p:nvPicPr>
                      <p:cNvPr id="10" name="对象 9">
                        <a:extLst>
                          <a:ext uri="{FF2B5EF4-FFF2-40B4-BE49-F238E27FC236}">
                            <a16:creationId xmlns:a16="http://schemas.microsoft.com/office/drawing/2014/main" id="{2EC92F3B-DA36-4BF3-8C23-B575224562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2261" y="1267440"/>
                        <a:ext cx="4343400" cy="343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图片 13">
            <a:extLst>
              <a:ext uri="{FF2B5EF4-FFF2-40B4-BE49-F238E27FC236}">
                <a16:creationId xmlns:a16="http://schemas.microsoft.com/office/drawing/2014/main" id="{E3FE7A9A-EEA6-411B-BD45-3979B63A7BF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51520" y="3818318"/>
            <a:ext cx="3838002" cy="253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AC00B251-5359-4B68-BF55-06B4FEBB7935}"/>
              </a:ext>
            </a:extLst>
          </p:cNvPr>
          <p:cNvSpPr/>
          <p:nvPr/>
        </p:nvSpPr>
        <p:spPr>
          <a:xfrm>
            <a:off x="1060704" y="6302172"/>
            <a:ext cx="1632178" cy="338554"/>
          </a:xfrm>
          <a:prstGeom prst="rect">
            <a:avLst/>
          </a:prstGeom>
        </p:spPr>
        <p:txBody>
          <a:bodyPr wrap="none">
            <a:spAutoFit/>
          </a:bodyPr>
          <a:lstStyle/>
          <a:p>
            <a:r>
              <a:rPr lang="zh-CN" altLang="zh-CN" sz="1600" b="1" kern="100" dirty="0">
                <a:latin typeface="黑体" panose="02010609060101010101" pitchFamily="49" charset="-122"/>
                <a:ea typeface="黑体" panose="02010609060101010101" pitchFamily="49" charset="-122"/>
                <a:cs typeface="Times New Roman" panose="02020603050405020304" pitchFamily="18" charset="0"/>
              </a:rPr>
              <a:t>层次化功耗管理</a:t>
            </a:r>
            <a:endParaRPr lang="zh-CN" altLang="en-US" sz="1600" b="1" dirty="0">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8C570149-28AE-45CF-B106-E9A9A03662BF}"/>
              </a:ext>
            </a:extLst>
          </p:cNvPr>
          <p:cNvSpPr/>
          <p:nvPr/>
        </p:nvSpPr>
        <p:spPr>
          <a:xfrm>
            <a:off x="916363" y="3409313"/>
            <a:ext cx="2045753" cy="338554"/>
          </a:xfrm>
          <a:prstGeom prst="rect">
            <a:avLst/>
          </a:prstGeom>
        </p:spPr>
        <p:txBody>
          <a:bodyPr wrap="none">
            <a:spAutoFit/>
          </a:bodyPr>
          <a:lstStyle/>
          <a:p>
            <a:r>
              <a:rPr lang="zh-CN" altLang="zh-CN" sz="1600" b="1" kern="100" dirty="0">
                <a:latin typeface="黑体" panose="02010609060101010101" pitchFamily="49" charset="-122"/>
                <a:ea typeface="黑体" panose="02010609060101010101" pitchFamily="49" charset="-122"/>
                <a:cs typeface="Times New Roman" panose="02020603050405020304" pitchFamily="18" charset="0"/>
              </a:rPr>
              <a:t>脉冲神经元算法模型</a:t>
            </a:r>
            <a:endParaRPr lang="zh-CN" altLang="en-US" sz="1600" b="1" dirty="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C0EB532F-8FE8-4A4E-8B25-B4A25EB1BCA8}"/>
              </a:ext>
            </a:extLst>
          </p:cNvPr>
          <p:cNvSpPr/>
          <p:nvPr/>
        </p:nvSpPr>
        <p:spPr>
          <a:xfrm>
            <a:off x="6079131" y="4621234"/>
            <a:ext cx="1425390" cy="338554"/>
          </a:xfrm>
          <a:prstGeom prst="rect">
            <a:avLst/>
          </a:prstGeom>
        </p:spPr>
        <p:txBody>
          <a:bodyPr wrap="none">
            <a:spAutoFit/>
          </a:bodyPr>
          <a:lstStyle/>
          <a:p>
            <a:r>
              <a:rPr lang="zh-CN" altLang="zh-CN" sz="1600" b="1" kern="100" dirty="0">
                <a:latin typeface="黑体" panose="02010609060101010101" pitchFamily="49" charset="-122"/>
                <a:ea typeface="黑体" panose="02010609060101010101" pitchFamily="49" charset="-122"/>
                <a:cs typeface="Times New Roman" panose="02020603050405020304" pitchFamily="18" charset="0"/>
              </a:rPr>
              <a:t>神经元簇架构</a:t>
            </a:r>
            <a:endParaRPr lang="zh-CN" altLang="en-US" sz="1600" b="1" dirty="0">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CE03BFEE-1491-43C2-A8A5-1ED5D57C2655}"/>
              </a:ext>
            </a:extLst>
          </p:cNvPr>
          <p:cNvSpPr txBox="1"/>
          <p:nvPr/>
        </p:nvSpPr>
        <p:spPr>
          <a:xfrm>
            <a:off x="4336902" y="5393629"/>
            <a:ext cx="4628190" cy="646331"/>
          </a:xfrm>
          <a:prstGeom prst="rect">
            <a:avLst/>
          </a:prstGeom>
          <a:noFill/>
        </p:spPr>
        <p:txBody>
          <a:bodyPr wrap="none" rtlCol="0">
            <a:spAutoFit/>
          </a:bodyPr>
          <a:lstStyle/>
          <a:p>
            <a:pPr marL="285750" indent="-285750">
              <a:buClr>
                <a:srgbClr val="FF0000"/>
              </a:buClr>
              <a:buFont typeface="Wingdings" panose="05000000000000000000" pitchFamily="2" charset="2"/>
              <a:buChar char="l"/>
            </a:pPr>
            <a:r>
              <a:rPr lang="zh-CN" altLang="en-US" b="1" dirty="0">
                <a:solidFill>
                  <a:srgbClr val="0000CC"/>
                </a:solidFill>
                <a:latin typeface="黑体" panose="02010609060101010101" pitchFamily="49" charset="-122"/>
                <a:ea typeface="黑体" panose="02010609060101010101" pitchFamily="49" charset="-122"/>
              </a:rPr>
              <a:t>通过配置可支持多种神经元计算模型</a:t>
            </a:r>
            <a:endParaRPr lang="en-US" altLang="zh-CN" b="1" dirty="0">
              <a:solidFill>
                <a:srgbClr val="0000CC"/>
              </a:solidFill>
              <a:latin typeface="黑体" panose="02010609060101010101" pitchFamily="49" charset="-122"/>
              <a:ea typeface="黑体" panose="02010609060101010101" pitchFamily="49" charset="-122"/>
            </a:endParaRPr>
          </a:p>
          <a:p>
            <a:pPr marL="285750" indent="-285750">
              <a:buClr>
                <a:srgbClr val="FF0000"/>
              </a:buClr>
              <a:buFont typeface="Wingdings" panose="05000000000000000000" pitchFamily="2" charset="2"/>
              <a:buChar char="l"/>
            </a:pPr>
            <a:r>
              <a:rPr lang="zh-CN" altLang="en-US" b="1" dirty="0">
                <a:solidFill>
                  <a:srgbClr val="0000CC"/>
                </a:solidFill>
                <a:latin typeface="黑体" panose="02010609060101010101" pitchFamily="49" charset="-122"/>
                <a:ea typeface="黑体" panose="02010609060101010101" pitchFamily="49" charset="-122"/>
              </a:rPr>
              <a:t>通过不同层次电路优化来实现低功耗设计</a:t>
            </a:r>
            <a:endParaRPr lang="en-US" altLang="zh-CN" b="1" dirty="0">
              <a:solidFill>
                <a:srgbClr val="0000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77273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r>
              <a:rPr lang="en-US" altLang="zh-CN" sz="2800" dirty="0"/>
              <a:t>—2</a:t>
            </a:r>
            <a:r>
              <a:rPr lang="zh-CN" altLang="en-US" sz="2800" dirty="0"/>
              <a:t>、类脑计算芯片</a:t>
            </a:r>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76</a:t>
            </a:fld>
            <a:endParaRPr lang="zh-CN" altLang="en-US"/>
          </a:p>
        </p:txBody>
      </p:sp>
      <p:sp>
        <p:nvSpPr>
          <p:cNvPr id="6" name="文本框 5">
            <a:extLst>
              <a:ext uri="{FF2B5EF4-FFF2-40B4-BE49-F238E27FC236}">
                <a16:creationId xmlns:a16="http://schemas.microsoft.com/office/drawing/2014/main" id="{DA417618-CCC9-46F6-980E-E564112CF32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sp>
        <p:nvSpPr>
          <p:cNvPr id="7" name="TextBox 94">
            <a:extLst>
              <a:ext uri="{FF2B5EF4-FFF2-40B4-BE49-F238E27FC236}">
                <a16:creationId xmlns:a16="http://schemas.microsoft.com/office/drawing/2014/main" id="{1CC8126B-618B-42D2-81F8-291AD8E2EB29}"/>
              </a:ext>
            </a:extLst>
          </p:cNvPr>
          <p:cNvSpPr txBox="1"/>
          <p:nvPr/>
        </p:nvSpPr>
        <p:spPr>
          <a:xfrm>
            <a:off x="148709" y="990551"/>
            <a:ext cx="8656726" cy="461665"/>
          </a:xfrm>
          <a:prstGeom prst="rect">
            <a:avLst/>
          </a:prstGeom>
          <a:pattFill prst="pct25">
            <a:fgClr>
              <a:schemeClr val="accent5">
                <a:lumMod val="20000"/>
                <a:lumOff val="80000"/>
              </a:schemeClr>
            </a:fgClr>
            <a:bgClr>
              <a:schemeClr val="bg1"/>
            </a:bgClr>
          </a:pattFill>
          <a:ln w="25400">
            <a:solidFill>
              <a:srgbClr val="C00000"/>
            </a:solidFill>
          </a:ln>
        </p:spPr>
        <p:style>
          <a:lnRef idx="1">
            <a:schemeClr val="accent1"/>
          </a:lnRef>
          <a:fillRef idx="0">
            <a:schemeClr val="accent1"/>
          </a:fillRef>
          <a:effectRef idx="0">
            <a:schemeClr val="accent1"/>
          </a:effectRef>
          <a:fontRef idx="minor">
            <a:schemeClr val="tx1"/>
          </a:fontRef>
        </p:style>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400" b="1" dirty="0">
                <a:latin typeface="黑体" panose="02010609060101010101" pitchFamily="49" charset="-122"/>
                <a:ea typeface="黑体" panose="02010609060101010101" pitchFamily="49" charset="-122"/>
              </a:rPr>
              <a:t>任务二：</a:t>
            </a:r>
            <a:r>
              <a:rPr lang="zh-CN" altLang="zh-CN" sz="2400" b="1" dirty="0">
                <a:latin typeface="黑体" panose="02010609060101010101" pitchFamily="49" charset="-122"/>
                <a:ea typeface="黑体" panose="02010609060101010101" pitchFamily="49" charset="-122"/>
              </a:rPr>
              <a:t>面向存储优化的神经网络拓扑结构表征机制研究方案</a:t>
            </a:r>
          </a:p>
        </p:txBody>
      </p:sp>
      <p:sp>
        <p:nvSpPr>
          <p:cNvPr id="8" name="Rectangle 2">
            <a:extLst>
              <a:ext uri="{FF2B5EF4-FFF2-40B4-BE49-F238E27FC236}">
                <a16:creationId xmlns:a16="http://schemas.microsoft.com/office/drawing/2014/main" id="{A996AC6D-0346-4CA5-A0BF-A5F9BDB4BF6F}"/>
              </a:ext>
            </a:extLst>
          </p:cNvPr>
          <p:cNvSpPr>
            <a:spLocks noChangeArrowheads="1"/>
          </p:cNvSpPr>
          <p:nvPr/>
        </p:nvSpPr>
        <p:spPr bwMode="auto">
          <a:xfrm>
            <a:off x="-27805" y="25441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a:extLst>
              <a:ext uri="{FF2B5EF4-FFF2-40B4-BE49-F238E27FC236}">
                <a16:creationId xmlns:a16="http://schemas.microsoft.com/office/drawing/2014/main" id="{1EF5D092-0D0E-42E4-9CA6-51CC8EF6B346}"/>
              </a:ext>
            </a:extLst>
          </p:cNvPr>
          <p:cNvSpPr/>
          <p:nvPr/>
        </p:nvSpPr>
        <p:spPr>
          <a:xfrm>
            <a:off x="1032899" y="4879275"/>
            <a:ext cx="2252540" cy="338554"/>
          </a:xfrm>
          <a:prstGeom prst="rect">
            <a:avLst/>
          </a:prstGeom>
        </p:spPr>
        <p:txBody>
          <a:bodyPr wrap="none">
            <a:spAutoFit/>
          </a:bodyPr>
          <a:lstStyle/>
          <a:p>
            <a:r>
              <a:rPr lang="zh-CN" altLang="zh-CN" sz="1600" b="1" dirty="0">
                <a:latin typeface="黑体" panose="02010609060101010101" pitchFamily="49" charset="-122"/>
                <a:ea typeface="黑体" panose="02010609060101010101" pitchFamily="49" charset="-122"/>
              </a:rPr>
              <a:t>神经网络拓扑结构表示</a:t>
            </a:r>
            <a:endParaRPr lang="zh-CN" altLang="en-US" sz="1600" b="1" dirty="0">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8C012C57-1971-42FD-B5B2-667718753619}"/>
              </a:ext>
            </a:extLst>
          </p:cNvPr>
          <p:cNvSpPr/>
          <p:nvPr/>
        </p:nvSpPr>
        <p:spPr>
          <a:xfrm>
            <a:off x="4084048" y="4866486"/>
            <a:ext cx="4527201" cy="338554"/>
          </a:xfrm>
          <a:prstGeom prst="rect">
            <a:avLst/>
          </a:prstGeom>
        </p:spPr>
        <p:txBody>
          <a:bodyPr wrap="none">
            <a:spAutoFit/>
          </a:bodyPr>
          <a:lstStyle/>
          <a:p>
            <a:r>
              <a:rPr lang="zh-CN" altLang="zh-CN" sz="1600" b="1" dirty="0">
                <a:latin typeface="黑体" panose="02010609060101010101" pitchFamily="49" charset="-122"/>
                <a:ea typeface="黑体" panose="02010609060101010101" pitchFamily="49" charset="-122"/>
              </a:rPr>
              <a:t>神经元突触权重精度和连接数量之间的灵活配置</a:t>
            </a:r>
            <a:endParaRPr lang="zh-CN" altLang="en-US" sz="1600" b="1" dirty="0">
              <a:latin typeface="黑体" panose="02010609060101010101" pitchFamily="49" charset="-122"/>
              <a:ea typeface="黑体" panose="02010609060101010101" pitchFamily="49" charset="-122"/>
            </a:endParaRPr>
          </a:p>
        </p:txBody>
      </p:sp>
      <p:pic>
        <p:nvPicPr>
          <p:cNvPr id="11" name="图片 2">
            <a:extLst>
              <a:ext uri="{FF2B5EF4-FFF2-40B4-BE49-F238E27FC236}">
                <a16:creationId xmlns:a16="http://schemas.microsoft.com/office/drawing/2014/main" id="{66ABFB99-25C0-43F3-8D4D-2F2E0BAE2F7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0904" y="1604724"/>
            <a:ext cx="3947041" cy="31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对象 11">
            <a:extLst>
              <a:ext uri="{FF2B5EF4-FFF2-40B4-BE49-F238E27FC236}">
                <a16:creationId xmlns:a16="http://schemas.microsoft.com/office/drawing/2014/main" id="{E9B604F1-C956-4E25-8ACC-7958CBC4F5C9}"/>
              </a:ext>
            </a:extLst>
          </p:cNvPr>
          <p:cNvGraphicFramePr>
            <a:graphicFrameLocks noChangeAspect="1"/>
          </p:cNvGraphicFramePr>
          <p:nvPr/>
        </p:nvGraphicFramePr>
        <p:xfrm>
          <a:off x="4185934" y="2742896"/>
          <a:ext cx="5048250" cy="1666875"/>
        </p:xfrm>
        <a:graphic>
          <a:graphicData uri="http://schemas.openxmlformats.org/presentationml/2006/ole">
            <mc:AlternateContent xmlns:mc="http://schemas.openxmlformats.org/markup-compatibility/2006">
              <mc:Choice xmlns:v="urn:schemas-microsoft-com:vml" Requires="v">
                <p:oleObj spid="_x0000_s6208" r:id="rId5" imgW="6752948" imgH="2227273" progId="">
                  <p:embed/>
                </p:oleObj>
              </mc:Choice>
              <mc:Fallback>
                <p:oleObj r:id="rId5" imgW="6752948" imgH="2227273" progId="">
                  <p:embed/>
                  <p:pic>
                    <p:nvPicPr>
                      <p:cNvPr id="12" name="对象 11">
                        <a:extLst>
                          <a:ext uri="{FF2B5EF4-FFF2-40B4-BE49-F238E27FC236}">
                            <a16:creationId xmlns:a16="http://schemas.microsoft.com/office/drawing/2014/main" id="{E9B604F1-C956-4E25-8ACC-7958CBC4F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5934" y="2742896"/>
                        <a:ext cx="5048250"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文本框 12">
            <a:extLst>
              <a:ext uri="{FF2B5EF4-FFF2-40B4-BE49-F238E27FC236}">
                <a16:creationId xmlns:a16="http://schemas.microsoft.com/office/drawing/2014/main" id="{A36AD52E-EFDA-45CC-9623-70DDA69D1413}"/>
              </a:ext>
            </a:extLst>
          </p:cNvPr>
          <p:cNvSpPr txBox="1"/>
          <p:nvPr/>
        </p:nvSpPr>
        <p:spPr>
          <a:xfrm>
            <a:off x="938785" y="5518885"/>
            <a:ext cx="6051657" cy="646331"/>
          </a:xfrm>
          <a:prstGeom prst="rect">
            <a:avLst/>
          </a:prstGeom>
          <a:noFill/>
        </p:spPr>
        <p:txBody>
          <a:bodyPr wrap="none" rtlCol="0">
            <a:spAutoFit/>
          </a:bodyPr>
          <a:lstStyle/>
          <a:p>
            <a:pPr marL="285750" indent="-285750">
              <a:buClr>
                <a:srgbClr val="FF0000"/>
              </a:buClr>
              <a:buFont typeface="Wingdings" panose="05000000000000000000" pitchFamily="2" charset="2"/>
              <a:buChar char="l"/>
            </a:pPr>
            <a:r>
              <a:rPr lang="zh-CN" altLang="en-US" b="1" dirty="0">
                <a:solidFill>
                  <a:srgbClr val="0000CC"/>
                </a:solidFill>
                <a:latin typeface="黑体" panose="02010609060101010101" pitchFamily="49" charset="-122"/>
                <a:ea typeface="黑体" panose="02010609060101010101" pitchFamily="49" charset="-122"/>
              </a:rPr>
              <a:t>通过存储索引地址的方式来实现神经元之间的映射关系</a:t>
            </a:r>
            <a:endParaRPr lang="en-US" altLang="zh-CN" b="1" dirty="0">
              <a:solidFill>
                <a:srgbClr val="0000CC"/>
              </a:solidFill>
              <a:latin typeface="黑体" panose="02010609060101010101" pitchFamily="49" charset="-122"/>
              <a:ea typeface="黑体" panose="02010609060101010101" pitchFamily="49" charset="-122"/>
            </a:endParaRPr>
          </a:p>
          <a:p>
            <a:pPr marL="285750" indent="-285750">
              <a:buClr>
                <a:srgbClr val="FF0000"/>
              </a:buClr>
              <a:buFont typeface="Wingdings" panose="05000000000000000000" pitchFamily="2" charset="2"/>
              <a:buChar char="l"/>
            </a:pPr>
            <a:r>
              <a:rPr lang="zh-CN" altLang="en-US" b="1" dirty="0">
                <a:solidFill>
                  <a:srgbClr val="0000CC"/>
                </a:solidFill>
                <a:latin typeface="黑体" panose="02010609060101010101" pitchFamily="49" charset="-122"/>
                <a:ea typeface="黑体" panose="02010609060101010101" pitchFamily="49" charset="-122"/>
              </a:rPr>
              <a:t>可灵活配置神经元突触位宽和连接数量</a:t>
            </a:r>
            <a:endParaRPr lang="en-US" altLang="zh-CN" b="1" dirty="0">
              <a:solidFill>
                <a:srgbClr val="0000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59365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r>
              <a:rPr lang="en-US" altLang="zh-CN" sz="2800" dirty="0"/>
              <a:t>—2</a:t>
            </a:r>
            <a:r>
              <a:rPr lang="zh-CN" altLang="en-US" sz="2800" dirty="0"/>
              <a:t>、类脑计算芯片</a:t>
            </a:r>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77</a:t>
            </a:fld>
            <a:endParaRPr lang="zh-CN" altLang="en-US"/>
          </a:p>
        </p:txBody>
      </p:sp>
      <p:sp>
        <p:nvSpPr>
          <p:cNvPr id="6" name="文本框 5">
            <a:extLst>
              <a:ext uri="{FF2B5EF4-FFF2-40B4-BE49-F238E27FC236}">
                <a16:creationId xmlns:a16="http://schemas.microsoft.com/office/drawing/2014/main" id="{DA417618-CCC9-46F6-980E-E564112CF32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sp>
        <p:nvSpPr>
          <p:cNvPr id="7" name="TextBox 94">
            <a:extLst>
              <a:ext uri="{FF2B5EF4-FFF2-40B4-BE49-F238E27FC236}">
                <a16:creationId xmlns:a16="http://schemas.microsoft.com/office/drawing/2014/main" id="{DA717867-239D-4651-9E88-5CDA3064DF4A}"/>
              </a:ext>
            </a:extLst>
          </p:cNvPr>
          <p:cNvSpPr txBox="1"/>
          <p:nvPr/>
        </p:nvSpPr>
        <p:spPr>
          <a:xfrm>
            <a:off x="148709" y="990551"/>
            <a:ext cx="8656726" cy="461665"/>
          </a:xfrm>
          <a:prstGeom prst="rect">
            <a:avLst/>
          </a:prstGeom>
          <a:pattFill prst="pct25">
            <a:fgClr>
              <a:schemeClr val="accent5">
                <a:lumMod val="20000"/>
                <a:lumOff val="80000"/>
              </a:schemeClr>
            </a:fgClr>
            <a:bgClr>
              <a:schemeClr val="bg1"/>
            </a:bgClr>
          </a:pattFill>
          <a:ln w="25400">
            <a:solidFill>
              <a:srgbClr val="C00000"/>
            </a:solidFill>
          </a:ln>
        </p:spPr>
        <p:style>
          <a:lnRef idx="1">
            <a:schemeClr val="accent1"/>
          </a:lnRef>
          <a:fillRef idx="0">
            <a:schemeClr val="accent1"/>
          </a:fillRef>
          <a:effectRef idx="0">
            <a:schemeClr val="accent1"/>
          </a:effectRef>
          <a:fontRef idx="minor">
            <a:schemeClr val="tx1"/>
          </a:fontRef>
        </p:style>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400" b="1" dirty="0">
                <a:latin typeface="黑体" panose="02010609060101010101" pitchFamily="49" charset="-122"/>
                <a:ea typeface="黑体" panose="02010609060101010101" pitchFamily="49" charset="-122"/>
              </a:rPr>
              <a:t>任务三：</a:t>
            </a:r>
            <a:r>
              <a:rPr lang="zh-CN" altLang="zh-CN" sz="2400" b="1" dirty="0">
                <a:latin typeface="黑体" panose="02010609060101010101" pitchFamily="49" charset="-122"/>
                <a:ea typeface="黑体" panose="02010609060101010101" pitchFamily="49" charset="-122"/>
              </a:rPr>
              <a:t>高度可扩展的神经元片上互连层次化架构研究方案</a:t>
            </a:r>
          </a:p>
        </p:txBody>
      </p:sp>
      <p:sp>
        <p:nvSpPr>
          <p:cNvPr id="9" name="矩形 8">
            <a:extLst>
              <a:ext uri="{FF2B5EF4-FFF2-40B4-BE49-F238E27FC236}">
                <a16:creationId xmlns:a16="http://schemas.microsoft.com/office/drawing/2014/main" id="{84706BE3-943A-4AD4-9D7C-5F9299D11FC8}"/>
              </a:ext>
            </a:extLst>
          </p:cNvPr>
          <p:cNvSpPr/>
          <p:nvPr/>
        </p:nvSpPr>
        <p:spPr>
          <a:xfrm>
            <a:off x="3556337" y="5313220"/>
            <a:ext cx="2031325" cy="338554"/>
          </a:xfrm>
          <a:prstGeom prst="rect">
            <a:avLst/>
          </a:prstGeom>
        </p:spPr>
        <p:txBody>
          <a:bodyPr wrap="none">
            <a:spAutoFit/>
          </a:bodyPr>
          <a:lstStyle/>
          <a:p>
            <a:r>
              <a:rPr lang="zh-CN" altLang="zh-CN" sz="1600" b="1" dirty="0">
                <a:latin typeface="黑体" panose="02010609060101010101" pitchFamily="49" charset="-122"/>
                <a:ea typeface="黑体" panose="02010609060101010101" pitchFamily="49" charset="-122"/>
              </a:rPr>
              <a:t>片上互连层次化架构</a:t>
            </a:r>
            <a:endParaRPr lang="zh-CN" altLang="en-US" sz="1600" b="1" dirty="0">
              <a:latin typeface="黑体" panose="02010609060101010101" pitchFamily="49" charset="-122"/>
              <a:ea typeface="黑体" panose="02010609060101010101" pitchFamily="49" charset="-122"/>
            </a:endParaRPr>
          </a:p>
        </p:txBody>
      </p:sp>
      <p:pic>
        <p:nvPicPr>
          <p:cNvPr id="10" name="图片 5">
            <a:extLst>
              <a:ext uri="{FF2B5EF4-FFF2-40B4-BE49-F238E27FC236}">
                <a16:creationId xmlns:a16="http://schemas.microsoft.com/office/drawing/2014/main" id="{7F3624F6-F3F2-415D-91DA-1D2D05575DD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7013" y="1708263"/>
            <a:ext cx="7525387" cy="351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925C0D07-A186-4E35-A8C6-3760BAEF92AF}"/>
              </a:ext>
            </a:extLst>
          </p:cNvPr>
          <p:cNvSpPr txBox="1"/>
          <p:nvPr/>
        </p:nvSpPr>
        <p:spPr>
          <a:xfrm>
            <a:off x="938785" y="5823800"/>
            <a:ext cx="5206233" cy="646331"/>
          </a:xfrm>
          <a:prstGeom prst="rect">
            <a:avLst/>
          </a:prstGeom>
          <a:noFill/>
        </p:spPr>
        <p:txBody>
          <a:bodyPr wrap="none" rtlCol="0">
            <a:spAutoFit/>
          </a:bodyPr>
          <a:lstStyle/>
          <a:p>
            <a:pPr marL="285750" indent="-285750">
              <a:buClr>
                <a:srgbClr val="FF0000"/>
              </a:buClr>
              <a:buFont typeface="Wingdings" panose="05000000000000000000" pitchFamily="2" charset="2"/>
              <a:buChar char="l"/>
            </a:pPr>
            <a:r>
              <a:rPr lang="zh-CN" altLang="en-US" b="1" dirty="0">
                <a:solidFill>
                  <a:srgbClr val="0000CC"/>
                </a:solidFill>
                <a:latin typeface="黑体" panose="02010609060101010101" pitchFamily="49" charset="-122"/>
                <a:ea typeface="黑体" panose="02010609060101010101" pitchFamily="49" charset="-122"/>
              </a:rPr>
              <a:t>局部神经元之间通过同步的方式来进行通讯</a:t>
            </a:r>
            <a:endParaRPr lang="en-US" altLang="zh-CN" b="1" dirty="0">
              <a:solidFill>
                <a:srgbClr val="0000CC"/>
              </a:solidFill>
              <a:latin typeface="黑体" panose="02010609060101010101" pitchFamily="49" charset="-122"/>
              <a:ea typeface="黑体" panose="02010609060101010101" pitchFamily="49" charset="-122"/>
            </a:endParaRPr>
          </a:p>
          <a:p>
            <a:pPr marL="285750" indent="-285750">
              <a:buClr>
                <a:srgbClr val="FF0000"/>
              </a:buClr>
              <a:buFont typeface="Wingdings" panose="05000000000000000000" pitchFamily="2" charset="2"/>
              <a:buChar char="l"/>
            </a:pPr>
            <a:r>
              <a:rPr lang="zh-CN" altLang="en-US" b="1" dirty="0">
                <a:solidFill>
                  <a:srgbClr val="0000CC"/>
                </a:solidFill>
                <a:latin typeface="黑体" panose="02010609060101010101" pitchFamily="49" charset="-122"/>
                <a:ea typeface="黑体" panose="02010609060101010101" pitchFamily="49" charset="-122"/>
              </a:rPr>
              <a:t>全局或者芯片之间通过异步的方式来实现通讯</a:t>
            </a:r>
            <a:endParaRPr lang="en-US" altLang="zh-CN" b="1" dirty="0">
              <a:solidFill>
                <a:srgbClr val="0000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49944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r>
              <a:rPr lang="en-US" altLang="zh-CN" sz="2800" dirty="0"/>
              <a:t>—2</a:t>
            </a:r>
            <a:r>
              <a:rPr lang="zh-CN" altLang="en-US" sz="2800" dirty="0"/>
              <a:t>、类脑计算芯片</a:t>
            </a:r>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78</a:t>
            </a:fld>
            <a:endParaRPr lang="zh-CN" altLang="en-US"/>
          </a:p>
        </p:txBody>
      </p:sp>
      <p:sp>
        <p:nvSpPr>
          <p:cNvPr id="6" name="文本框 5">
            <a:extLst>
              <a:ext uri="{FF2B5EF4-FFF2-40B4-BE49-F238E27FC236}">
                <a16:creationId xmlns:a16="http://schemas.microsoft.com/office/drawing/2014/main" id="{DA417618-CCC9-46F6-980E-E564112CF32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pic>
        <p:nvPicPr>
          <p:cNvPr id="35" name="图片 34">
            <a:extLst>
              <a:ext uri="{FF2B5EF4-FFF2-40B4-BE49-F238E27FC236}">
                <a16:creationId xmlns:a16="http://schemas.microsoft.com/office/drawing/2014/main" id="{7448FC02-62AF-4AB2-AFCE-5F547C3C086E}"/>
              </a:ext>
            </a:extLst>
          </p:cNvPr>
          <p:cNvPicPr/>
          <p:nvPr/>
        </p:nvPicPr>
        <p:blipFill>
          <a:blip r:embed="rId3" cstate="email">
            <a:extLst>
              <a:ext uri="{28A0092B-C50C-407E-A947-70E740481C1C}">
                <a14:useLocalDpi xmlns:a14="http://schemas.microsoft.com/office/drawing/2010/main"/>
              </a:ext>
            </a:extLst>
          </a:blip>
          <a:stretch>
            <a:fillRect/>
          </a:stretch>
        </p:blipFill>
        <p:spPr>
          <a:xfrm>
            <a:off x="565852" y="1656884"/>
            <a:ext cx="3579461" cy="2421375"/>
          </a:xfrm>
          <a:prstGeom prst="rect">
            <a:avLst/>
          </a:prstGeom>
        </p:spPr>
      </p:pic>
      <p:sp>
        <p:nvSpPr>
          <p:cNvPr id="36" name="TextBox 94">
            <a:extLst>
              <a:ext uri="{FF2B5EF4-FFF2-40B4-BE49-F238E27FC236}">
                <a16:creationId xmlns:a16="http://schemas.microsoft.com/office/drawing/2014/main" id="{621B24FC-4DAC-4B4E-8663-E9A467C9857B}"/>
              </a:ext>
            </a:extLst>
          </p:cNvPr>
          <p:cNvSpPr txBox="1"/>
          <p:nvPr/>
        </p:nvSpPr>
        <p:spPr>
          <a:xfrm>
            <a:off x="148709" y="896210"/>
            <a:ext cx="8656726" cy="461665"/>
          </a:xfrm>
          <a:prstGeom prst="rect">
            <a:avLst/>
          </a:prstGeom>
          <a:pattFill prst="pct25">
            <a:fgClr>
              <a:schemeClr val="accent5">
                <a:lumMod val="20000"/>
                <a:lumOff val="80000"/>
              </a:schemeClr>
            </a:fgClr>
            <a:bgClr>
              <a:schemeClr val="bg1"/>
            </a:bgClr>
          </a:pattFill>
          <a:ln w="25400">
            <a:solidFill>
              <a:srgbClr val="C00000"/>
            </a:solidFill>
          </a:ln>
        </p:spPr>
        <p:style>
          <a:lnRef idx="1">
            <a:schemeClr val="accent1"/>
          </a:lnRef>
          <a:fillRef idx="0">
            <a:schemeClr val="accent1"/>
          </a:fillRef>
          <a:effectRef idx="0">
            <a:schemeClr val="accent1"/>
          </a:effectRef>
          <a:fontRef idx="minor">
            <a:schemeClr val="tx1"/>
          </a:fontRef>
        </p:style>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400" b="1" dirty="0">
                <a:latin typeface="黑体" panose="02010609060101010101" pitchFamily="49" charset="-122"/>
                <a:ea typeface="黑体" panose="02010609060101010101" pitchFamily="49" charset="-122"/>
              </a:rPr>
              <a:t>任务四：</a:t>
            </a:r>
            <a:r>
              <a:rPr lang="zh-CN" altLang="zh-CN" sz="2400" b="1" dirty="0">
                <a:latin typeface="黑体" panose="02010609060101010101" pitchFamily="49" charset="-122"/>
                <a:ea typeface="黑体" panose="02010609060101010101" pitchFamily="49" charset="-122"/>
              </a:rPr>
              <a:t>基于脉冲序列滤波的在线学习硬件架构研究方案 </a:t>
            </a:r>
          </a:p>
        </p:txBody>
      </p:sp>
      <p:graphicFrame>
        <p:nvGraphicFramePr>
          <p:cNvPr id="37" name="表格 36">
            <a:extLst>
              <a:ext uri="{FF2B5EF4-FFF2-40B4-BE49-F238E27FC236}">
                <a16:creationId xmlns:a16="http://schemas.microsoft.com/office/drawing/2014/main" id="{DC3AA712-3742-470B-86C0-3649763E04E3}"/>
              </a:ext>
            </a:extLst>
          </p:cNvPr>
          <p:cNvGraphicFramePr>
            <a:graphicFrameLocks noGrp="1"/>
          </p:cNvGraphicFramePr>
          <p:nvPr>
            <p:extLst>
              <p:ext uri="{D42A27DB-BD31-4B8C-83A1-F6EECF244321}">
                <p14:modId xmlns:p14="http://schemas.microsoft.com/office/powerpoint/2010/main" val="3575390429"/>
              </p:ext>
            </p:extLst>
          </p:nvPr>
        </p:nvGraphicFramePr>
        <p:xfrm>
          <a:off x="2131894" y="4353359"/>
          <a:ext cx="1810328" cy="1483360"/>
        </p:xfrm>
        <a:graphic>
          <a:graphicData uri="http://schemas.openxmlformats.org/drawingml/2006/table">
            <a:tbl>
              <a:tblPr firstRow="1" bandRow="1">
                <a:tableStyleId>{16D9F66E-5EB9-4882-86FB-DCBF35E3C3E4}</a:tableStyleId>
              </a:tblPr>
              <a:tblGrid>
                <a:gridCol w="452582">
                  <a:extLst>
                    <a:ext uri="{9D8B030D-6E8A-4147-A177-3AD203B41FA5}">
                      <a16:colId xmlns:a16="http://schemas.microsoft.com/office/drawing/2014/main" val="3032558053"/>
                    </a:ext>
                  </a:extLst>
                </a:gridCol>
                <a:gridCol w="452582">
                  <a:extLst>
                    <a:ext uri="{9D8B030D-6E8A-4147-A177-3AD203B41FA5}">
                      <a16:colId xmlns:a16="http://schemas.microsoft.com/office/drawing/2014/main" val="2754923383"/>
                    </a:ext>
                  </a:extLst>
                </a:gridCol>
                <a:gridCol w="452582">
                  <a:extLst>
                    <a:ext uri="{9D8B030D-6E8A-4147-A177-3AD203B41FA5}">
                      <a16:colId xmlns:a16="http://schemas.microsoft.com/office/drawing/2014/main" val="1488254434"/>
                    </a:ext>
                  </a:extLst>
                </a:gridCol>
                <a:gridCol w="452582">
                  <a:extLst>
                    <a:ext uri="{9D8B030D-6E8A-4147-A177-3AD203B41FA5}">
                      <a16:colId xmlns:a16="http://schemas.microsoft.com/office/drawing/2014/main" val="2479094198"/>
                    </a:ext>
                  </a:extLst>
                </a:gridCol>
              </a:tblGrid>
              <a:tr h="37084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solidFill>
                      <a:srgbClr val="92D050"/>
                    </a:solidFill>
                  </a:tcPr>
                </a:tc>
                <a:extLst>
                  <a:ext uri="{0D108BD9-81ED-4DB2-BD59-A6C34878D82A}">
                    <a16:rowId xmlns:a16="http://schemas.microsoft.com/office/drawing/2014/main" val="4082902934"/>
                  </a:ext>
                </a:extLst>
              </a:tr>
              <a:tr h="370840">
                <a:tc>
                  <a:txBody>
                    <a:bodyPr/>
                    <a:lstStyle/>
                    <a:p>
                      <a:endParaRPr lang="zh-CN" altLang="en-US" dirty="0"/>
                    </a:p>
                  </a:txBody>
                  <a:tcPr>
                    <a:solidFill>
                      <a:srgbClr val="92D050"/>
                    </a:solidFill>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103049808"/>
                  </a:ext>
                </a:extLst>
              </a:tr>
              <a:tr h="370840">
                <a:tc>
                  <a:txBody>
                    <a:bodyPr/>
                    <a:lstStyle/>
                    <a:p>
                      <a:endParaRPr lang="zh-CN" altLang="en-US"/>
                    </a:p>
                  </a:txBody>
                  <a:tcPr/>
                </a:tc>
                <a:tc>
                  <a:txBody>
                    <a:bodyPr/>
                    <a:lstStyle/>
                    <a:p>
                      <a:endParaRPr lang="zh-CN" altLang="en-US"/>
                    </a:p>
                  </a:txBody>
                  <a:tcPr/>
                </a:tc>
                <a:tc>
                  <a:txBody>
                    <a:bodyPr/>
                    <a:lstStyle/>
                    <a:p>
                      <a:endParaRPr lang="zh-CN" altLang="en-US" sz="1800" kern="1200" dirty="0">
                        <a:solidFill>
                          <a:schemeClr val="dk1"/>
                        </a:solidFill>
                        <a:latin typeface="+mn-lt"/>
                        <a:ea typeface="+mn-ea"/>
                        <a:cs typeface="+mn-cs"/>
                      </a:endParaRPr>
                    </a:p>
                  </a:txBody>
                  <a:tcPr>
                    <a:solidFill>
                      <a:schemeClr val="accent6">
                        <a:lumMod val="20000"/>
                        <a:lumOff val="80000"/>
                      </a:schemeClr>
                    </a:solidFill>
                  </a:tcPr>
                </a:tc>
                <a:tc>
                  <a:txBody>
                    <a:bodyPr/>
                    <a:lstStyle/>
                    <a:p>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3709052896"/>
                  </a:ext>
                </a:extLst>
              </a:tr>
              <a:tr h="370840">
                <a:tc>
                  <a:txBody>
                    <a:bodyPr/>
                    <a:lstStyle/>
                    <a:p>
                      <a:endParaRPr lang="zh-CN" altLang="en-US"/>
                    </a:p>
                  </a:txBody>
                  <a:tcPr/>
                </a:tc>
                <a:tc>
                  <a:txBody>
                    <a:bodyPr/>
                    <a:lstStyle/>
                    <a:p>
                      <a:endParaRPr lang="zh-CN" altLang="en-US" dirty="0"/>
                    </a:p>
                  </a:txBody>
                  <a:tcPr>
                    <a:solidFill>
                      <a:srgbClr val="92D050"/>
                    </a:solidFill>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922263879"/>
                  </a:ext>
                </a:extLst>
              </a:tr>
            </a:tbl>
          </a:graphicData>
        </a:graphic>
      </p:graphicFrame>
      <p:graphicFrame>
        <p:nvGraphicFramePr>
          <p:cNvPr id="38" name="表格 37">
            <a:extLst>
              <a:ext uri="{FF2B5EF4-FFF2-40B4-BE49-F238E27FC236}">
                <a16:creationId xmlns:a16="http://schemas.microsoft.com/office/drawing/2014/main" id="{466C8321-4EAF-4699-B1F7-30FCE41898B6}"/>
              </a:ext>
            </a:extLst>
          </p:cNvPr>
          <p:cNvGraphicFramePr>
            <a:graphicFrameLocks noGrp="1"/>
          </p:cNvGraphicFramePr>
          <p:nvPr>
            <p:extLst>
              <p:ext uri="{D42A27DB-BD31-4B8C-83A1-F6EECF244321}">
                <p14:modId xmlns:p14="http://schemas.microsoft.com/office/powerpoint/2010/main" val="662290013"/>
              </p:ext>
            </p:extLst>
          </p:nvPr>
        </p:nvGraphicFramePr>
        <p:xfrm>
          <a:off x="4283968" y="4353359"/>
          <a:ext cx="3380512" cy="1483360"/>
        </p:xfrm>
        <a:graphic>
          <a:graphicData uri="http://schemas.openxmlformats.org/drawingml/2006/table">
            <a:tbl>
              <a:tblPr firstRow="1" bandRow="1">
                <a:tableStyleId>{22838BEF-8BB2-4498-84A7-C5851F593DF1}</a:tableStyleId>
              </a:tblPr>
              <a:tblGrid>
                <a:gridCol w="422564">
                  <a:extLst>
                    <a:ext uri="{9D8B030D-6E8A-4147-A177-3AD203B41FA5}">
                      <a16:colId xmlns:a16="http://schemas.microsoft.com/office/drawing/2014/main" val="2386487768"/>
                    </a:ext>
                  </a:extLst>
                </a:gridCol>
                <a:gridCol w="422564">
                  <a:extLst>
                    <a:ext uri="{9D8B030D-6E8A-4147-A177-3AD203B41FA5}">
                      <a16:colId xmlns:a16="http://schemas.microsoft.com/office/drawing/2014/main" val="1174914288"/>
                    </a:ext>
                  </a:extLst>
                </a:gridCol>
                <a:gridCol w="422564">
                  <a:extLst>
                    <a:ext uri="{9D8B030D-6E8A-4147-A177-3AD203B41FA5}">
                      <a16:colId xmlns:a16="http://schemas.microsoft.com/office/drawing/2014/main" val="2284424112"/>
                    </a:ext>
                  </a:extLst>
                </a:gridCol>
                <a:gridCol w="422564">
                  <a:extLst>
                    <a:ext uri="{9D8B030D-6E8A-4147-A177-3AD203B41FA5}">
                      <a16:colId xmlns:a16="http://schemas.microsoft.com/office/drawing/2014/main" val="3237800752"/>
                    </a:ext>
                  </a:extLst>
                </a:gridCol>
                <a:gridCol w="422564">
                  <a:extLst>
                    <a:ext uri="{9D8B030D-6E8A-4147-A177-3AD203B41FA5}">
                      <a16:colId xmlns:a16="http://schemas.microsoft.com/office/drawing/2014/main" val="3466577882"/>
                    </a:ext>
                  </a:extLst>
                </a:gridCol>
                <a:gridCol w="422564">
                  <a:extLst>
                    <a:ext uri="{9D8B030D-6E8A-4147-A177-3AD203B41FA5}">
                      <a16:colId xmlns:a16="http://schemas.microsoft.com/office/drawing/2014/main" val="1087362418"/>
                    </a:ext>
                  </a:extLst>
                </a:gridCol>
                <a:gridCol w="422564">
                  <a:extLst>
                    <a:ext uri="{9D8B030D-6E8A-4147-A177-3AD203B41FA5}">
                      <a16:colId xmlns:a16="http://schemas.microsoft.com/office/drawing/2014/main" val="1988225722"/>
                    </a:ext>
                  </a:extLst>
                </a:gridCol>
                <a:gridCol w="422564">
                  <a:extLst>
                    <a:ext uri="{9D8B030D-6E8A-4147-A177-3AD203B41FA5}">
                      <a16:colId xmlns:a16="http://schemas.microsoft.com/office/drawing/2014/main" val="1799434507"/>
                    </a:ext>
                  </a:extLst>
                </a:gridCol>
              </a:tblGrid>
              <a:tr h="370840">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rgbClr val="00B0F0"/>
                    </a:solidFill>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931328721"/>
                  </a:ext>
                </a:extLst>
              </a:tr>
              <a:tr h="370840">
                <a:tc>
                  <a:txBody>
                    <a:bodyPr/>
                    <a:lstStyle/>
                    <a:p>
                      <a:endParaRPr lang="zh-CN" altLang="en-US"/>
                    </a:p>
                  </a:txBody>
                  <a:tcPr/>
                </a:tc>
                <a:tc>
                  <a:txBody>
                    <a:bodyPr/>
                    <a:lstStyle/>
                    <a:p>
                      <a:endParaRPr lang="zh-CN" altLang="en-US" dirty="0"/>
                    </a:p>
                  </a:txBody>
                  <a:tcPr>
                    <a:solidFill>
                      <a:srgbClr val="00B0F0"/>
                    </a:solidFill>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rgbClr val="00B0F0"/>
                    </a:solidFill>
                  </a:tcPr>
                </a:tc>
                <a:tc>
                  <a:txBody>
                    <a:bodyPr/>
                    <a:lstStyle/>
                    <a:p>
                      <a:endParaRPr lang="zh-CN" altLang="en-US"/>
                    </a:p>
                  </a:txBody>
                  <a:tcPr/>
                </a:tc>
                <a:extLst>
                  <a:ext uri="{0D108BD9-81ED-4DB2-BD59-A6C34878D82A}">
                    <a16:rowId xmlns:a16="http://schemas.microsoft.com/office/drawing/2014/main" val="3308767350"/>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lumMod val="20000"/>
                        <a:lumOff val="80000"/>
                      </a:schemeClr>
                    </a:solidFill>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297875061"/>
                  </a:ext>
                </a:extLst>
              </a:tr>
              <a:tr h="370840">
                <a:tc>
                  <a:txBody>
                    <a:bodyPr/>
                    <a:lstStyle/>
                    <a:p>
                      <a:endParaRPr lang="zh-CN" altLang="en-US" dirty="0"/>
                    </a:p>
                  </a:txBody>
                  <a:tcPr>
                    <a:solidFill>
                      <a:srgbClr val="00B0F0"/>
                    </a:solidFill>
                  </a:tcPr>
                </a:tc>
                <a:tc>
                  <a:txBody>
                    <a:bodyPr/>
                    <a:lstStyle/>
                    <a:p>
                      <a:endParaRPr lang="zh-CN" altLang="en-US"/>
                    </a:p>
                  </a:txBody>
                  <a:tcPr/>
                </a:tc>
                <a:tc>
                  <a:txBody>
                    <a:bodyPr/>
                    <a:lstStyle/>
                    <a:p>
                      <a:endParaRPr lang="zh-CN" altLang="en-US" dirty="0"/>
                    </a:p>
                  </a:txBody>
                  <a:tcPr>
                    <a:solidFill>
                      <a:srgbClr val="00B0F0"/>
                    </a:solidFill>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097750162"/>
                  </a:ext>
                </a:extLst>
              </a:tr>
            </a:tbl>
          </a:graphicData>
        </a:graphic>
      </p:graphicFrame>
      <p:sp>
        <p:nvSpPr>
          <p:cNvPr id="39" name="文本框 38">
            <a:extLst>
              <a:ext uri="{FF2B5EF4-FFF2-40B4-BE49-F238E27FC236}">
                <a16:creationId xmlns:a16="http://schemas.microsoft.com/office/drawing/2014/main" id="{0D571260-3D2D-48C4-BA44-20B9162987FA}"/>
              </a:ext>
            </a:extLst>
          </p:cNvPr>
          <p:cNvSpPr txBox="1"/>
          <p:nvPr/>
        </p:nvSpPr>
        <p:spPr>
          <a:xfrm>
            <a:off x="2436695" y="5877396"/>
            <a:ext cx="1107996" cy="369332"/>
          </a:xfrm>
          <a:prstGeom prst="rect">
            <a:avLst/>
          </a:prstGeom>
          <a:noFill/>
        </p:spPr>
        <p:txBody>
          <a:bodyPr wrap="none" rtlCol="0">
            <a:spAutoFit/>
          </a:bodyPr>
          <a:lstStyle/>
          <a:p>
            <a:r>
              <a:rPr lang="zh-CN" altLang="en-US" dirty="0"/>
              <a:t>脉冲时序</a:t>
            </a:r>
          </a:p>
        </p:txBody>
      </p:sp>
      <p:sp>
        <p:nvSpPr>
          <p:cNvPr id="40" name="文本框 39">
            <a:extLst>
              <a:ext uri="{FF2B5EF4-FFF2-40B4-BE49-F238E27FC236}">
                <a16:creationId xmlns:a16="http://schemas.microsoft.com/office/drawing/2014/main" id="{46C0B480-A6DE-48F4-BFCD-3D32434B12F9}"/>
              </a:ext>
            </a:extLst>
          </p:cNvPr>
          <p:cNvSpPr txBox="1"/>
          <p:nvPr/>
        </p:nvSpPr>
        <p:spPr>
          <a:xfrm>
            <a:off x="5473372" y="5836719"/>
            <a:ext cx="646331" cy="369332"/>
          </a:xfrm>
          <a:prstGeom prst="rect">
            <a:avLst/>
          </a:prstGeom>
          <a:noFill/>
        </p:spPr>
        <p:txBody>
          <a:bodyPr wrap="none" rtlCol="0">
            <a:spAutoFit/>
          </a:bodyPr>
          <a:lstStyle/>
          <a:p>
            <a:r>
              <a:rPr lang="zh-CN" altLang="en-US" dirty="0"/>
              <a:t>突触</a:t>
            </a:r>
          </a:p>
        </p:txBody>
      </p:sp>
      <p:sp>
        <p:nvSpPr>
          <p:cNvPr id="41" name="文本框 40">
            <a:extLst>
              <a:ext uri="{FF2B5EF4-FFF2-40B4-BE49-F238E27FC236}">
                <a16:creationId xmlns:a16="http://schemas.microsoft.com/office/drawing/2014/main" id="{B733454D-489F-4E65-9421-8C2584244A40}"/>
              </a:ext>
            </a:extLst>
          </p:cNvPr>
          <p:cNvSpPr txBox="1"/>
          <p:nvPr/>
        </p:nvSpPr>
        <p:spPr>
          <a:xfrm>
            <a:off x="7664480" y="4356347"/>
            <a:ext cx="957313" cy="369332"/>
          </a:xfrm>
          <a:prstGeom prst="rect">
            <a:avLst/>
          </a:prstGeom>
          <a:noFill/>
        </p:spPr>
        <p:txBody>
          <a:bodyPr wrap="none" rtlCol="0">
            <a:spAutoFit/>
          </a:bodyPr>
          <a:lstStyle/>
          <a:p>
            <a:r>
              <a:rPr lang="zh-CN" altLang="en-US" dirty="0"/>
              <a:t>←突触</a:t>
            </a:r>
            <a:r>
              <a:rPr lang="en-US" altLang="zh-CN" dirty="0"/>
              <a:t>1</a:t>
            </a:r>
            <a:endParaRPr lang="zh-CN" altLang="en-US" dirty="0"/>
          </a:p>
        </p:txBody>
      </p:sp>
      <p:sp>
        <p:nvSpPr>
          <p:cNvPr id="42" name="文本框 41">
            <a:extLst>
              <a:ext uri="{FF2B5EF4-FFF2-40B4-BE49-F238E27FC236}">
                <a16:creationId xmlns:a16="http://schemas.microsoft.com/office/drawing/2014/main" id="{00576853-E67C-4A40-8261-70B5646C41AA}"/>
              </a:ext>
            </a:extLst>
          </p:cNvPr>
          <p:cNvSpPr txBox="1"/>
          <p:nvPr/>
        </p:nvSpPr>
        <p:spPr>
          <a:xfrm>
            <a:off x="7664479" y="4733652"/>
            <a:ext cx="984565" cy="369332"/>
          </a:xfrm>
          <a:prstGeom prst="rect">
            <a:avLst/>
          </a:prstGeom>
          <a:noFill/>
        </p:spPr>
        <p:txBody>
          <a:bodyPr wrap="none" rtlCol="0">
            <a:spAutoFit/>
          </a:bodyPr>
          <a:lstStyle/>
          <a:p>
            <a:r>
              <a:rPr lang="zh-CN" altLang="en-US" dirty="0"/>
              <a:t>←突触</a:t>
            </a:r>
            <a:r>
              <a:rPr lang="en-US" altLang="zh-CN" dirty="0"/>
              <a:t>2</a:t>
            </a:r>
            <a:endParaRPr lang="zh-CN" altLang="en-US" dirty="0"/>
          </a:p>
        </p:txBody>
      </p:sp>
      <p:sp>
        <p:nvSpPr>
          <p:cNvPr id="43" name="文本框 42">
            <a:extLst>
              <a:ext uri="{FF2B5EF4-FFF2-40B4-BE49-F238E27FC236}">
                <a16:creationId xmlns:a16="http://schemas.microsoft.com/office/drawing/2014/main" id="{8467AD23-5E1B-42D7-A22A-E79614D3958A}"/>
              </a:ext>
            </a:extLst>
          </p:cNvPr>
          <p:cNvSpPr txBox="1"/>
          <p:nvPr/>
        </p:nvSpPr>
        <p:spPr>
          <a:xfrm>
            <a:off x="7650853" y="5113945"/>
            <a:ext cx="984565" cy="369332"/>
          </a:xfrm>
          <a:prstGeom prst="rect">
            <a:avLst/>
          </a:prstGeom>
          <a:noFill/>
        </p:spPr>
        <p:txBody>
          <a:bodyPr wrap="none" rtlCol="0">
            <a:spAutoFit/>
          </a:bodyPr>
          <a:lstStyle/>
          <a:p>
            <a:r>
              <a:rPr lang="zh-CN" altLang="en-US" dirty="0"/>
              <a:t>←突触</a:t>
            </a:r>
            <a:r>
              <a:rPr lang="en-US" altLang="zh-CN" dirty="0"/>
              <a:t>3</a:t>
            </a:r>
            <a:endParaRPr lang="zh-CN" altLang="en-US" dirty="0"/>
          </a:p>
        </p:txBody>
      </p:sp>
      <p:sp>
        <p:nvSpPr>
          <p:cNvPr id="44" name="文本框 43">
            <a:extLst>
              <a:ext uri="{FF2B5EF4-FFF2-40B4-BE49-F238E27FC236}">
                <a16:creationId xmlns:a16="http://schemas.microsoft.com/office/drawing/2014/main" id="{CFA3F608-20F1-4167-9F4C-828B28170F9E}"/>
              </a:ext>
            </a:extLst>
          </p:cNvPr>
          <p:cNvSpPr txBox="1"/>
          <p:nvPr/>
        </p:nvSpPr>
        <p:spPr>
          <a:xfrm>
            <a:off x="7650852" y="5517300"/>
            <a:ext cx="1000595" cy="369332"/>
          </a:xfrm>
          <a:prstGeom prst="rect">
            <a:avLst/>
          </a:prstGeom>
          <a:noFill/>
        </p:spPr>
        <p:txBody>
          <a:bodyPr wrap="none" rtlCol="0">
            <a:spAutoFit/>
          </a:bodyPr>
          <a:lstStyle/>
          <a:p>
            <a:r>
              <a:rPr lang="zh-CN" altLang="en-US" dirty="0"/>
              <a:t>←突触</a:t>
            </a:r>
            <a:r>
              <a:rPr lang="en-US" altLang="zh-CN" dirty="0"/>
              <a:t>4</a:t>
            </a:r>
            <a:endParaRPr lang="zh-CN" altLang="en-US" dirty="0"/>
          </a:p>
        </p:txBody>
      </p:sp>
      <p:sp>
        <p:nvSpPr>
          <p:cNvPr id="45" name="文本框 44">
            <a:extLst>
              <a:ext uri="{FF2B5EF4-FFF2-40B4-BE49-F238E27FC236}">
                <a16:creationId xmlns:a16="http://schemas.microsoft.com/office/drawing/2014/main" id="{B0908304-B0D3-40F6-AA00-BFC22AF34210}"/>
              </a:ext>
            </a:extLst>
          </p:cNvPr>
          <p:cNvSpPr txBox="1"/>
          <p:nvPr/>
        </p:nvSpPr>
        <p:spPr>
          <a:xfrm>
            <a:off x="4203372" y="3984027"/>
            <a:ext cx="562718" cy="369332"/>
          </a:xfrm>
          <a:prstGeom prst="rect">
            <a:avLst/>
          </a:prstGeom>
          <a:noFill/>
        </p:spPr>
        <p:txBody>
          <a:bodyPr wrap="none" rtlCol="0">
            <a:spAutoFit/>
          </a:bodyPr>
          <a:lstStyle/>
          <a:p>
            <a:r>
              <a:rPr lang="en-US" altLang="zh-CN" dirty="0"/>
              <a:t>W</a:t>
            </a:r>
            <a:r>
              <a:rPr lang="en-US" altLang="zh-CN" baseline="-25000" dirty="0"/>
              <a:t>n-1</a:t>
            </a:r>
            <a:endParaRPr lang="zh-CN" altLang="en-US" baseline="-25000" dirty="0"/>
          </a:p>
        </p:txBody>
      </p:sp>
      <p:sp>
        <p:nvSpPr>
          <p:cNvPr id="46" name="文本框 45">
            <a:extLst>
              <a:ext uri="{FF2B5EF4-FFF2-40B4-BE49-F238E27FC236}">
                <a16:creationId xmlns:a16="http://schemas.microsoft.com/office/drawing/2014/main" id="{243B9A73-E851-43A6-95D0-26D7519C5945}"/>
              </a:ext>
            </a:extLst>
          </p:cNvPr>
          <p:cNvSpPr txBox="1"/>
          <p:nvPr/>
        </p:nvSpPr>
        <p:spPr>
          <a:xfrm>
            <a:off x="7270266" y="3998679"/>
            <a:ext cx="474810" cy="369332"/>
          </a:xfrm>
          <a:prstGeom prst="rect">
            <a:avLst/>
          </a:prstGeom>
          <a:noFill/>
        </p:spPr>
        <p:txBody>
          <a:bodyPr wrap="none" rtlCol="0">
            <a:spAutoFit/>
          </a:bodyPr>
          <a:lstStyle/>
          <a:p>
            <a:r>
              <a:rPr lang="en-US" altLang="zh-CN" dirty="0"/>
              <a:t>W</a:t>
            </a:r>
            <a:r>
              <a:rPr lang="en-US" altLang="zh-CN" baseline="-25000" dirty="0"/>
              <a:t>0</a:t>
            </a:r>
            <a:endParaRPr lang="zh-CN" altLang="en-US" baseline="-25000" dirty="0"/>
          </a:p>
        </p:txBody>
      </p:sp>
      <p:sp>
        <p:nvSpPr>
          <p:cNvPr id="47" name="文本框 46">
            <a:extLst>
              <a:ext uri="{FF2B5EF4-FFF2-40B4-BE49-F238E27FC236}">
                <a16:creationId xmlns:a16="http://schemas.microsoft.com/office/drawing/2014/main" id="{D9FC7B98-9B37-4D42-B7E7-AB500C3B3661}"/>
              </a:ext>
            </a:extLst>
          </p:cNvPr>
          <p:cNvSpPr txBox="1"/>
          <p:nvPr/>
        </p:nvSpPr>
        <p:spPr>
          <a:xfrm>
            <a:off x="2844533" y="3984027"/>
            <a:ext cx="352982" cy="369332"/>
          </a:xfrm>
          <a:prstGeom prst="rect">
            <a:avLst/>
          </a:prstGeom>
          <a:noFill/>
        </p:spPr>
        <p:txBody>
          <a:bodyPr wrap="none" rtlCol="0">
            <a:spAutoFit/>
          </a:bodyPr>
          <a:lstStyle/>
          <a:p>
            <a:r>
              <a:rPr lang="en-US" altLang="zh-CN" dirty="0"/>
              <a:t>t</a:t>
            </a:r>
            <a:r>
              <a:rPr lang="en-US" altLang="zh-CN" baseline="-25000" dirty="0"/>
              <a:t>0</a:t>
            </a:r>
            <a:endParaRPr lang="zh-CN" altLang="en-US" baseline="-25000" dirty="0"/>
          </a:p>
        </p:txBody>
      </p:sp>
      <p:sp>
        <p:nvSpPr>
          <p:cNvPr id="48" name="文本框 47">
            <a:extLst>
              <a:ext uri="{FF2B5EF4-FFF2-40B4-BE49-F238E27FC236}">
                <a16:creationId xmlns:a16="http://schemas.microsoft.com/office/drawing/2014/main" id="{F3E47EFB-B3FA-442C-8D6A-2211EB6AB584}"/>
              </a:ext>
            </a:extLst>
          </p:cNvPr>
          <p:cNvSpPr txBox="1"/>
          <p:nvPr/>
        </p:nvSpPr>
        <p:spPr>
          <a:xfrm>
            <a:off x="3719815" y="3998679"/>
            <a:ext cx="389850" cy="369332"/>
          </a:xfrm>
          <a:prstGeom prst="rect">
            <a:avLst/>
          </a:prstGeom>
          <a:noFill/>
        </p:spPr>
        <p:txBody>
          <a:bodyPr wrap="none" rtlCol="0">
            <a:spAutoFit/>
          </a:bodyPr>
          <a:lstStyle/>
          <a:p>
            <a:r>
              <a:rPr lang="en-US" altLang="zh-CN" dirty="0"/>
              <a:t>t</a:t>
            </a:r>
            <a:r>
              <a:rPr lang="en-US" altLang="zh-CN" baseline="-25000" dirty="0"/>
              <a:t>-n</a:t>
            </a:r>
            <a:endParaRPr lang="zh-CN" altLang="en-US" baseline="-25000" dirty="0"/>
          </a:p>
        </p:txBody>
      </p:sp>
      <p:sp>
        <p:nvSpPr>
          <p:cNvPr id="49" name="文本框 48">
            <a:extLst>
              <a:ext uri="{FF2B5EF4-FFF2-40B4-BE49-F238E27FC236}">
                <a16:creationId xmlns:a16="http://schemas.microsoft.com/office/drawing/2014/main" id="{0F185883-C1E3-492F-AA24-9E43B00BBBE8}"/>
              </a:ext>
            </a:extLst>
          </p:cNvPr>
          <p:cNvSpPr txBox="1"/>
          <p:nvPr/>
        </p:nvSpPr>
        <p:spPr>
          <a:xfrm>
            <a:off x="1922392" y="3984027"/>
            <a:ext cx="351378" cy="369332"/>
          </a:xfrm>
          <a:prstGeom prst="rect">
            <a:avLst/>
          </a:prstGeom>
          <a:noFill/>
        </p:spPr>
        <p:txBody>
          <a:bodyPr wrap="none" rtlCol="0">
            <a:spAutoFit/>
          </a:bodyPr>
          <a:lstStyle/>
          <a:p>
            <a:r>
              <a:rPr lang="en-US" altLang="zh-CN" dirty="0" err="1"/>
              <a:t>t</a:t>
            </a:r>
            <a:r>
              <a:rPr lang="en-US" altLang="zh-CN" baseline="-25000" dirty="0" err="1"/>
              <a:t>n</a:t>
            </a:r>
            <a:endParaRPr lang="zh-CN" altLang="en-US" baseline="-25000" dirty="0"/>
          </a:p>
        </p:txBody>
      </p:sp>
      <p:graphicFrame>
        <p:nvGraphicFramePr>
          <p:cNvPr id="50" name="表格 49">
            <a:extLst>
              <a:ext uri="{FF2B5EF4-FFF2-40B4-BE49-F238E27FC236}">
                <a16:creationId xmlns:a16="http://schemas.microsoft.com/office/drawing/2014/main" id="{7E62C4F3-BBC8-4A4A-BA88-B26079276991}"/>
              </a:ext>
            </a:extLst>
          </p:cNvPr>
          <p:cNvGraphicFramePr>
            <a:graphicFrameLocks noGrp="1"/>
          </p:cNvGraphicFramePr>
          <p:nvPr/>
        </p:nvGraphicFramePr>
        <p:xfrm>
          <a:off x="4283968" y="3573548"/>
          <a:ext cx="3380512" cy="365760"/>
        </p:xfrm>
        <a:graphic>
          <a:graphicData uri="http://schemas.openxmlformats.org/drawingml/2006/table">
            <a:tbl>
              <a:tblPr firstRow="1" bandRow="1">
                <a:tableStyleId>{5C22544A-7EE6-4342-B048-85BDC9FD1C3A}</a:tableStyleId>
              </a:tblPr>
              <a:tblGrid>
                <a:gridCol w="3380512">
                  <a:extLst>
                    <a:ext uri="{9D8B030D-6E8A-4147-A177-3AD203B41FA5}">
                      <a16:colId xmlns:a16="http://schemas.microsoft.com/office/drawing/2014/main" val="2557578350"/>
                    </a:ext>
                  </a:extLst>
                </a:gridCol>
              </a:tblGrid>
              <a:tr h="333661">
                <a:tc>
                  <a:txBody>
                    <a:bodyPr/>
                    <a:lstStyle/>
                    <a:p>
                      <a:pPr algn="ctr"/>
                      <a:r>
                        <a:rPr lang="zh-CN" altLang="en-US" dirty="0"/>
                        <a:t>神经元</a:t>
                      </a:r>
                    </a:p>
                  </a:txBody>
                  <a:tcPr>
                    <a:solidFill>
                      <a:srgbClr val="00B050"/>
                    </a:solidFill>
                  </a:tcPr>
                </a:tc>
                <a:extLst>
                  <a:ext uri="{0D108BD9-81ED-4DB2-BD59-A6C34878D82A}">
                    <a16:rowId xmlns:a16="http://schemas.microsoft.com/office/drawing/2014/main" val="2889067512"/>
                  </a:ext>
                </a:extLst>
              </a:tr>
            </a:tbl>
          </a:graphicData>
        </a:graphic>
      </p:graphicFrame>
      <p:graphicFrame>
        <p:nvGraphicFramePr>
          <p:cNvPr id="51" name="表格 50">
            <a:extLst>
              <a:ext uri="{FF2B5EF4-FFF2-40B4-BE49-F238E27FC236}">
                <a16:creationId xmlns:a16="http://schemas.microsoft.com/office/drawing/2014/main" id="{CF342595-9D6C-4C5C-B2A3-9E8489B261F8}"/>
              </a:ext>
            </a:extLst>
          </p:cNvPr>
          <p:cNvGraphicFramePr>
            <a:graphicFrameLocks noGrp="1"/>
          </p:cNvGraphicFramePr>
          <p:nvPr/>
        </p:nvGraphicFramePr>
        <p:xfrm>
          <a:off x="4283968" y="3157727"/>
          <a:ext cx="3380512" cy="370840"/>
        </p:xfrm>
        <a:graphic>
          <a:graphicData uri="http://schemas.openxmlformats.org/drawingml/2006/table">
            <a:tbl>
              <a:tblPr firstRow="1" bandRow="1">
                <a:tableStyleId>{5C22544A-7EE6-4342-B048-85BDC9FD1C3A}</a:tableStyleId>
              </a:tblPr>
              <a:tblGrid>
                <a:gridCol w="3380512">
                  <a:extLst>
                    <a:ext uri="{9D8B030D-6E8A-4147-A177-3AD203B41FA5}">
                      <a16:colId xmlns:a16="http://schemas.microsoft.com/office/drawing/2014/main" val="2557578350"/>
                    </a:ext>
                  </a:extLst>
                </a:gridCol>
              </a:tblGrid>
              <a:tr h="370840">
                <a:tc>
                  <a:txBody>
                    <a:bodyPr/>
                    <a:lstStyle/>
                    <a:p>
                      <a:pPr algn="ctr"/>
                      <a:r>
                        <a:rPr lang="zh-CN" altLang="en-US" dirty="0"/>
                        <a:t>∆</a:t>
                      </a:r>
                      <a:r>
                        <a:rPr lang="en-US" altLang="zh-CN" dirty="0"/>
                        <a:t>t</a:t>
                      </a:r>
                      <a:r>
                        <a:rPr lang="zh-CN" altLang="en-US" dirty="0"/>
                        <a:t>计算电路</a:t>
                      </a:r>
                    </a:p>
                  </a:txBody>
                  <a:tcPr>
                    <a:solidFill>
                      <a:srgbClr val="002060"/>
                    </a:solidFill>
                  </a:tcPr>
                </a:tc>
                <a:extLst>
                  <a:ext uri="{0D108BD9-81ED-4DB2-BD59-A6C34878D82A}">
                    <a16:rowId xmlns:a16="http://schemas.microsoft.com/office/drawing/2014/main" val="2889067512"/>
                  </a:ext>
                </a:extLst>
              </a:tr>
            </a:tbl>
          </a:graphicData>
        </a:graphic>
      </p:graphicFrame>
      <p:cxnSp>
        <p:nvCxnSpPr>
          <p:cNvPr id="52" name="直接箭头连接符 51">
            <a:extLst>
              <a:ext uri="{FF2B5EF4-FFF2-40B4-BE49-F238E27FC236}">
                <a16:creationId xmlns:a16="http://schemas.microsoft.com/office/drawing/2014/main" id="{00C6B920-37CF-4D55-AF32-032325AEAA59}"/>
              </a:ext>
            </a:extLst>
          </p:cNvPr>
          <p:cNvCxnSpPr/>
          <p:nvPr/>
        </p:nvCxnSpPr>
        <p:spPr>
          <a:xfrm flipV="1">
            <a:off x="3591729" y="3449781"/>
            <a:ext cx="611643" cy="1157856"/>
          </a:xfrm>
          <a:prstGeom prst="straightConnector1">
            <a:avLst/>
          </a:prstGeom>
          <a:ln>
            <a:solidFill>
              <a:srgbClr val="0000FF"/>
            </a:solidFill>
            <a:tailEnd type="triangle"/>
          </a:ln>
        </p:spPr>
        <p:style>
          <a:lnRef idx="3">
            <a:schemeClr val="accent6"/>
          </a:lnRef>
          <a:fillRef idx="0">
            <a:schemeClr val="accent6"/>
          </a:fillRef>
          <a:effectRef idx="2">
            <a:schemeClr val="accent6"/>
          </a:effectRef>
          <a:fontRef idx="minor">
            <a:schemeClr val="tx1"/>
          </a:fontRef>
        </p:style>
      </p:cxnSp>
      <p:cxnSp>
        <p:nvCxnSpPr>
          <p:cNvPr id="53" name="直接箭头连接符 52">
            <a:extLst>
              <a:ext uri="{FF2B5EF4-FFF2-40B4-BE49-F238E27FC236}">
                <a16:creationId xmlns:a16="http://schemas.microsoft.com/office/drawing/2014/main" id="{AE7F495A-94FA-434F-ADF0-E7852A850998}"/>
              </a:ext>
            </a:extLst>
          </p:cNvPr>
          <p:cNvCxnSpPr/>
          <p:nvPr/>
        </p:nvCxnSpPr>
        <p:spPr>
          <a:xfrm flipV="1">
            <a:off x="2762502" y="3343147"/>
            <a:ext cx="1389222" cy="2434198"/>
          </a:xfrm>
          <a:prstGeom prst="straightConnector1">
            <a:avLst/>
          </a:prstGeom>
          <a:ln>
            <a:solidFill>
              <a:srgbClr val="0000FF"/>
            </a:solidFill>
            <a:tailEnd type="triangle"/>
          </a:ln>
        </p:spPr>
        <p:style>
          <a:lnRef idx="3">
            <a:schemeClr val="accent6"/>
          </a:lnRef>
          <a:fillRef idx="0">
            <a:schemeClr val="accent6"/>
          </a:fillRef>
          <a:effectRef idx="2">
            <a:schemeClr val="accent6"/>
          </a:effectRef>
          <a:fontRef idx="minor">
            <a:schemeClr val="tx1"/>
          </a:fontRef>
        </p:style>
      </p:cxnSp>
      <p:cxnSp>
        <p:nvCxnSpPr>
          <p:cNvPr id="54" name="直接箭头连接符 53">
            <a:extLst>
              <a:ext uri="{FF2B5EF4-FFF2-40B4-BE49-F238E27FC236}">
                <a16:creationId xmlns:a16="http://schemas.microsoft.com/office/drawing/2014/main" id="{D5A8817F-C8E1-49E4-8DDF-962C5F92597F}"/>
              </a:ext>
            </a:extLst>
          </p:cNvPr>
          <p:cNvCxnSpPr/>
          <p:nvPr/>
        </p:nvCxnSpPr>
        <p:spPr>
          <a:xfrm flipV="1">
            <a:off x="2295619" y="3302470"/>
            <a:ext cx="1827157" cy="1671310"/>
          </a:xfrm>
          <a:prstGeom prst="straightConnector1">
            <a:avLst/>
          </a:prstGeom>
          <a:ln>
            <a:solidFill>
              <a:srgbClr val="0000FF"/>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55" name="表格 54">
            <a:extLst>
              <a:ext uri="{FF2B5EF4-FFF2-40B4-BE49-F238E27FC236}">
                <a16:creationId xmlns:a16="http://schemas.microsoft.com/office/drawing/2014/main" id="{72D0B96A-4474-4811-B241-64564DB2C618}"/>
              </a:ext>
            </a:extLst>
          </p:cNvPr>
          <p:cNvGraphicFramePr>
            <a:graphicFrameLocks noGrp="1"/>
          </p:cNvGraphicFramePr>
          <p:nvPr/>
        </p:nvGraphicFramePr>
        <p:xfrm>
          <a:off x="4283968" y="2641326"/>
          <a:ext cx="3380512" cy="370840"/>
        </p:xfrm>
        <a:graphic>
          <a:graphicData uri="http://schemas.openxmlformats.org/drawingml/2006/table">
            <a:tbl>
              <a:tblPr firstRow="1" bandRow="1">
                <a:tableStyleId>{5C22544A-7EE6-4342-B048-85BDC9FD1C3A}</a:tableStyleId>
              </a:tblPr>
              <a:tblGrid>
                <a:gridCol w="3380512">
                  <a:extLst>
                    <a:ext uri="{9D8B030D-6E8A-4147-A177-3AD203B41FA5}">
                      <a16:colId xmlns:a16="http://schemas.microsoft.com/office/drawing/2014/main" val="2557578350"/>
                    </a:ext>
                  </a:extLst>
                </a:gridCol>
              </a:tblGrid>
              <a:tr h="370840">
                <a:tc>
                  <a:txBody>
                    <a:bodyPr/>
                    <a:lstStyle/>
                    <a:p>
                      <a:pPr algn="ctr"/>
                      <a:r>
                        <a:rPr lang="zh-CN" altLang="en-US" dirty="0"/>
                        <a:t>∆</a:t>
                      </a:r>
                      <a:r>
                        <a:rPr lang="en-US" altLang="zh-CN" dirty="0"/>
                        <a:t>W</a:t>
                      </a:r>
                      <a:r>
                        <a:rPr lang="zh-CN" altLang="en-US" dirty="0"/>
                        <a:t>计算电路</a:t>
                      </a:r>
                    </a:p>
                  </a:txBody>
                  <a:tcPr>
                    <a:solidFill>
                      <a:srgbClr val="C00000"/>
                    </a:solidFill>
                  </a:tcPr>
                </a:tc>
                <a:extLst>
                  <a:ext uri="{0D108BD9-81ED-4DB2-BD59-A6C34878D82A}">
                    <a16:rowId xmlns:a16="http://schemas.microsoft.com/office/drawing/2014/main" val="2889067512"/>
                  </a:ext>
                </a:extLst>
              </a:tr>
            </a:tbl>
          </a:graphicData>
        </a:graphic>
      </p:graphicFrame>
      <p:graphicFrame>
        <p:nvGraphicFramePr>
          <p:cNvPr id="56" name="表格 55">
            <a:extLst>
              <a:ext uri="{FF2B5EF4-FFF2-40B4-BE49-F238E27FC236}">
                <a16:creationId xmlns:a16="http://schemas.microsoft.com/office/drawing/2014/main" id="{5441E815-A569-4214-B573-E0421A6A9374}"/>
              </a:ext>
            </a:extLst>
          </p:cNvPr>
          <p:cNvGraphicFramePr>
            <a:graphicFrameLocks noGrp="1"/>
          </p:cNvGraphicFramePr>
          <p:nvPr/>
        </p:nvGraphicFramePr>
        <p:xfrm>
          <a:off x="4283968" y="2145764"/>
          <a:ext cx="3380512" cy="370840"/>
        </p:xfrm>
        <a:graphic>
          <a:graphicData uri="http://schemas.openxmlformats.org/drawingml/2006/table">
            <a:tbl>
              <a:tblPr firstRow="1" bandRow="1">
                <a:tableStyleId>{5C22544A-7EE6-4342-B048-85BDC9FD1C3A}</a:tableStyleId>
              </a:tblPr>
              <a:tblGrid>
                <a:gridCol w="3380512">
                  <a:extLst>
                    <a:ext uri="{9D8B030D-6E8A-4147-A177-3AD203B41FA5}">
                      <a16:colId xmlns:a16="http://schemas.microsoft.com/office/drawing/2014/main" val="2557578350"/>
                    </a:ext>
                  </a:extLst>
                </a:gridCol>
              </a:tblGrid>
              <a:tr h="370840">
                <a:tc>
                  <a:txBody>
                    <a:bodyPr/>
                    <a:lstStyle/>
                    <a:p>
                      <a:pPr algn="ctr"/>
                      <a:r>
                        <a:rPr lang="zh-CN" altLang="en-US" dirty="0"/>
                        <a:t>∆</a:t>
                      </a:r>
                      <a:r>
                        <a:rPr lang="en-US" altLang="zh-CN" dirty="0"/>
                        <a:t>W</a:t>
                      </a:r>
                      <a:r>
                        <a:rPr lang="zh-CN" altLang="en-US" dirty="0"/>
                        <a:t>更新电路</a:t>
                      </a:r>
                    </a:p>
                  </a:txBody>
                  <a:tcPr>
                    <a:solidFill>
                      <a:schemeClr val="bg2">
                        <a:lumMod val="25000"/>
                      </a:schemeClr>
                    </a:solidFill>
                  </a:tcPr>
                </a:tc>
                <a:extLst>
                  <a:ext uri="{0D108BD9-81ED-4DB2-BD59-A6C34878D82A}">
                    <a16:rowId xmlns:a16="http://schemas.microsoft.com/office/drawing/2014/main" val="2889067512"/>
                  </a:ext>
                </a:extLst>
              </a:tr>
            </a:tbl>
          </a:graphicData>
        </a:graphic>
      </p:graphicFrame>
      <p:cxnSp>
        <p:nvCxnSpPr>
          <p:cNvPr id="57" name="直接箭头连接符 56">
            <a:extLst>
              <a:ext uri="{FF2B5EF4-FFF2-40B4-BE49-F238E27FC236}">
                <a16:creationId xmlns:a16="http://schemas.microsoft.com/office/drawing/2014/main" id="{CBD3F1E8-6E1F-460C-9271-BA2058A7F063}"/>
              </a:ext>
            </a:extLst>
          </p:cNvPr>
          <p:cNvCxnSpPr/>
          <p:nvPr/>
        </p:nvCxnSpPr>
        <p:spPr>
          <a:xfrm flipH="1">
            <a:off x="7072162" y="2323389"/>
            <a:ext cx="65860" cy="2761472"/>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58" name="直接箭头连接符 57">
            <a:extLst>
              <a:ext uri="{FF2B5EF4-FFF2-40B4-BE49-F238E27FC236}">
                <a16:creationId xmlns:a16="http://schemas.microsoft.com/office/drawing/2014/main" id="{3D7E230E-F88F-4374-B206-907577D8E567}"/>
              </a:ext>
            </a:extLst>
          </p:cNvPr>
          <p:cNvCxnSpPr/>
          <p:nvPr/>
        </p:nvCxnSpPr>
        <p:spPr>
          <a:xfrm flipH="1">
            <a:off x="5796537" y="2325237"/>
            <a:ext cx="1309552" cy="2339145"/>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59" name="直接箭头连接符 58">
            <a:extLst>
              <a:ext uri="{FF2B5EF4-FFF2-40B4-BE49-F238E27FC236}">
                <a16:creationId xmlns:a16="http://schemas.microsoft.com/office/drawing/2014/main" id="{6827A2B2-3DAC-4686-8123-BBC28F0D75CA}"/>
              </a:ext>
            </a:extLst>
          </p:cNvPr>
          <p:cNvCxnSpPr/>
          <p:nvPr/>
        </p:nvCxnSpPr>
        <p:spPr>
          <a:xfrm flipH="1">
            <a:off x="5385290" y="2331184"/>
            <a:ext cx="1720799" cy="3446161"/>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60" name="直接箭头连接符 59">
            <a:extLst>
              <a:ext uri="{FF2B5EF4-FFF2-40B4-BE49-F238E27FC236}">
                <a16:creationId xmlns:a16="http://schemas.microsoft.com/office/drawing/2014/main" id="{373EE75E-427F-4599-A65F-A31517EA7B0A}"/>
              </a:ext>
            </a:extLst>
          </p:cNvPr>
          <p:cNvCxnSpPr/>
          <p:nvPr/>
        </p:nvCxnSpPr>
        <p:spPr>
          <a:xfrm flipH="1">
            <a:off x="4887650" y="2331184"/>
            <a:ext cx="144949" cy="2735043"/>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61" name="直接箭头连接符 60">
            <a:extLst>
              <a:ext uri="{FF2B5EF4-FFF2-40B4-BE49-F238E27FC236}">
                <a16:creationId xmlns:a16="http://schemas.microsoft.com/office/drawing/2014/main" id="{77826FE1-B2DF-43BC-AF41-37C66CF28424}"/>
              </a:ext>
            </a:extLst>
          </p:cNvPr>
          <p:cNvCxnSpPr/>
          <p:nvPr/>
        </p:nvCxnSpPr>
        <p:spPr>
          <a:xfrm flipH="1">
            <a:off x="4503880" y="2331184"/>
            <a:ext cx="496543" cy="3494151"/>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62" name="文本框 61">
            <a:extLst>
              <a:ext uri="{FF2B5EF4-FFF2-40B4-BE49-F238E27FC236}">
                <a16:creationId xmlns:a16="http://schemas.microsoft.com/office/drawing/2014/main" id="{CCA14CBB-8545-412A-AB25-D59519EE4336}"/>
              </a:ext>
            </a:extLst>
          </p:cNvPr>
          <p:cNvSpPr txBox="1"/>
          <p:nvPr/>
        </p:nvSpPr>
        <p:spPr>
          <a:xfrm>
            <a:off x="4418148" y="5970961"/>
            <a:ext cx="1083951" cy="369332"/>
          </a:xfrm>
          <a:prstGeom prst="rect">
            <a:avLst/>
          </a:prstGeom>
          <a:noFill/>
        </p:spPr>
        <p:txBody>
          <a:bodyPr wrap="none" rtlCol="0">
            <a:spAutoFit/>
          </a:bodyPr>
          <a:lstStyle/>
          <a:p>
            <a:r>
              <a:rPr lang="zh-CN" altLang="en-US" dirty="0">
                <a:latin typeface="Arial" panose="020B0604020202020204" pitchFamily="34" charset="0"/>
                <a:cs typeface="Arial" panose="020B0604020202020204" pitchFamily="34" charset="0"/>
              </a:rPr>
              <a:t>←</a:t>
            </a:r>
            <a:r>
              <a:rPr lang="zh-CN" altLang="en-US" dirty="0"/>
              <a:t>搜索</a:t>
            </a:r>
            <a:r>
              <a:rPr lang="en-US" altLang="zh-CN" dirty="0"/>
              <a:t>10</a:t>
            </a:r>
            <a:endParaRPr lang="zh-CN" altLang="en-US" dirty="0"/>
          </a:p>
        </p:txBody>
      </p:sp>
      <p:sp>
        <p:nvSpPr>
          <p:cNvPr id="63" name="文本框 62">
            <a:extLst>
              <a:ext uri="{FF2B5EF4-FFF2-40B4-BE49-F238E27FC236}">
                <a16:creationId xmlns:a16="http://schemas.microsoft.com/office/drawing/2014/main" id="{59A6083D-C3B4-4161-8108-ACC627072D90}"/>
              </a:ext>
            </a:extLst>
          </p:cNvPr>
          <p:cNvSpPr txBox="1"/>
          <p:nvPr/>
        </p:nvSpPr>
        <p:spPr>
          <a:xfrm>
            <a:off x="6451313" y="5970961"/>
            <a:ext cx="1148071" cy="369332"/>
          </a:xfrm>
          <a:prstGeom prst="rect">
            <a:avLst/>
          </a:prstGeom>
          <a:noFill/>
        </p:spPr>
        <p:txBody>
          <a:bodyPr wrap="none" rtlCol="0">
            <a:spAutoFit/>
          </a:bodyPr>
          <a:lstStyle/>
          <a:p>
            <a:r>
              <a:rPr lang="zh-CN" altLang="en-US" dirty="0"/>
              <a:t>搜索</a:t>
            </a:r>
            <a:r>
              <a:rPr lang="en-US" altLang="zh-CN" dirty="0"/>
              <a:t>01</a:t>
            </a:r>
            <a:r>
              <a:rPr lang="zh-CN" altLang="en-US" dirty="0">
                <a:latin typeface="Arial" panose="020B0604020202020204" pitchFamily="34" charset="0"/>
                <a:cs typeface="Arial" panose="020B0604020202020204" pitchFamily="34" charset="0"/>
              </a:rPr>
              <a:t> →</a:t>
            </a:r>
            <a:endParaRPr lang="zh-CN" altLang="en-US" dirty="0"/>
          </a:p>
        </p:txBody>
      </p: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BC57FE7A-12F4-4EF7-9CB4-EA58EB5D8BB0}"/>
                  </a:ext>
                </a:extLst>
              </p:cNvPr>
              <p:cNvSpPr/>
              <p:nvPr/>
            </p:nvSpPr>
            <p:spPr>
              <a:xfrm>
                <a:off x="4410645" y="1340975"/>
                <a:ext cx="3379708" cy="811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W</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Δt</m:t>
                          </m:r>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𝑝𝑟𝑒</m:t>
                                  </m:r>
                                </m:sub>
                              </m:sSub>
                              <m:r>
                                <a:rPr lang="zh-CN" altLang="en-US" i="1">
                                  <a:latin typeface="Cambria Math" panose="02040503050406030204" pitchFamily="18" charset="0"/>
                                </a:rPr>
                                <m:t>𝑆𝑡𝑒𝑝</m:t>
                              </m:r>
                              <m:r>
                                <a:rPr lang="zh-CN" altLang="en-US" i="0">
                                  <a:latin typeface="Cambria Math" panose="02040503050406030204" pitchFamily="18" charset="0"/>
                                </a:rPr>
                                <m:t>(</m:t>
                              </m:r>
                              <m:r>
                                <a:rPr lang="zh-CN" altLang="en-US" i="1">
                                  <a:latin typeface="Cambria Math" panose="02040503050406030204" pitchFamily="18" charset="0"/>
                                </a:rPr>
                                <m:t>𝛥</m:t>
                              </m:r>
                              <m:r>
                                <a:rPr lang="zh-CN" altLang="en-US" i="1">
                                  <a:latin typeface="Cambria Math" panose="02040503050406030204" pitchFamily="18" charset="0"/>
                                </a:rPr>
                                <m:t>𝑡</m:t>
                              </m:r>
                              <m:r>
                                <a:rPr lang="zh-CN" altLang="en-US" i="0">
                                  <a:latin typeface="Cambria Math" panose="02040503050406030204" pitchFamily="18" charset="0"/>
                                </a:rPr>
                                <m:t>) </m:t>
                              </m:r>
                              <m:r>
                                <a:rPr lang="zh-CN" altLang="en-US" i="1">
                                  <a:latin typeface="Cambria Math" panose="02040503050406030204" pitchFamily="18" charset="0"/>
                                </a:rPr>
                                <m:t>𝛥</m:t>
                              </m:r>
                              <m:r>
                                <a:rPr lang="zh-CN" altLang="en-US" i="1">
                                  <a:latin typeface="Cambria Math" panose="02040503050406030204" pitchFamily="18" charset="0"/>
                                </a:rPr>
                                <m:t>𝑡</m:t>
                              </m:r>
                              <m:r>
                                <a:rPr lang="zh-CN" altLang="en-US" i="0">
                                  <a:latin typeface="Cambria Math" panose="02040503050406030204" pitchFamily="18" charset="0"/>
                                </a:rPr>
                                <m:t>&gt;0</m:t>
                              </m:r>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𝑝𝑜𝑠𝑡</m:t>
                                  </m:r>
                                </m:sub>
                              </m:sSub>
                              <m:r>
                                <a:rPr lang="zh-CN" altLang="en-US" i="1">
                                  <a:latin typeface="Cambria Math" panose="02040503050406030204" pitchFamily="18" charset="0"/>
                                </a:rPr>
                                <m:t>𝑆𝑡𝑒𝑝</m:t>
                              </m:r>
                              <m:r>
                                <a:rPr lang="zh-CN" altLang="en-US" i="0">
                                  <a:latin typeface="Cambria Math" panose="02040503050406030204" pitchFamily="18" charset="0"/>
                                </a:rPr>
                                <m:t>(</m:t>
                              </m:r>
                              <m:r>
                                <a:rPr lang="zh-CN" altLang="en-US" i="1">
                                  <a:latin typeface="Cambria Math" panose="02040503050406030204" pitchFamily="18" charset="0"/>
                                </a:rPr>
                                <m:t>𝛥</m:t>
                              </m:r>
                              <m:r>
                                <a:rPr lang="zh-CN" altLang="en-US" i="1">
                                  <a:latin typeface="Cambria Math" panose="02040503050406030204" pitchFamily="18" charset="0"/>
                                </a:rPr>
                                <m:t>𝑡</m:t>
                              </m:r>
                              <m:r>
                                <a:rPr lang="zh-CN" altLang="en-US" i="0">
                                  <a:latin typeface="Cambria Math" panose="02040503050406030204" pitchFamily="18" charset="0"/>
                                </a:rPr>
                                <m:t>) </m:t>
                              </m:r>
                              <m:r>
                                <a:rPr lang="zh-CN" altLang="en-US" i="1">
                                  <a:latin typeface="Cambria Math" panose="02040503050406030204" pitchFamily="18" charset="0"/>
                                </a:rPr>
                                <m:t>𝛥</m:t>
                              </m:r>
                              <m:r>
                                <a:rPr lang="zh-CN" altLang="en-US" i="1">
                                  <a:latin typeface="Cambria Math" panose="02040503050406030204" pitchFamily="18" charset="0"/>
                                </a:rPr>
                                <m:t>𝑡</m:t>
                              </m:r>
                              <m:r>
                                <a:rPr lang="zh-CN" altLang="en-US" i="0">
                                  <a:latin typeface="Cambria Math" panose="02040503050406030204" pitchFamily="18" charset="0"/>
                                </a:rPr>
                                <m:t>&lt;0</m:t>
                              </m:r>
                            </m:e>
                          </m:eqArr>
                        </m:e>
                      </m:d>
                    </m:oMath>
                  </m:oMathPara>
                </a14:m>
                <a:endParaRPr lang="zh-CN" altLang="en-US" dirty="0"/>
              </a:p>
            </p:txBody>
          </p:sp>
        </mc:Choice>
        <mc:Fallback xmlns="">
          <p:sp>
            <p:nvSpPr>
              <p:cNvPr id="64" name="矩形 63">
                <a:extLst>
                  <a:ext uri="{FF2B5EF4-FFF2-40B4-BE49-F238E27FC236}">
                    <a16:creationId xmlns:a16="http://schemas.microsoft.com/office/drawing/2014/main" xmlns="" id="{BC57FE7A-12F4-4EF7-9CB4-EA58EB5D8BB0}"/>
                  </a:ext>
                </a:extLst>
              </p:cNvPr>
              <p:cNvSpPr>
                <a:spLocks noRot="1" noChangeAspect="1" noMove="1" noResize="1" noEditPoints="1" noAdjustHandles="1" noChangeArrowheads="1" noChangeShapeType="1" noTextEdit="1"/>
              </p:cNvSpPr>
              <p:nvPr/>
            </p:nvSpPr>
            <p:spPr>
              <a:xfrm>
                <a:off x="4410645" y="1340975"/>
                <a:ext cx="3379708" cy="811761"/>
              </a:xfrm>
              <a:prstGeom prst="rect">
                <a:avLst/>
              </a:prstGeom>
              <a:blipFill>
                <a:blip r:embed="rId4" cstate="print"/>
                <a:stretch>
                  <a:fillRect/>
                </a:stretch>
              </a:blipFill>
            </p:spPr>
            <p:txBody>
              <a:bodyPr/>
              <a:lstStyle/>
              <a:p>
                <a:r>
                  <a:rPr lang="zh-CN" altLang="en-US">
                    <a:noFill/>
                  </a:rPr>
                  <a:t> </a:t>
                </a:r>
              </a:p>
            </p:txBody>
          </p:sp>
        </mc:Fallback>
      </mc:AlternateContent>
      <p:sp>
        <p:nvSpPr>
          <p:cNvPr id="65" name="文本框 64">
            <a:extLst>
              <a:ext uri="{FF2B5EF4-FFF2-40B4-BE49-F238E27FC236}">
                <a16:creationId xmlns:a16="http://schemas.microsoft.com/office/drawing/2014/main" id="{DF8DDC9D-8CBD-44DC-A844-2E6CBE7F24BE}"/>
              </a:ext>
            </a:extLst>
          </p:cNvPr>
          <p:cNvSpPr txBox="1"/>
          <p:nvPr/>
        </p:nvSpPr>
        <p:spPr>
          <a:xfrm>
            <a:off x="196393" y="4696809"/>
            <a:ext cx="1743068" cy="923330"/>
          </a:xfrm>
          <a:prstGeom prst="rect">
            <a:avLst/>
          </a:prstGeom>
          <a:noFill/>
          <a:ln>
            <a:solidFill>
              <a:schemeClr val="tx1"/>
            </a:solidFill>
          </a:ln>
        </p:spPr>
        <p:txBody>
          <a:bodyPr wrap="square" rtlCol="0">
            <a:spAutoFit/>
          </a:bodyPr>
          <a:lstStyle/>
          <a:p>
            <a:r>
              <a:rPr lang="zh-CN" altLang="en-US" dirty="0"/>
              <a:t>同时大幅度减少∆</a:t>
            </a:r>
            <a:r>
              <a:rPr lang="en-US" altLang="zh-CN" dirty="0"/>
              <a:t>W</a:t>
            </a:r>
            <a:r>
              <a:rPr lang="zh-CN" altLang="en-US" dirty="0"/>
              <a:t>计算功耗和</a:t>
            </a:r>
            <a:r>
              <a:rPr lang="en-US" altLang="zh-CN" dirty="0"/>
              <a:t>W</a:t>
            </a:r>
            <a:r>
              <a:rPr lang="zh-CN" altLang="en-US" dirty="0"/>
              <a:t>更新功耗</a:t>
            </a:r>
          </a:p>
        </p:txBody>
      </p:sp>
      <p:sp>
        <p:nvSpPr>
          <p:cNvPr id="3" name="矩形 2">
            <a:extLst>
              <a:ext uri="{FF2B5EF4-FFF2-40B4-BE49-F238E27FC236}">
                <a16:creationId xmlns:a16="http://schemas.microsoft.com/office/drawing/2014/main" id="{8C4FF98C-A0CD-4AE3-B15F-3EB67EFE7865}"/>
              </a:ext>
            </a:extLst>
          </p:cNvPr>
          <p:cNvSpPr/>
          <p:nvPr/>
        </p:nvSpPr>
        <p:spPr>
          <a:xfrm>
            <a:off x="117246" y="6249069"/>
            <a:ext cx="8896125" cy="646331"/>
          </a:xfrm>
          <a:prstGeom prst="rect">
            <a:avLst/>
          </a:prstGeom>
        </p:spPr>
        <p:txBody>
          <a:bodyPr wrap="square">
            <a:spAutoFit/>
          </a:bodyPr>
          <a:lstStyle/>
          <a:p>
            <a:r>
              <a:rPr lang="zh-CN" altLang="en-US" dirty="0"/>
              <a:t>　　</a:t>
            </a:r>
            <a:r>
              <a:rPr lang="zh-CN" altLang="zh-CN" dirty="0"/>
              <a:t>用参数化的脉冲序列滤波方式对脉冲序列进行压缩，并采用微码方式实现不同的学习算法。</a:t>
            </a:r>
            <a:r>
              <a:rPr lang="zh-CN" altLang="en-US" dirty="0"/>
              <a:t>拟采用</a:t>
            </a:r>
            <a:r>
              <a:rPr lang="zh-CN" altLang="zh-CN" dirty="0"/>
              <a:t>阶梯</a:t>
            </a:r>
            <a:r>
              <a:rPr lang="en-US" altLang="zh-CN" dirty="0"/>
              <a:t>STDP</a:t>
            </a:r>
            <a:r>
              <a:rPr lang="zh-CN" altLang="zh-CN" dirty="0"/>
              <a:t>算法</a:t>
            </a:r>
            <a:r>
              <a:rPr lang="zh-CN" altLang="en-US" dirty="0"/>
              <a:t>，其</a:t>
            </a:r>
            <a:r>
              <a:rPr lang="zh-CN" altLang="zh-CN" dirty="0"/>
              <a:t>能耗将为传统的</a:t>
            </a:r>
            <a:r>
              <a:rPr lang="en-US" altLang="zh-CN" dirty="0"/>
              <a:t>STDP</a:t>
            </a:r>
            <a:r>
              <a:rPr lang="zh-CN" altLang="zh-CN" dirty="0"/>
              <a:t>算法的</a:t>
            </a:r>
            <a:r>
              <a:rPr lang="en-US" altLang="zh-CN" dirty="0"/>
              <a:t>1%</a:t>
            </a:r>
            <a:r>
              <a:rPr lang="zh-CN" altLang="zh-CN" dirty="0"/>
              <a:t>以下。</a:t>
            </a:r>
            <a:endParaRPr lang="zh-CN" altLang="en-US" dirty="0"/>
          </a:p>
        </p:txBody>
      </p:sp>
    </p:spTree>
    <p:extLst>
      <p:ext uri="{BB962C8B-B14F-4D97-AF65-F5344CB8AC3E}">
        <p14:creationId xmlns:p14="http://schemas.microsoft.com/office/powerpoint/2010/main" val="749780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r>
              <a:rPr lang="en-US" altLang="zh-CN" sz="2800" dirty="0"/>
              <a:t>—2</a:t>
            </a:r>
            <a:r>
              <a:rPr lang="zh-CN" altLang="en-US" sz="2800" dirty="0"/>
              <a:t>、类脑计算芯片</a:t>
            </a:r>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79</a:t>
            </a:fld>
            <a:endParaRPr lang="zh-CN" altLang="en-US"/>
          </a:p>
        </p:txBody>
      </p:sp>
      <p:sp>
        <p:nvSpPr>
          <p:cNvPr id="6" name="文本框 5">
            <a:extLst>
              <a:ext uri="{FF2B5EF4-FFF2-40B4-BE49-F238E27FC236}">
                <a16:creationId xmlns:a16="http://schemas.microsoft.com/office/drawing/2014/main" id="{DA417618-CCC9-46F6-980E-E564112CF32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sp>
        <p:nvSpPr>
          <p:cNvPr id="7" name="TextBox 94">
            <a:extLst>
              <a:ext uri="{FF2B5EF4-FFF2-40B4-BE49-F238E27FC236}">
                <a16:creationId xmlns:a16="http://schemas.microsoft.com/office/drawing/2014/main" id="{E14FDB90-3D4A-4131-81BF-8FA413B795B0}"/>
              </a:ext>
            </a:extLst>
          </p:cNvPr>
          <p:cNvSpPr txBox="1"/>
          <p:nvPr/>
        </p:nvSpPr>
        <p:spPr>
          <a:xfrm>
            <a:off x="148709" y="928204"/>
            <a:ext cx="8656726" cy="461665"/>
          </a:xfrm>
          <a:prstGeom prst="rect">
            <a:avLst/>
          </a:prstGeom>
          <a:pattFill prst="pct25">
            <a:fgClr>
              <a:schemeClr val="accent5">
                <a:lumMod val="20000"/>
                <a:lumOff val="80000"/>
              </a:schemeClr>
            </a:fgClr>
            <a:bgClr>
              <a:schemeClr val="bg1"/>
            </a:bgClr>
          </a:pattFill>
          <a:ln w="25400">
            <a:solidFill>
              <a:srgbClr val="C00000"/>
            </a:solidFill>
          </a:ln>
        </p:spPr>
        <p:style>
          <a:lnRef idx="1">
            <a:schemeClr val="accent1"/>
          </a:lnRef>
          <a:fillRef idx="0">
            <a:schemeClr val="accent1"/>
          </a:fillRef>
          <a:effectRef idx="0">
            <a:schemeClr val="accent1"/>
          </a:effectRef>
          <a:fontRef idx="minor">
            <a:schemeClr val="tx1"/>
          </a:fontRef>
        </p:style>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400" b="1" dirty="0">
                <a:latin typeface="黑体" panose="02010609060101010101" pitchFamily="49" charset="-122"/>
                <a:ea typeface="黑体" panose="02010609060101010101" pitchFamily="49" charset="-122"/>
              </a:rPr>
              <a:t>任务五：</a:t>
            </a:r>
            <a:r>
              <a:rPr lang="zh-CN" altLang="zh-CN" sz="2400" b="1" dirty="0">
                <a:latin typeface="黑体" panose="02010609060101010101" pitchFamily="49" charset="-122"/>
                <a:ea typeface="黑体" panose="02010609060101010101" pitchFamily="49" charset="-122"/>
              </a:rPr>
              <a:t>超大规模集成类脑芯片研制与应用的研究方案</a:t>
            </a:r>
          </a:p>
        </p:txBody>
      </p:sp>
      <p:pic>
        <p:nvPicPr>
          <p:cNvPr id="8" name="图片 1">
            <a:extLst>
              <a:ext uri="{FF2B5EF4-FFF2-40B4-BE49-F238E27FC236}">
                <a16:creationId xmlns:a16="http://schemas.microsoft.com/office/drawing/2014/main" id="{CE74EAD0-8E5C-4FE8-B709-FBC1A810670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543" y="1555435"/>
            <a:ext cx="2088232" cy="3484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
            <a:extLst>
              <a:ext uri="{FF2B5EF4-FFF2-40B4-BE49-F238E27FC236}">
                <a16:creationId xmlns:a16="http://schemas.microsoft.com/office/drawing/2014/main" id="{6BF8E16C-1FD3-4ECC-9FC3-E15BA41DA18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92437" y="1585056"/>
            <a:ext cx="3101330" cy="347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1BC492BA-1D79-4943-8164-8DAF85B93B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90293" y="1585056"/>
            <a:ext cx="3044989" cy="3153595"/>
          </a:xfrm>
          <a:prstGeom prst="rect">
            <a:avLst/>
          </a:prstGeom>
        </p:spPr>
      </p:pic>
      <p:sp>
        <p:nvSpPr>
          <p:cNvPr id="11" name="矩形 10">
            <a:extLst>
              <a:ext uri="{FF2B5EF4-FFF2-40B4-BE49-F238E27FC236}">
                <a16:creationId xmlns:a16="http://schemas.microsoft.com/office/drawing/2014/main" id="{6E3AAD7F-C613-4861-B6EB-FF7FC8057FA1}"/>
              </a:ext>
            </a:extLst>
          </p:cNvPr>
          <p:cNvSpPr/>
          <p:nvPr/>
        </p:nvSpPr>
        <p:spPr>
          <a:xfrm>
            <a:off x="3428730" y="5172941"/>
            <a:ext cx="2045753" cy="338554"/>
          </a:xfrm>
          <a:prstGeom prst="rect">
            <a:avLst/>
          </a:prstGeom>
        </p:spPr>
        <p:txBody>
          <a:bodyPr wrap="none">
            <a:spAutoFit/>
          </a:bodyPr>
          <a:lstStyle/>
          <a:p>
            <a:r>
              <a:rPr lang="zh-CN" altLang="zh-CN" sz="1600" b="1" kern="100" dirty="0">
                <a:latin typeface="黑体" panose="02010609060101010101" pitchFamily="49" charset="-122"/>
                <a:ea typeface="黑体" panose="02010609060101010101" pitchFamily="49" charset="-122"/>
                <a:cs typeface="Times New Roman" panose="02020603050405020304" pitchFamily="18" charset="0"/>
              </a:rPr>
              <a:t>三维堆叠芯片示意图</a:t>
            </a:r>
            <a:endParaRPr lang="zh-CN" altLang="en-US" sz="1600" b="1" dirty="0">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8019A3CE-80A9-47C1-A4CE-1B99E4A87BC0}"/>
              </a:ext>
            </a:extLst>
          </p:cNvPr>
          <p:cNvSpPr txBox="1"/>
          <p:nvPr/>
        </p:nvSpPr>
        <p:spPr>
          <a:xfrm>
            <a:off x="539552" y="5611242"/>
            <a:ext cx="7629012" cy="923330"/>
          </a:xfrm>
          <a:prstGeom prst="rect">
            <a:avLst/>
          </a:prstGeom>
          <a:noFill/>
        </p:spPr>
        <p:txBody>
          <a:bodyPr wrap="none" rtlCol="0">
            <a:spAutoFit/>
          </a:bodyPr>
          <a:lstStyle/>
          <a:p>
            <a:pPr marL="285750" indent="-285750">
              <a:buClr>
                <a:srgbClr val="FF0000"/>
              </a:buClr>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通过片上电感耦合，无</a:t>
            </a:r>
            <a:r>
              <a:rPr lang="zh-CN" altLang="zh-CN" dirty="0">
                <a:latin typeface="黑体" panose="02010609060101010101" pitchFamily="49" charset="-122"/>
                <a:ea typeface="黑体" panose="02010609060101010101" pitchFamily="49" charset="-122"/>
              </a:rPr>
              <a:t>线</a:t>
            </a:r>
            <a:r>
              <a:rPr lang="zh-CN" altLang="en-US" dirty="0">
                <a:latin typeface="黑体" panose="02010609060101010101" pitchFamily="49" charset="-122"/>
                <a:ea typeface="黑体" panose="02010609060101010101" pitchFamily="49" charset="-122"/>
              </a:rPr>
              <a:t>方式</a:t>
            </a:r>
            <a:r>
              <a:rPr lang="zh-CN" altLang="zh-CN" dirty="0">
                <a:latin typeface="黑体" panose="02010609060101010101" pitchFamily="49" charset="-122"/>
                <a:ea typeface="黑体" panose="02010609060101010101" pitchFamily="49" charset="-122"/>
              </a:rPr>
              <a:t>传输神经网络芯片间的数据信号和能量</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marL="285750" indent="-285750">
              <a:buClr>
                <a:srgbClr val="FF0000"/>
              </a:buClr>
              <a:buFont typeface="Wingdings" panose="05000000000000000000" pitchFamily="2" charset="2"/>
              <a:buChar char="l"/>
            </a:pPr>
            <a:r>
              <a:rPr lang="zh-CN" altLang="zh-CN" dirty="0">
                <a:latin typeface="黑体" panose="02010609060101010101" pitchFamily="49" charset="-122"/>
                <a:ea typeface="黑体" panose="02010609060101010101" pitchFamily="49" charset="-122"/>
              </a:rPr>
              <a:t>构建面向多目标学习的实时视频捕捉任务的硬件平台</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marL="285750" indent="-285750">
              <a:buClr>
                <a:srgbClr val="FF0000"/>
              </a:buClr>
              <a:buFont typeface="Wingdings" panose="05000000000000000000" pitchFamily="2" charset="2"/>
              <a:buChar char="l"/>
            </a:pPr>
            <a:r>
              <a:rPr lang="zh-CN" altLang="zh-CN" dirty="0">
                <a:latin typeface="黑体" panose="02010609060101010101" pitchFamily="49" charset="-122"/>
                <a:ea typeface="黑体" panose="02010609060101010101" pitchFamily="49" charset="-122"/>
              </a:rPr>
              <a:t>构建面向生物脑及神经模拟仿真的硬件加速平台</a:t>
            </a:r>
            <a:r>
              <a:rPr lang="zh-CN" altLang="en-US"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98266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BAD12-867D-4D07-928F-B094BA65EE0B}"/>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0E546E79-D4AB-467D-9D6A-E043182DEEA7}"/>
              </a:ext>
            </a:extLst>
          </p:cNvPr>
          <p:cNvSpPr>
            <a:spLocks noGrp="1"/>
          </p:cNvSpPr>
          <p:nvPr>
            <p:ph idx="1"/>
          </p:nvPr>
        </p:nvSpPr>
        <p:spPr/>
        <p:txBody>
          <a:bodyPr/>
          <a:lstStyle/>
          <a:p>
            <a:pPr lvl="1">
              <a:lnSpc>
                <a:spcPct val="150000"/>
              </a:lnSpc>
            </a:pPr>
            <a:r>
              <a:rPr lang="en-US" altLang="zh-CN" dirty="0"/>
              <a:t>2</a:t>
            </a:r>
            <a:r>
              <a:rPr lang="zh-CN" altLang="en-US" dirty="0"/>
              <a:t>、模型对于行业落地的适配</a:t>
            </a:r>
            <a:endParaRPr lang="en-US" altLang="zh-CN" dirty="0"/>
          </a:p>
          <a:p>
            <a:pPr lvl="2">
              <a:lnSpc>
                <a:spcPct val="150000"/>
              </a:lnSpc>
            </a:pPr>
            <a:r>
              <a:rPr lang="zh-CN" altLang="en-US" dirty="0"/>
              <a:t>大数据智能技术要在行业落地应用，目前的做法：</a:t>
            </a:r>
            <a:endParaRPr lang="en-US" altLang="zh-CN" dirty="0">
              <a:solidFill>
                <a:srgbClr val="C00000"/>
              </a:solidFill>
            </a:endParaRPr>
          </a:p>
          <a:p>
            <a:pPr lvl="2">
              <a:lnSpc>
                <a:spcPct val="150000"/>
              </a:lnSpc>
            </a:pPr>
            <a:endParaRPr lang="en-US" altLang="zh-CN" dirty="0"/>
          </a:p>
          <a:p>
            <a:pPr lvl="2">
              <a:lnSpc>
                <a:spcPct val="150000"/>
              </a:lnSpc>
            </a:pPr>
            <a:endParaRPr lang="en-US" altLang="zh-CN" dirty="0"/>
          </a:p>
          <a:p>
            <a:pPr lvl="2">
              <a:lnSpc>
                <a:spcPct val="150000"/>
              </a:lnSpc>
            </a:pPr>
            <a:r>
              <a:rPr lang="zh-CN" altLang="en-US" dirty="0"/>
              <a:t>这一解决方案由于大数据智能应用研发门槛高，人才缺失，行业专家和</a:t>
            </a:r>
            <a:r>
              <a:rPr lang="en-US" altLang="zh-CN" dirty="0"/>
              <a:t>AI</a:t>
            </a:r>
            <a:r>
              <a:rPr lang="zh-CN" altLang="en-US" dirty="0"/>
              <a:t>专家之间缺乏合作协同，往往无法有效的生成面向行业的落地模型</a:t>
            </a:r>
            <a:endParaRPr lang="en-US" altLang="zh-CN" dirty="0"/>
          </a:p>
          <a:p>
            <a:pPr lvl="2">
              <a:lnSpc>
                <a:spcPct val="150000"/>
              </a:lnSpc>
            </a:pPr>
            <a:r>
              <a:rPr lang="zh-CN" altLang="en-US" dirty="0"/>
              <a:t>新的解决思路：</a:t>
            </a:r>
            <a:r>
              <a:rPr lang="en-US" altLang="zh-CN" dirty="0"/>
              <a:t> </a:t>
            </a:r>
            <a:r>
              <a:rPr lang="en-US" altLang="zh-CN" dirty="0" err="1"/>
              <a:t>AutoML</a:t>
            </a:r>
            <a:r>
              <a:rPr lang="zh-CN" altLang="en-US" dirty="0"/>
              <a:t>、</a:t>
            </a:r>
            <a:r>
              <a:rPr lang="en-US" altLang="zh-CN" dirty="0"/>
              <a:t>NAS</a:t>
            </a:r>
            <a:r>
              <a:rPr lang="zh-CN" altLang="en-US" dirty="0"/>
              <a:t>，即建立一个控制器神经网络，利用控制器网络自动搜索和构建适合特定应用的神经网络模型，并针对行业数据进行调优</a:t>
            </a:r>
            <a:endParaRPr lang="en-US" altLang="zh-CN" dirty="0"/>
          </a:p>
          <a:p>
            <a:pPr lvl="2">
              <a:lnSpc>
                <a:spcPct val="150000"/>
              </a:lnSpc>
            </a:pPr>
            <a:r>
              <a:rPr lang="zh-CN" altLang="en-US" dirty="0"/>
              <a:t>这一技术思路需要通过几十万个网络的迭代，才可能找到一个比较完善的网络结构，本质上是用</a:t>
            </a:r>
            <a:r>
              <a:rPr lang="zh-CN" altLang="en-US" dirty="0">
                <a:solidFill>
                  <a:srgbClr val="C00000"/>
                </a:solidFill>
              </a:rPr>
              <a:t>算力代替或部分代替大数据智能专家的经验</a:t>
            </a:r>
          </a:p>
        </p:txBody>
      </p:sp>
      <p:sp>
        <p:nvSpPr>
          <p:cNvPr id="4" name="灯片编号占位符 3">
            <a:extLst>
              <a:ext uri="{FF2B5EF4-FFF2-40B4-BE49-F238E27FC236}">
                <a16:creationId xmlns:a16="http://schemas.microsoft.com/office/drawing/2014/main" id="{CD905C48-2821-4095-9C55-580F0855DDBD}"/>
              </a:ext>
            </a:extLst>
          </p:cNvPr>
          <p:cNvSpPr>
            <a:spLocks noGrp="1"/>
          </p:cNvSpPr>
          <p:nvPr>
            <p:ph type="sldNum" sz="quarter" idx="12"/>
          </p:nvPr>
        </p:nvSpPr>
        <p:spPr/>
        <p:txBody>
          <a:bodyPr/>
          <a:lstStyle/>
          <a:p>
            <a:fld id="{17F0B86A-3B10-4477-8AC6-12E7D7B5209B}" type="slidenum">
              <a:rPr lang="zh-CN" altLang="en-US" smtClean="0"/>
              <a:t>8</a:t>
            </a:fld>
            <a:endParaRPr lang="zh-CN" altLang="en-US"/>
          </a:p>
        </p:txBody>
      </p:sp>
      <p:sp>
        <p:nvSpPr>
          <p:cNvPr id="6" name="矩形: 圆角 5">
            <a:extLst>
              <a:ext uri="{FF2B5EF4-FFF2-40B4-BE49-F238E27FC236}">
                <a16:creationId xmlns:a16="http://schemas.microsoft.com/office/drawing/2014/main" id="{A504246A-F745-4A4D-8D8B-522AF8AEBA03}"/>
              </a:ext>
            </a:extLst>
          </p:cNvPr>
          <p:cNvSpPr/>
          <p:nvPr/>
        </p:nvSpPr>
        <p:spPr>
          <a:xfrm>
            <a:off x="1783773" y="2036619"/>
            <a:ext cx="5576454" cy="6511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大数据智能专家  </a:t>
            </a:r>
            <a:r>
              <a:rPr lang="en-US" altLang="zh-CN" dirty="0"/>
              <a:t>+  </a:t>
            </a:r>
            <a:r>
              <a:rPr lang="zh-CN" altLang="en-US" dirty="0"/>
              <a:t>大数据  </a:t>
            </a:r>
            <a:r>
              <a:rPr lang="en-US" altLang="zh-CN" dirty="0"/>
              <a:t>+  </a:t>
            </a:r>
            <a:r>
              <a:rPr lang="zh-CN" altLang="en-US" dirty="0"/>
              <a:t>算力</a:t>
            </a:r>
          </a:p>
        </p:txBody>
      </p:sp>
      <p:sp>
        <p:nvSpPr>
          <p:cNvPr id="7" name="矩形: 圆角 6">
            <a:extLst>
              <a:ext uri="{FF2B5EF4-FFF2-40B4-BE49-F238E27FC236}">
                <a16:creationId xmlns:a16="http://schemas.microsoft.com/office/drawing/2014/main" id="{13FC83D2-947F-4040-8F52-899D88D6ADEF}"/>
              </a:ext>
            </a:extLst>
          </p:cNvPr>
          <p:cNvSpPr/>
          <p:nvPr/>
        </p:nvSpPr>
        <p:spPr>
          <a:xfrm>
            <a:off x="1783773" y="5666954"/>
            <a:ext cx="5576454" cy="6511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大数据  </a:t>
            </a:r>
            <a:r>
              <a:rPr lang="en-US" altLang="zh-CN" dirty="0"/>
              <a:t>+  100 × </a:t>
            </a:r>
            <a:r>
              <a:rPr lang="zh-CN" altLang="en-US" dirty="0"/>
              <a:t>算力</a:t>
            </a:r>
          </a:p>
        </p:txBody>
      </p:sp>
    </p:spTree>
    <p:extLst>
      <p:ext uri="{BB962C8B-B14F-4D97-AF65-F5344CB8AC3E}">
        <p14:creationId xmlns:p14="http://schemas.microsoft.com/office/powerpoint/2010/main" val="42596268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创新点</a:t>
            </a:r>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pPr/>
              <a:t>80</a:t>
            </a:fld>
            <a:endParaRPr lang="zh-CN" altLang="en-US"/>
          </a:p>
        </p:txBody>
      </p:sp>
      <p:sp>
        <p:nvSpPr>
          <p:cNvPr id="6" name="文本框 5">
            <a:extLst>
              <a:ext uri="{FF2B5EF4-FFF2-40B4-BE49-F238E27FC236}">
                <a16:creationId xmlns:a16="http://schemas.microsoft.com/office/drawing/2014/main" id="{271753E0-A3A7-4BAD-AAD5-66E90298B9A3}"/>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课题三</a:t>
            </a:r>
          </a:p>
        </p:txBody>
      </p:sp>
      <p:sp>
        <p:nvSpPr>
          <p:cNvPr id="18" name="内容占位符 2">
            <a:extLst>
              <a:ext uri="{FF2B5EF4-FFF2-40B4-BE49-F238E27FC236}">
                <a16:creationId xmlns:a16="http://schemas.microsoft.com/office/drawing/2014/main" id="{DF071FC4-97CC-498A-847C-133E841BCE05}"/>
              </a:ext>
            </a:extLst>
          </p:cNvPr>
          <p:cNvSpPr txBox="1">
            <a:spLocks/>
          </p:cNvSpPr>
          <p:nvPr/>
        </p:nvSpPr>
        <p:spPr>
          <a:xfrm>
            <a:off x="134223" y="906011"/>
            <a:ext cx="8883941" cy="5637402"/>
          </a:xfrm>
          <a:prstGeom prst="rect">
            <a:avLst/>
          </a:prstGeom>
        </p:spPr>
        <p:txBody>
          <a:bodyPr/>
          <a:lstStyle/>
          <a:p>
            <a:pPr marL="514350" indent="-514350">
              <a:lnSpc>
                <a:spcPct val="150000"/>
              </a:lnSpc>
              <a:spcBef>
                <a:spcPts val="1000"/>
              </a:spcBef>
              <a:buSzPct val="100000"/>
              <a:buFont typeface="+mj-ea"/>
              <a:buAutoNum type="ea1JpnChsDbPeriod"/>
            </a:pPr>
            <a:r>
              <a:rPr kumimoji="0" lang="zh-CN" altLang="en-US" sz="2000" b="0" i="0" u="none" strike="noStrike" kern="1200" cap="none" spc="0" normalizeH="0" baseline="0" noProof="0" dirty="0">
                <a:ln>
                  <a:noFill/>
                </a:ln>
                <a:solidFill>
                  <a:srgbClr val="002060"/>
                </a:solidFill>
                <a:effectLst/>
                <a:uLnTx/>
                <a:uFillTx/>
                <a:latin typeface="+mn-lt"/>
                <a:ea typeface="+mn-ea"/>
                <a:cs typeface="+mn-cs"/>
              </a:rPr>
              <a:t>提出了一种</a:t>
            </a:r>
            <a:r>
              <a:rPr kumimoji="0" lang="zh-CN" altLang="en-US" sz="2000" b="0" i="0" u="none" strike="noStrike" kern="1200" cap="none" spc="0" normalizeH="0" baseline="0" noProof="0" dirty="0">
                <a:ln>
                  <a:noFill/>
                </a:ln>
                <a:solidFill>
                  <a:srgbClr val="C00000"/>
                </a:solidFill>
                <a:effectLst/>
                <a:uLnTx/>
                <a:uFillTx/>
                <a:latin typeface="+mn-lt"/>
                <a:ea typeface="+mn-ea"/>
                <a:cs typeface="+mn-cs"/>
              </a:rPr>
              <a:t>新型存储器件的设计方法</a:t>
            </a:r>
            <a:r>
              <a:rPr kumimoji="0" lang="zh-CN" altLang="en-US" sz="2000" b="0" i="0" u="none" strike="noStrike" kern="1200" cap="none" spc="0" normalizeH="0" baseline="0" noProof="0" dirty="0">
                <a:ln>
                  <a:noFill/>
                </a:ln>
                <a:solidFill>
                  <a:srgbClr val="002060"/>
                </a:solidFill>
                <a:effectLst/>
                <a:uLnTx/>
                <a:uFillTx/>
                <a:latin typeface="+mn-lt"/>
                <a:ea typeface="+mn-ea"/>
                <a:cs typeface="+mn-cs"/>
              </a:rPr>
              <a:t>，</a:t>
            </a:r>
            <a:r>
              <a:rPr lang="zh-CN" altLang="en-US" sz="2000" dirty="0">
                <a:solidFill>
                  <a:srgbClr val="002060"/>
                </a:solidFill>
              </a:rPr>
              <a:t>从</a:t>
            </a:r>
            <a:r>
              <a:rPr lang="zh-CN" altLang="en-US" sz="2000" dirty="0">
                <a:solidFill>
                  <a:srgbClr val="C00000"/>
                </a:solidFill>
              </a:rPr>
              <a:t>材料计算</a:t>
            </a:r>
            <a:r>
              <a:rPr lang="zh-CN" altLang="en-US" sz="2000" dirty="0">
                <a:solidFill>
                  <a:srgbClr val="002060"/>
                </a:solidFill>
              </a:rPr>
              <a:t>和</a:t>
            </a:r>
            <a:r>
              <a:rPr lang="zh-CN" altLang="en-US" sz="2000" dirty="0">
                <a:solidFill>
                  <a:srgbClr val="C00000"/>
                </a:solidFill>
              </a:rPr>
              <a:t>物理机理</a:t>
            </a:r>
            <a:r>
              <a:rPr lang="zh-CN" altLang="en-US" sz="2000" dirty="0">
                <a:solidFill>
                  <a:srgbClr val="002060"/>
                </a:solidFill>
              </a:rPr>
              <a:t>出发，发现</a:t>
            </a:r>
            <a:r>
              <a:rPr lang="zh-CN" altLang="en-US" sz="2000" dirty="0">
                <a:solidFill>
                  <a:srgbClr val="C00000"/>
                </a:solidFill>
              </a:rPr>
              <a:t>存储新效应</a:t>
            </a:r>
            <a:r>
              <a:rPr lang="zh-CN" altLang="en-US" sz="2000" dirty="0">
                <a:solidFill>
                  <a:srgbClr val="002060"/>
                </a:solidFill>
              </a:rPr>
              <a:t>，实现结构与存储性能的</a:t>
            </a:r>
            <a:r>
              <a:rPr lang="zh-CN" altLang="en-US" sz="2000" dirty="0">
                <a:solidFill>
                  <a:srgbClr val="C00000"/>
                </a:solidFill>
              </a:rPr>
              <a:t>可控裁剪</a:t>
            </a:r>
            <a:r>
              <a:rPr lang="zh-CN" altLang="en-US" sz="2000" dirty="0">
                <a:solidFill>
                  <a:srgbClr val="002060"/>
                </a:solidFill>
              </a:rPr>
              <a:t>和</a:t>
            </a:r>
            <a:r>
              <a:rPr lang="zh-CN" altLang="en-US" sz="2000" dirty="0">
                <a:solidFill>
                  <a:srgbClr val="C00000"/>
                </a:solidFill>
              </a:rPr>
              <a:t>协同设计</a:t>
            </a:r>
            <a:r>
              <a:rPr lang="zh-CN" altLang="en-US" sz="2000" dirty="0">
                <a:solidFill>
                  <a:srgbClr val="002060"/>
                </a:solidFill>
              </a:rPr>
              <a:t>，突破存储性能瓶颈。</a:t>
            </a:r>
            <a:endParaRPr lang="en-US" altLang="zh-CN" sz="100" dirty="0">
              <a:solidFill>
                <a:srgbClr val="002060"/>
              </a:solidFill>
            </a:endParaRPr>
          </a:p>
          <a:p>
            <a:pPr marL="514350" indent="-514350">
              <a:lnSpc>
                <a:spcPct val="150000"/>
              </a:lnSpc>
              <a:spcBef>
                <a:spcPts val="1000"/>
              </a:spcBef>
              <a:buSzPct val="100000"/>
              <a:buFont typeface="+mj-ea"/>
              <a:buAutoNum type="ea1JpnChsDbPeriod"/>
            </a:pPr>
            <a:r>
              <a:rPr kumimoji="0" lang="zh-CN" altLang="en-US" sz="2000" b="0" i="0" u="none" strike="noStrike" kern="1200" cap="none" spc="0" normalizeH="0" baseline="0" noProof="0" dirty="0">
                <a:ln>
                  <a:noFill/>
                </a:ln>
                <a:solidFill>
                  <a:srgbClr val="002060"/>
                </a:solidFill>
                <a:effectLst/>
                <a:uLnTx/>
                <a:uFillTx/>
                <a:latin typeface="+mn-lt"/>
                <a:ea typeface="+mn-ea"/>
                <a:cs typeface="+mn-cs"/>
              </a:rPr>
              <a:t>提</a:t>
            </a:r>
            <a:r>
              <a:rPr lang="zh-CN" altLang="en-US" sz="2000" dirty="0">
                <a:solidFill>
                  <a:srgbClr val="002060"/>
                </a:solidFill>
              </a:rPr>
              <a:t>出了一种</a:t>
            </a:r>
            <a:r>
              <a:rPr lang="zh-CN" altLang="en-US" sz="2000" dirty="0">
                <a:solidFill>
                  <a:srgbClr val="C00000"/>
                </a:solidFill>
              </a:rPr>
              <a:t>高能效计算架构设计思路</a:t>
            </a:r>
            <a:r>
              <a:rPr lang="zh-CN" altLang="en-US" sz="2000" dirty="0">
                <a:solidFill>
                  <a:srgbClr val="002060"/>
                </a:solidFill>
              </a:rPr>
              <a:t>，基于</a:t>
            </a:r>
            <a:r>
              <a:rPr lang="zh-CN" altLang="en-US" sz="2000" dirty="0">
                <a:solidFill>
                  <a:srgbClr val="C00000"/>
                </a:solidFill>
              </a:rPr>
              <a:t>新型存储器件</a:t>
            </a:r>
            <a:r>
              <a:rPr lang="zh-CN" altLang="en-US" sz="2000" dirty="0">
                <a:solidFill>
                  <a:srgbClr val="002060"/>
                </a:solidFill>
              </a:rPr>
              <a:t>，采用将</a:t>
            </a:r>
            <a:r>
              <a:rPr lang="zh-CN" altLang="en-US" sz="2000" dirty="0">
                <a:solidFill>
                  <a:srgbClr val="C00000"/>
                </a:solidFill>
              </a:rPr>
              <a:t>“数据上拉”</a:t>
            </a:r>
            <a:r>
              <a:rPr lang="zh-CN" altLang="en-US" sz="2000" dirty="0">
                <a:solidFill>
                  <a:srgbClr val="002060"/>
                </a:solidFill>
              </a:rPr>
              <a:t>变成</a:t>
            </a:r>
            <a:r>
              <a:rPr lang="zh-CN" altLang="en-US" sz="2000" dirty="0">
                <a:solidFill>
                  <a:srgbClr val="C00000"/>
                </a:solidFill>
              </a:rPr>
              <a:t>“算力下推”</a:t>
            </a:r>
            <a:r>
              <a:rPr lang="zh-CN" altLang="en-US" sz="2000" dirty="0">
                <a:solidFill>
                  <a:srgbClr val="002060"/>
                </a:solidFill>
              </a:rPr>
              <a:t>的新思路，发展新的电路及计算架构，获得系统层面的能效优化，突破“存储墙”瓶颈。</a:t>
            </a:r>
            <a:endParaRPr lang="en-US" altLang="zh-CN" sz="2000" dirty="0">
              <a:solidFill>
                <a:srgbClr val="002060"/>
              </a:solidFill>
            </a:endParaRPr>
          </a:p>
          <a:p>
            <a:pPr marL="514350" indent="-514350">
              <a:lnSpc>
                <a:spcPct val="150000"/>
              </a:lnSpc>
              <a:spcBef>
                <a:spcPts val="1000"/>
              </a:spcBef>
              <a:buSzPct val="100000"/>
              <a:buFont typeface="+mj-ea"/>
              <a:buAutoNum type="ea1JpnChsDbPeriod"/>
            </a:pPr>
            <a:r>
              <a:rPr lang="zh-CN" altLang="en-US" sz="2000" dirty="0">
                <a:solidFill>
                  <a:srgbClr val="002060"/>
                </a:solidFill>
              </a:rPr>
              <a:t>提出芯片到神经元的</a:t>
            </a:r>
            <a:r>
              <a:rPr lang="zh-CN" altLang="en-US" sz="2000" dirty="0">
                <a:solidFill>
                  <a:srgbClr val="C00000"/>
                </a:solidFill>
              </a:rPr>
              <a:t>层次化的功耗管理</a:t>
            </a:r>
            <a:r>
              <a:rPr lang="zh-CN" altLang="en-US" sz="2000" dirty="0">
                <a:solidFill>
                  <a:srgbClr val="002060"/>
                </a:solidFill>
              </a:rPr>
              <a:t>机制、神经元的</a:t>
            </a:r>
            <a:r>
              <a:rPr lang="zh-CN" altLang="en-US" sz="2000" dirty="0">
                <a:solidFill>
                  <a:srgbClr val="C00000"/>
                </a:solidFill>
              </a:rPr>
              <a:t>分组唤醒和跳跃式衰减</a:t>
            </a:r>
            <a:r>
              <a:rPr lang="zh-CN" altLang="en-US" sz="2000" dirty="0">
                <a:solidFill>
                  <a:srgbClr val="002060"/>
                </a:solidFill>
              </a:rPr>
              <a:t>机制和阶梯式</a:t>
            </a:r>
            <a:r>
              <a:rPr lang="en-US" altLang="zh-CN" sz="2000" dirty="0">
                <a:solidFill>
                  <a:srgbClr val="C00000"/>
                </a:solidFill>
              </a:rPr>
              <a:t>STDP</a:t>
            </a:r>
            <a:r>
              <a:rPr lang="zh-CN" altLang="en-US" sz="2000" dirty="0">
                <a:solidFill>
                  <a:srgbClr val="C00000"/>
                </a:solidFill>
              </a:rPr>
              <a:t>在线学习算法</a:t>
            </a:r>
            <a:r>
              <a:rPr lang="zh-CN" altLang="en-US" sz="2000" dirty="0">
                <a:solidFill>
                  <a:srgbClr val="002060"/>
                </a:solidFill>
              </a:rPr>
              <a:t>，研制</a:t>
            </a:r>
            <a:r>
              <a:rPr lang="zh-CN" altLang="en-US" sz="2000" dirty="0">
                <a:solidFill>
                  <a:srgbClr val="C00000"/>
                </a:solidFill>
              </a:rPr>
              <a:t>超低功耗</a:t>
            </a:r>
            <a:r>
              <a:rPr lang="zh-CN" altLang="en-US" sz="2000" dirty="0">
                <a:solidFill>
                  <a:srgbClr val="002060"/>
                </a:solidFill>
              </a:rPr>
              <a:t>脉冲神经网络芯片。</a:t>
            </a:r>
            <a:endParaRPr lang="en-US" altLang="zh-CN" sz="2000" dirty="0">
              <a:solidFill>
                <a:srgbClr val="002060"/>
              </a:solidFill>
            </a:endParaRPr>
          </a:p>
          <a:p>
            <a:pPr marL="514350" indent="-514350">
              <a:lnSpc>
                <a:spcPct val="150000"/>
              </a:lnSpc>
              <a:spcBef>
                <a:spcPts val="1000"/>
              </a:spcBef>
              <a:buSzPct val="100000"/>
              <a:buFont typeface="+mj-ea"/>
              <a:buAutoNum type="ea1JpnChsDbPeriod"/>
            </a:pPr>
            <a:r>
              <a:rPr lang="zh-CN" altLang="en-US" sz="2000" dirty="0">
                <a:solidFill>
                  <a:srgbClr val="002060"/>
                </a:solidFill>
              </a:rPr>
              <a:t>提出基于源神经元簇轴突和目标神经簇树突的</a:t>
            </a:r>
            <a:r>
              <a:rPr lang="zh-CN" altLang="en-US" sz="2000" dirty="0">
                <a:solidFill>
                  <a:srgbClr val="C00000"/>
                </a:solidFill>
              </a:rPr>
              <a:t>两级索引机制</a:t>
            </a:r>
            <a:r>
              <a:rPr lang="zh-CN" altLang="en-US" sz="2000" dirty="0">
                <a:solidFill>
                  <a:srgbClr val="002060"/>
                </a:solidFill>
              </a:rPr>
              <a:t>、神经簇内片上存储内共享机制和</a:t>
            </a:r>
            <a:r>
              <a:rPr lang="zh-CN" altLang="en-US" sz="2000" dirty="0">
                <a:solidFill>
                  <a:srgbClr val="C00000"/>
                </a:solidFill>
              </a:rPr>
              <a:t>动态参考原点和相对寻址</a:t>
            </a:r>
            <a:r>
              <a:rPr lang="zh-CN" altLang="en-US" sz="2000" dirty="0">
                <a:solidFill>
                  <a:srgbClr val="002060"/>
                </a:solidFill>
              </a:rPr>
              <a:t>方法，构建</a:t>
            </a:r>
            <a:r>
              <a:rPr lang="zh-CN" altLang="en-US" sz="2000" dirty="0">
                <a:solidFill>
                  <a:srgbClr val="C00000"/>
                </a:solidFill>
              </a:rPr>
              <a:t>全局异步局部同步</a:t>
            </a:r>
            <a:r>
              <a:rPr lang="zh-CN" altLang="en-US" sz="2000" dirty="0">
                <a:solidFill>
                  <a:srgbClr val="002060"/>
                </a:solidFill>
              </a:rPr>
              <a:t>的层次化互连架构，实现脉冲神经网络芯片的</a:t>
            </a:r>
            <a:r>
              <a:rPr lang="zh-CN" altLang="en-US" sz="2000" dirty="0">
                <a:solidFill>
                  <a:srgbClr val="C00000"/>
                </a:solidFill>
              </a:rPr>
              <a:t>灵活扩张</a:t>
            </a:r>
            <a:r>
              <a:rPr lang="zh-CN" altLang="en-US" sz="2000" dirty="0">
                <a:solidFill>
                  <a:srgbClr val="002060"/>
                </a:solidFill>
              </a:rPr>
              <a:t>。</a:t>
            </a:r>
          </a:p>
        </p:txBody>
      </p:sp>
    </p:spTree>
    <p:extLst>
      <p:ext uri="{BB962C8B-B14F-4D97-AF65-F5344CB8AC3E}">
        <p14:creationId xmlns:p14="http://schemas.microsoft.com/office/powerpoint/2010/main" val="1465772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9518DF-92FC-4502-88DF-EC4500D96B5F}"/>
              </a:ext>
            </a:extLst>
          </p:cNvPr>
          <p:cNvSpPr>
            <a:spLocks noGrp="1"/>
          </p:cNvSpPr>
          <p:nvPr>
            <p:ph type="sldNum" sz="quarter" idx="12"/>
          </p:nvPr>
        </p:nvSpPr>
        <p:spPr/>
        <p:txBody>
          <a:bodyPr/>
          <a:lstStyle/>
          <a:p>
            <a:fld id="{17F0B86A-3B10-4477-8AC6-12E7D7B5209B}" type="slidenum">
              <a:rPr lang="zh-CN" altLang="en-US" smtClean="0"/>
              <a:t>81</a:t>
            </a:fld>
            <a:endParaRPr lang="zh-CN" altLang="en-US"/>
          </a:p>
        </p:txBody>
      </p:sp>
      <p:sp>
        <p:nvSpPr>
          <p:cNvPr id="7" name="标题 1">
            <a:extLst>
              <a:ext uri="{FF2B5EF4-FFF2-40B4-BE49-F238E27FC236}">
                <a16:creationId xmlns:a16="http://schemas.microsoft.com/office/drawing/2014/main" id="{1999D4A9-8C8B-4724-932B-5CDA7454DE78}"/>
              </a:ext>
            </a:extLst>
          </p:cNvPr>
          <p:cNvSpPr txBox="1">
            <a:spLocks/>
          </p:cNvSpPr>
          <p:nvPr/>
        </p:nvSpPr>
        <p:spPr>
          <a:xfrm>
            <a:off x="0" y="2227723"/>
            <a:ext cx="9144000" cy="2164168"/>
          </a:xfrm>
          <a:prstGeom prst="rect">
            <a:avLst/>
          </a:prstGeom>
        </p:spPr>
        <p:txBody>
          <a:bodyPr anchor="ctr">
            <a:norm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nSpc>
                <a:spcPct val="130000"/>
              </a:lnSpc>
            </a:pPr>
            <a:r>
              <a:rPr lang="zh-CN" altLang="en-US" dirty="0"/>
              <a:t>课题四：</a:t>
            </a:r>
            <a:endParaRPr lang="en-US" altLang="zh-CN" dirty="0"/>
          </a:p>
          <a:p>
            <a:pPr>
              <a:lnSpc>
                <a:spcPct val="130000"/>
              </a:lnSpc>
            </a:pPr>
            <a:r>
              <a:rPr lang="zh-CN" altLang="en-US" dirty="0"/>
              <a:t>应用支撑环境与验证平台</a:t>
            </a:r>
          </a:p>
        </p:txBody>
      </p:sp>
    </p:spTree>
    <p:extLst>
      <p:ext uri="{BB962C8B-B14F-4D97-AF65-F5344CB8AC3E}">
        <p14:creationId xmlns:p14="http://schemas.microsoft.com/office/powerpoint/2010/main" val="40775425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p>
        </p:txBody>
      </p:sp>
      <p:sp>
        <p:nvSpPr>
          <p:cNvPr id="3" name="内容占位符 2">
            <a:extLst>
              <a:ext uri="{FF2B5EF4-FFF2-40B4-BE49-F238E27FC236}">
                <a16:creationId xmlns:a16="http://schemas.microsoft.com/office/drawing/2014/main" id="{E5F52773-D324-4D4A-9FCE-4FBDA403853C}"/>
              </a:ext>
            </a:extLst>
          </p:cNvPr>
          <p:cNvSpPr>
            <a:spLocks noGrp="1"/>
          </p:cNvSpPr>
          <p:nvPr>
            <p:ph idx="1"/>
          </p:nvPr>
        </p:nvSpPr>
        <p:spPr/>
        <p:txBody>
          <a:bodyPr/>
          <a:lstStyle/>
          <a:p>
            <a:pPr marL="0" indent="0">
              <a:lnSpc>
                <a:spcPct val="120000"/>
              </a:lnSpc>
              <a:spcBef>
                <a:spcPts val="0"/>
              </a:spcBef>
              <a:buNone/>
            </a:pPr>
            <a:r>
              <a:rPr lang="zh-CN" altLang="en-US" sz="2000" dirty="0">
                <a:latin typeface="SimHei" panose="02010609060101010101" pitchFamily="49" charset="-122"/>
                <a:ea typeface="SimHei" panose="02010609060101010101" pitchFamily="49" charset="-122"/>
              </a:rPr>
              <a:t>    研制开发面向智能计算机的应用支撑环境与验证平台，支持</a:t>
            </a:r>
            <a:r>
              <a:rPr lang="zh-CN" altLang="en-US" sz="2000" dirty="0">
                <a:solidFill>
                  <a:srgbClr val="C00000"/>
                </a:solidFill>
                <a:latin typeface="SimHei" panose="02010609060101010101" pitchFamily="49" charset="-122"/>
                <a:ea typeface="SimHei" panose="02010609060101010101" pitchFamily="49" charset="-122"/>
              </a:rPr>
              <a:t>典型人工智能计算框架</a:t>
            </a:r>
            <a:r>
              <a:rPr lang="zh-CN" altLang="en-US" sz="2000" dirty="0">
                <a:latin typeface="SimHei" panose="02010609060101010101" pitchFamily="49" charset="-122"/>
                <a:ea typeface="SimHei" panose="02010609060101010101" pitchFamily="49" charset="-122"/>
              </a:rPr>
              <a:t>和</a:t>
            </a:r>
            <a:r>
              <a:rPr lang="zh-CN" altLang="en-US" sz="2000" dirty="0">
                <a:solidFill>
                  <a:srgbClr val="C00000"/>
                </a:solidFill>
                <a:latin typeface="SimHei" panose="02010609060101010101" pitchFamily="49" charset="-122"/>
                <a:ea typeface="SimHei" panose="02010609060101010101" pitchFamily="49" charset="-122"/>
              </a:rPr>
              <a:t>大数据处理中间件</a:t>
            </a:r>
            <a:r>
              <a:rPr lang="zh-CN" altLang="en-US" sz="2000" dirty="0">
                <a:latin typeface="SimHei" panose="02010609060101010101" pitchFamily="49" charset="-122"/>
                <a:ea typeface="SimHei" panose="02010609060101010101" pitchFamily="49" charset="-122"/>
              </a:rPr>
              <a:t>的接入与适配，实现大规模、复杂人工智能应用向智能计算机的</a:t>
            </a:r>
            <a:r>
              <a:rPr lang="zh-CN" altLang="en-US" sz="2000" dirty="0">
                <a:solidFill>
                  <a:srgbClr val="C00000"/>
                </a:solidFill>
                <a:latin typeface="SimHei" panose="02010609060101010101" pitchFamily="49" charset="-122"/>
                <a:ea typeface="SimHei" panose="02010609060101010101" pitchFamily="49" charset="-122"/>
              </a:rPr>
              <a:t>平滑迁移。</a:t>
            </a:r>
            <a:endParaRPr lang="en-US" altLang="zh-CN" sz="2000" dirty="0"/>
          </a:p>
          <a:p>
            <a:pPr marL="565150" indent="-342900">
              <a:lnSpc>
                <a:spcPct val="120000"/>
              </a:lnSpc>
              <a:spcBef>
                <a:spcPts val="0"/>
              </a:spcBef>
              <a:buSzPct val="100000"/>
              <a:buFont typeface="Courier New" panose="02070309020205020404" pitchFamily="49" charset="0"/>
              <a:buChar char="o"/>
            </a:pPr>
            <a:r>
              <a:rPr lang="zh-CN" altLang="en-US" sz="1800" dirty="0"/>
              <a:t>研究面向智能计算机应用的编译与优化技术；</a:t>
            </a:r>
          </a:p>
          <a:p>
            <a:pPr marL="565150" indent="-342900">
              <a:lnSpc>
                <a:spcPct val="120000"/>
              </a:lnSpc>
              <a:spcBef>
                <a:spcPts val="0"/>
              </a:spcBef>
              <a:buSzPct val="100000"/>
              <a:buFont typeface="Courier New" panose="02070309020205020404" pitchFamily="49" charset="0"/>
              <a:buChar char="o"/>
            </a:pPr>
            <a:r>
              <a:rPr lang="zh-CN" altLang="en-US" sz="1800" dirty="0"/>
              <a:t>研究常用计算框架与数据处理中间件的接入与适配技术；</a:t>
            </a:r>
          </a:p>
          <a:p>
            <a:pPr marL="565150" indent="-342900">
              <a:lnSpc>
                <a:spcPct val="120000"/>
              </a:lnSpc>
              <a:spcBef>
                <a:spcPts val="0"/>
              </a:spcBef>
              <a:buSzPct val="100000"/>
              <a:buFont typeface="Courier New" panose="02070309020205020404" pitchFamily="49" charset="0"/>
              <a:buChar char="o"/>
            </a:pPr>
            <a:r>
              <a:rPr lang="zh-CN" altLang="en-US" sz="1800" dirty="0"/>
              <a:t>研制智能计算机的应用构造</a:t>
            </a:r>
            <a:r>
              <a:rPr lang="en-US" altLang="zh-CN" sz="1800" dirty="0"/>
              <a:t>/</a:t>
            </a:r>
            <a:r>
              <a:rPr lang="zh-CN" altLang="en-US" sz="1800" dirty="0"/>
              <a:t>集成</a:t>
            </a:r>
            <a:r>
              <a:rPr lang="en-US" altLang="zh-CN" sz="1800" dirty="0"/>
              <a:t>/</a:t>
            </a:r>
            <a:r>
              <a:rPr lang="zh-CN" altLang="en-US" sz="1800" dirty="0"/>
              <a:t>配置环境；</a:t>
            </a:r>
          </a:p>
          <a:p>
            <a:pPr marL="565150" indent="-342900">
              <a:lnSpc>
                <a:spcPct val="120000"/>
              </a:lnSpc>
              <a:spcBef>
                <a:spcPts val="0"/>
              </a:spcBef>
              <a:buSzPct val="100000"/>
              <a:buFont typeface="Courier New" panose="02070309020205020404" pitchFamily="49" charset="0"/>
              <a:buChar char="o"/>
            </a:pPr>
            <a:r>
              <a:rPr lang="zh-CN" altLang="en-US" sz="1800" dirty="0"/>
              <a:t>研制智能应用的管理平台，实现对装置用户、应用与资源的管理与监控。</a:t>
            </a:r>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t>82</a:t>
            </a:fld>
            <a:endParaRPr lang="zh-CN" altLang="en-US"/>
          </a:p>
        </p:txBody>
      </p:sp>
      <p:sp>
        <p:nvSpPr>
          <p:cNvPr id="5" name="文本框 4">
            <a:extLst>
              <a:ext uri="{FF2B5EF4-FFF2-40B4-BE49-F238E27FC236}">
                <a16:creationId xmlns:a16="http://schemas.microsoft.com/office/drawing/2014/main" id="{83A5AD1C-6450-46BC-900B-9FDB411BF995}"/>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课题四</a:t>
            </a:r>
          </a:p>
        </p:txBody>
      </p:sp>
      <p:pic>
        <p:nvPicPr>
          <p:cNvPr id="8" name="Picture 7">
            <a:extLst>
              <a:ext uri="{FF2B5EF4-FFF2-40B4-BE49-F238E27FC236}">
                <a16:creationId xmlns:a16="http://schemas.microsoft.com/office/drawing/2014/main" id="{C9BC39AB-066B-C446-B558-BC9E253BF8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6041" y="3402826"/>
            <a:ext cx="6752517" cy="3140587"/>
          </a:xfrm>
          <a:prstGeom prst="rect">
            <a:avLst/>
          </a:prstGeom>
        </p:spPr>
      </p:pic>
    </p:spTree>
    <p:extLst>
      <p:ext uri="{BB962C8B-B14F-4D97-AF65-F5344CB8AC3E}">
        <p14:creationId xmlns:p14="http://schemas.microsoft.com/office/powerpoint/2010/main" val="767910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95E9F-215A-4A41-B609-E04F833231B0}"/>
              </a:ext>
            </a:extLst>
          </p:cNvPr>
          <p:cNvSpPr>
            <a:spLocks noGrp="1"/>
          </p:cNvSpPr>
          <p:nvPr>
            <p:ph type="title"/>
          </p:nvPr>
        </p:nvSpPr>
        <p:spPr/>
        <p:txBody>
          <a:bodyPr/>
          <a:lstStyle/>
          <a:p>
            <a:r>
              <a:rPr lang="zh-CN" altLang="en-US" dirty="0"/>
              <a:t>技术路线</a:t>
            </a:r>
            <a:r>
              <a:rPr lang="en-US" altLang="zh-CN" sz="2800" dirty="0"/>
              <a:t>—1</a:t>
            </a:r>
            <a:r>
              <a:rPr lang="zh-CN" altLang="en-US" sz="2800" dirty="0"/>
              <a:t>、面向</a:t>
            </a:r>
            <a:r>
              <a:rPr lang="en-US" altLang="zh-CN" sz="2800" dirty="0"/>
              <a:t>FPGA</a:t>
            </a:r>
            <a:r>
              <a:rPr lang="zh-CN" altLang="en-US" sz="2800" dirty="0"/>
              <a:t>的编译及优化技术</a:t>
            </a:r>
            <a:endParaRPr lang="zh-CN" altLang="en-US" dirty="0"/>
          </a:p>
        </p:txBody>
      </p:sp>
      <p:sp>
        <p:nvSpPr>
          <p:cNvPr id="3" name="内容占位符 2">
            <a:extLst>
              <a:ext uri="{FF2B5EF4-FFF2-40B4-BE49-F238E27FC236}">
                <a16:creationId xmlns:a16="http://schemas.microsoft.com/office/drawing/2014/main" id="{D258DD17-AE25-4DB0-B922-20DD5F2A571C}"/>
              </a:ext>
            </a:extLst>
          </p:cNvPr>
          <p:cNvSpPr>
            <a:spLocks noGrp="1"/>
          </p:cNvSpPr>
          <p:nvPr>
            <p:ph idx="1"/>
          </p:nvPr>
        </p:nvSpPr>
        <p:spPr/>
        <p:txBody>
          <a:bodyPr/>
          <a:lstStyle/>
          <a:p>
            <a:r>
              <a:rPr lang="zh-CN" altLang="en-US" dirty="0"/>
              <a:t>研究面向</a:t>
            </a:r>
            <a:r>
              <a:rPr lang="en-US" altLang="zh-CN" dirty="0"/>
              <a:t>FPGA</a:t>
            </a:r>
            <a:r>
              <a:rPr lang="zh-CN" altLang="en-US" dirty="0"/>
              <a:t>的编译器及优化技术，将上层应用的高级语言代码转换成</a:t>
            </a:r>
            <a:r>
              <a:rPr lang="en-US" altLang="zh-CN" dirty="0"/>
              <a:t>FPGA</a:t>
            </a:r>
            <a:r>
              <a:rPr lang="zh-CN" altLang="en-US" dirty="0"/>
              <a:t>核，提升系统的易用性</a:t>
            </a:r>
            <a:endParaRPr lang="en-US" altLang="zh-CN" dirty="0"/>
          </a:p>
          <a:p>
            <a:pPr lvl="1"/>
            <a:r>
              <a:rPr lang="zh-CN" altLang="en-US" dirty="0"/>
              <a:t>在已有</a:t>
            </a:r>
            <a:r>
              <a:rPr lang="en-US" altLang="zh-CN" dirty="0"/>
              <a:t>CUDA-FPGA</a:t>
            </a:r>
            <a:r>
              <a:rPr lang="zh-CN" altLang="en-US" dirty="0"/>
              <a:t>框架的基础上，通过引入主流的</a:t>
            </a:r>
            <a:r>
              <a:rPr lang="en-US" altLang="zh-CN" dirty="0"/>
              <a:t>TensorFlow</a:t>
            </a:r>
            <a:r>
              <a:rPr lang="zh-CN" altLang="en-US" dirty="0"/>
              <a:t>、</a:t>
            </a:r>
            <a:r>
              <a:rPr lang="en-US" altLang="zh-CN" dirty="0"/>
              <a:t>TensorFlow-GPU</a:t>
            </a:r>
            <a:r>
              <a:rPr lang="zh-CN" altLang="en-US" dirty="0"/>
              <a:t>路径与</a:t>
            </a:r>
            <a:r>
              <a:rPr lang="en-US" altLang="zh-CN" dirty="0"/>
              <a:t>FCUDA</a:t>
            </a:r>
            <a:r>
              <a:rPr lang="zh-CN" altLang="en-US" dirty="0"/>
              <a:t>包，实现</a:t>
            </a:r>
            <a:r>
              <a:rPr lang="en-US" altLang="zh-CN" dirty="0"/>
              <a:t>TensorFlow</a:t>
            </a:r>
            <a:r>
              <a:rPr lang="zh-CN" altLang="en-US" dirty="0"/>
              <a:t>到</a:t>
            </a:r>
            <a:r>
              <a:rPr lang="en-US" altLang="zh-CN" dirty="0"/>
              <a:t>FPGA</a:t>
            </a:r>
            <a:r>
              <a:rPr lang="zh-CN" altLang="en-US" dirty="0"/>
              <a:t>自动编译</a:t>
            </a:r>
            <a:endParaRPr lang="en-US" altLang="zh-CN" dirty="0"/>
          </a:p>
          <a:p>
            <a:pPr lvl="1"/>
            <a:r>
              <a:rPr lang="zh-CN" altLang="en-US" dirty="0"/>
              <a:t>还将一步推广至</a:t>
            </a:r>
            <a:r>
              <a:rPr lang="en-US" altLang="zh-CN" dirty="0"/>
              <a:t>OpenCL</a:t>
            </a:r>
            <a:r>
              <a:rPr lang="zh-CN" altLang="en-US" dirty="0"/>
              <a:t>等编程语言</a:t>
            </a:r>
          </a:p>
        </p:txBody>
      </p:sp>
      <p:sp>
        <p:nvSpPr>
          <p:cNvPr id="4" name="灯片编号占位符 3">
            <a:extLst>
              <a:ext uri="{FF2B5EF4-FFF2-40B4-BE49-F238E27FC236}">
                <a16:creationId xmlns:a16="http://schemas.microsoft.com/office/drawing/2014/main" id="{C3DB8432-EE93-4BA9-BFE0-BA6DA0ACD409}"/>
              </a:ext>
            </a:extLst>
          </p:cNvPr>
          <p:cNvSpPr>
            <a:spLocks noGrp="1"/>
          </p:cNvSpPr>
          <p:nvPr>
            <p:ph type="sldNum" sz="quarter" idx="12"/>
          </p:nvPr>
        </p:nvSpPr>
        <p:spPr/>
        <p:txBody>
          <a:bodyPr/>
          <a:lstStyle/>
          <a:p>
            <a:fld id="{17F0B86A-3B10-4477-8AC6-12E7D7B5209B}" type="slidenum">
              <a:rPr lang="zh-CN" altLang="en-US" smtClean="0"/>
              <a:t>83</a:t>
            </a:fld>
            <a:endParaRPr lang="zh-CN" altLang="en-US"/>
          </a:p>
        </p:txBody>
      </p:sp>
      <p:pic>
        <p:nvPicPr>
          <p:cNvPr id="5" name="图片 4">
            <a:extLst>
              <a:ext uri="{FF2B5EF4-FFF2-40B4-BE49-F238E27FC236}">
                <a16:creationId xmlns:a16="http://schemas.microsoft.com/office/drawing/2014/main" id="{ECEA71C0-CB1F-4855-9E04-0BDFDD411BB6}"/>
              </a:ext>
            </a:extLst>
          </p:cNvPr>
          <p:cNvPicPr/>
          <p:nvPr/>
        </p:nvPicPr>
        <p:blipFill>
          <a:blip r:embed="rId2" cstate="email">
            <a:extLst>
              <a:ext uri="{28A0092B-C50C-407E-A947-70E740481C1C}">
                <a14:useLocalDpi xmlns:a14="http://schemas.microsoft.com/office/drawing/2010/main"/>
              </a:ext>
            </a:extLst>
          </a:blip>
          <a:stretch>
            <a:fillRect/>
          </a:stretch>
        </p:blipFill>
        <p:spPr>
          <a:xfrm>
            <a:off x="555320" y="3671846"/>
            <a:ext cx="7559980" cy="1953527"/>
          </a:xfrm>
          <a:prstGeom prst="rect">
            <a:avLst/>
          </a:prstGeom>
        </p:spPr>
      </p:pic>
    </p:spTree>
    <p:extLst>
      <p:ext uri="{BB962C8B-B14F-4D97-AF65-F5344CB8AC3E}">
        <p14:creationId xmlns:p14="http://schemas.microsoft.com/office/powerpoint/2010/main" val="7098297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技术路线</a:t>
            </a:r>
            <a:r>
              <a:rPr lang="en-US" altLang="zh-CN" sz="2800" dirty="0"/>
              <a:t>—2</a:t>
            </a:r>
            <a:r>
              <a:rPr lang="zh-CN" altLang="en-US" sz="2800" dirty="0"/>
              <a:t>、面向类脑芯片的编译及优化技术</a:t>
            </a:r>
            <a:endParaRPr lang="zh-CN" altLang="en-US" dirty="0"/>
          </a:p>
        </p:txBody>
      </p:sp>
      <p:sp>
        <p:nvSpPr>
          <p:cNvPr id="3" name="内容占位符 2">
            <a:extLst>
              <a:ext uri="{FF2B5EF4-FFF2-40B4-BE49-F238E27FC236}">
                <a16:creationId xmlns:a16="http://schemas.microsoft.com/office/drawing/2014/main" id="{E5F52773-D324-4D4A-9FCE-4FBDA403853C}"/>
              </a:ext>
            </a:extLst>
          </p:cNvPr>
          <p:cNvSpPr>
            <a:spLocks noGrp="1"/>
          </p:cNvSpPr>
          <p:nvPr>
            <p:ph idx="1"/>
          </p:nvPr>
        </p:nvSpPr>
        <p:spPr>
          <a:xfrm>
            <a:off x="134224" y="906011"/>
            <a:ext cx="8878158" cy="5637402"/>
          </a:xfrm>
        </p:spPr>
        <p:txBody>
          <a:bodyPr/>
          <a:lstStyle/>
          <a:p>
            <a:r>
              <a:rPr lang="zh-CN" altLang="en-US" dirty="0"/>
              <a:t>设计开发面向类脑芯片的编译器及其优化技术，构造支持类脑芯片的编程模型，包括：</a:t>
            </a:r>
          </a:p>
          <a:p>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t>84</a:t>
            </a:fld>
            <a:endParaRPr lang="zh-CN" altLang="en-US"/>
          </a:p>
        </p:txBody>
      </p:sp>
      <p:sp>
        <p:nvSpPr>
          <p:cNvPr id="7" name="文本框 6">
            <a:extLst>
              <a:ext uri="{FF2B5EF4-FFF2-40B4-BE49-F238E27FC236}">
                <a16:creationId xmlns:a16="http://schemas.microsoft.com/office/drawing/2014/main" id="{6E52D5C5-F1FC-40F4-A7B7-BDA103BE0B8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课题四</a:t>
            </a:r>
          </a:p>
        </p:txBody>
      </p:sp>
      <p:pic>
        <p:nvPicPr>
          <p:cNvPr id="5" name="Picture 4">
            <a:extLst>
              <a:ext uri="{FF2B5EF4-FFF2-40B4-BE49-F238E27FC236}">
                <a16:creationId xmlns:a16="http://schemas.microsoft.com/office/drawing/2014/main" id="{BF6A28A6-7FDE-F94B-AC13-661B0D3536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7791" y="1640130"/>
            <a:ext cx="5324733" cy="4987174"/>
          </a:xfrm>
          <a:prstGeom prst="rect">
            <a:avLst/>
          </a:prstGeom>
        </p:spPr>
      </p:pic>
      <p:sp>
        <p:nvSpPr>
          <p:cNvPr id="6" name="Rectangle 5">
            <a:extLst>
              <a:ext uri="{FF2B5EF4-FFF2-40B4-BE49-F238E27FC236}">
                <a16:creationId xmlns:a16="http://schemas.microsoft.com/office/drawing/2014/main" id="{6A852F84-0BA8-EE44-8E2C-82E5B0DDC4AE}"/>
              </a:ext>
            </a:extLst>
          </p:cNvPr>
          <p:cNvSpPr/>
          <p:nvPr/>
        </p:nvSpPr>
        <p:spPr>
          <a:xfrm>
            <a:off x="0" y="2371242"/>
            <a:ext cx="3795386" cy="2740494"/>
          </a:xfrm>
          <a:prstGeom prst="rect">
            <a:avLst/>
          </a:prstGeom>
        </p:spPr>
        <p:txBody>
          <a:bodyPr wrap="square">
            <a:spAutoFit/>
          </a:bodyPr>
          <a:lstStyle/>
          <a:p>
            <a:pPr marL="742950" lvl="1" indent="-285750">
              <a:lnSpc>
                <a:spcPct val="250000"/>
              </a:lnSpc>
              <a:buFont typeface="Wingdings" pitchFamily="2" charset="2"/>
              <a:buChar char="q"/>
            </a:pPr>
            <a:r>
              <a:rPr lang="zh-CN" altLang="en-US" dirty="0"/>
              <a:t>定义可重用的感知基本块；</a:t>
            </a:r>
          </a:p>
          <a:p>
            <a:pPr marL="742950" lvl="1" indent="-285750">
              <a:lnSpc>
                <a:spcPct val="250000"/>
              </a:lnSpc>
              <a:buFont typeface="Wingdings" pitchFamily="2" charset="2"/>
              <a:buChar char="q"/>
            </a:pPr>
            <a:r>
              <a:rPr lang="zh-CN" altLang="en-US" dirty="0"/>
              <a:t>面向对象的模型语言，用于创建，组合和分解</a:t>
            </a:r>
            <a:r>
              <a:rPr lang="en-US" altLang="zh-CN" dirty="0"/>
              <a:t>PBB</a:t>
            </a:r>
            <a:r>
              <a:rPr lang="zh-CN" altLang="en-US" dirty="0"/>
              <a:t>；</a:t>
            </a:r>
          </a:p>
          <a:p>
            <a:pPr marL="742950" lvl="1" indent="-285750">
              <a:lnSpc>
                <a:spcPct val="250000"/>
              </a:lnSpc>
              <a:buFont typeface="Wingdings" pitchFamily="2" charset="2"/>
              <a:buChar char="q"/>
            </a:pPr>
            <a:r>
              <a:rPr lang="en-US" altLang="zh-CN" dirty="0"/>
              <a:t>PBB</a:t>
            </a:r>
            <a:r>
              <a:rPr lang="zh-CN" altLang="en-US" dirty="0"/>
              <a:t>资源库管理。</a:t>
            </a:r>
          </a:p>
        </p:txBody>
      </p:sp>
    </p:spTree>
    <p:extLst>
      <p:ext uri="{BB962C8B-B14F-4D97-AF65-F5344CB8AC3E}">
        <p14:creationId xmlns:p14="http://schemas.microsoft.com/office/powerpoint/2010/main" val="1756747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技术路线</a:t>
            </a:r>
            <a:r>
              <a:rPr lang="en-US" altLang="zh-CN" sz="2800" dirty="0"/>
              <a:t>—3</a:t>
            </a:r>
            <a:r>
              <a:rPr lang="zh-CN" altLang="en-US" sz="2800" dirty="0"/>
              <a:t>、异构计算框架与处理平台的接入与适配</a:t>
            </a:r>
            <a:endParaRPr lang="zh-CN" altLang="en-US" dirty="0"/>
          </a:p>
        </p:txBody>
      </p:sp>
      <p:sp>
        <p:nvSpPr>
          <p:cNvPr id="3" name="内容占位符 2">
            <a:extLst>
              <a:ext uri="{FF2B5EF4-FFF2-40B4-BE49-F238E27FC236}">
                <a16:creationId xmlns:a16="http://schemas.microsoft.com/office/drawing/2014/main" id="{E5F52773-D324-4D4A-9FCE-4FBDA403853C}"/>
              </a:ext>
            </a:extLst>
          </p:cNvPr>
          <p:cNvSpPr>
            <a:spLocks noGrp="1"/>
          </p:cNvSpPr>
          <p:nvPr>
            <p:ph idx="1"/>
          </p:nvPr>
        </p:nvSpPr>
        <p:spPr>
          <a:xfrm>
            <a:off x="134223" y="906011"/>
            <a:ext cx="8883941" cy="5637402"/>
          </a:xfrm>
        </p:spPr>
        <p:txBody>
          <a:bodyPr/>
          <a:lstStyle/>
          <a:p>
            <a:r>
              <a:rPr lang="zh-CN" altLang="en-US" dirty="0"/>
              <a:t>针对常用的人工智能计算框架、大数据处理平台等典型中间件、服务系统和平台，结合混合架构智能计算机及系统的技术特点，展开接入与适配技术研究，包括：</a:t>
            </a:r>
            <a:endParaRPr lang="en-US" altLang="zh-CN" dirty="0"/>
          </a:p>
          <a:p>
            <a:pPr lvl="1">
              <a:buFont typeface="Wingdings" pitchFamily="2" charset="2"/>
              <a:buChar char="q"/>
            </a:pPr>
            <a:r>
              <a:rPr lang="zh-CN" altLang="en-US" dirty="0"/>
              <a:t>失配检测</a:t>
            </a:r>
            <a:endParaRPr lang="en-US" altLang="zh-CN"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t>85</a:t>
            </a:fld>
            <a:endParaRPr lang="zh-CN" altLang="en-US"/>
          </a:p>
        </p:txBody>
      </p:sp>
      <p:sp>
        <p:nvSpPr>
          <p:cNvPr id="7" name="文本框 6">
            <a:extLst>
              <a:ext uri="{FF2B5EF4-FFF2-40B4-BE49-F238E27FC236}">
                <a16:creationId xmlns:a16="http://schemas.microsoft.com/office/drawing/2014/main" id="{6E52D5C5-F1FC-40F4-A7B7-BDA103BE0B8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课题四</a:t>
            </a:r>
          </a:p>
        </p:txBody>
      </p:sp>
      <p:sp>
        <p:nvSpPr>
          <p:cNvPr id="5" name="Rectangle 4">
            <a:extLst>
              <a:ext uri="{FF2B5EF4-FFF2-40B4-BE49-F238E27FC236}">
                <a16:creationId xmlns:a16="http://schemas.microsoft.com/office/drawing/2014/main" id="{58CB7C0B-1737-554D-86E5-6AE1D8F1E416}"/>
              </a:ext>
            </a:extLst>
          </p:cNvPr>
          <p:cNvSpPr/>
          <p:nvPr/>
        </p:nvSpPr>
        <p:spPr>
          <a:xfrm>
            <a:off x="2202873" y="2393316"/>
            <a:ext cx="2511631" cy="449418"/>
          </a:xfrm>
          <a:prstGeom prst="rect">
            <a:avLst/>
          </a:prstGeom>
        </p:spPr>
        <p:txBody>
          <a:bodyPr wrap="square">
            <a:spAutoFit/>
          </a:bodyPr>
          <a:lstStyle/>
          <a:p>
            <a:pPr marL="720725" lvl="1" indent="-360363">
              <a:lnSpc>
                <a:spcPct val="130000"/>
              </a:lnSpc>
              <a:spcBef>
                <a:spcPts val="500"/>
              </a:spcBef>
              <a:buSzPct val="85000"/>
              <a:buFont typeface="Wingdings" pitchFamily="2" charset="2"/>
              <a:buChar char="q"/>
            </a:pPr>
            <a:r>
              <a:rPr lang="zh-CN" altLang="en-US" sz="2000" dirty="0">
                <a:solidFill>
                  <a:srgbClr val="002060"/>
                </a:solidFill>
              </a:rPr>
              <a:t>适配器生成</a:t>
            </a:r>
            <a:endParaRPr lang="en-US" altLang="zh-CN" sz="2000" dirty="0">
              <a:solidFill>
                <a:srgbClr val="002060"/>
              </a:solidFill>
            </a:endParaRPr>
          </a:p>
        </p:txBody>
      </p:sp>
      <p:sp>
        <p:nvSpPr>
          <p:cNvPr id="8" name="Rectangle 7">
            <a:extLst>
              <a:ext uri="{FF2B5EF4-FFF2-40B4-BE49-F238E27FC236}">
                <a16:creationId xmlns:a16="http://schemas.microsoft.com/office/drawing/2014/main" id="{5C759319-3698-414D-8847-BC6E7B70FD56}"/>
              </a:ext>
            </a:extLst>
          </p:cNvPr>
          <p:cNvSpPr/>
          <p:nvPr/>
        </p:nvSpPr>
        <p:spPr>
          <a:xfrm>
            <a:off x="4714504" y="2411567"/>
            <a:ext cx="1938351" cy="449418"/>
          </a:xfrm>
          <a:prstGeom prst="rect">
            <a:avLst/>
          </a:prstGeom>
        </p:spPr>
        <p:txBody>
          <a:bodyPr wrap="none">
            <a:spAutoFit/>
          </a:bodyPr>
          <a:lstStyle/>
          <a:p>
            <a:pPr marL="720725" lvl="1" indent="-360363">
              <a:lnSpc>
                <a:spcPct val="130000"/>
              </a:lnSpc>
              <a:spcBef>
                <a:spcPts val="500"/>
              </a:spcBef>
              <a:buSzPct val="85000"/>
              <a:buFont typeface="Wingdings" pitchFamily="2" charset="2"/>
              <a:buChar char="q"/>
            </a:pPr>
            <a:r>
              <a:rPr lang="zh-CN" altLang="en-US" sz="2000" dirty="0">
                <a:solidFill>
                  <a:srgbClr val="002060"/>
                </a:solidFill>
              </a:rPr>
              <a:t>适配演化</a:t>
            </a:r>
          </a:p>
        </p:txBody>
      </p:sp>
      <p:sp>
        <p:nvSpPr>
          <p:cNvPr id="9" name="Rectangle 8">
            <a:extLst>
              <a:ext uri="{FF2B5EF4-FFF2-40B4-BE49-F238E27FC236}">
                <a16:creationId xmlns:a16="http://schemas.microsoft.com/office/drawing/2014/main" id="{9A88BF12-2A8A-3949-BDE6-694D0728D310}"/>
              </a:ext>
            </a:extLst>
          </p:cNvPr>
          <p:cNvSpPr/>
          <p:nvPr/>
        </p:nvSpPr>
        <p:spPr>
          <a:xfrm>
            <a:off x="6835040" y="2393316"/>
            <a:ext cx="1938351" cy="449418"/>
          </a:xfrm>
          <a:prstGeom prst="rect">
            <a:avLst/>
          </a:prstGeom>
        </p:spPr>
        <p:txBody>
          <a:bodyPr wrap="none">
            <a:spAutoFit/>
          </a:bodyPr>
          <a:lstStyle/>
          <a:p>
            <a:pPr marL="720725" lvl="1" indent="-360363">
              <a:lnSpc>
                <a:spcPct val="130000"/>
              </a:lnSpc>
              <a:spcBef>
                <a:spcPts val="500"/>
              </a:spcBef>
              <a:buSzPct val="85000"/>
              <a:buFont typeface="Wingdings" pitchFamily="2" charset="2"/>
              <a:buChar char="q"/>
            </a:pPr>
            <a:r>
              <a:rPr lang="zh-CN" altLang="en-US" sz="2000" dirty="0">
                <a:solidFill>
                  <a:srgbClr val="002060"/>
                </a:solidFill>
              </a:rPr>
              <a:t>适配评估</a:t>
            </a:r>
          </a:p>
        </p:txBody>
      </p:sp>
      <p:pic>
        <p:nvPicPr>
          <p:cNvPr id="11" name="图片 10">
            <a:extLst>
              <a:ext uri="{FF2B5EF4-FFF2-40B4-BE49-F238E27FC236}">
                <a16:creationId xmlns:a16="http://schemas.microsoft.com/office/drawing/2014/main" id="{402789F3-B794-4431-8D67-F3513BB53E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18" y="3189996"/>
            <a:ext cx="9018164" cy="3090992"/>
          </a:xfrm>
          <a:prstGeom prst="rect">
            <a:avLst/>
          </a:prstGeom>
        </p:spPr>
      </p:pic>
    </p:spTree>
    <p:extLst>
      <p:ext uri="{BB962C8B-B14F-4D97-AF65-F5344CB8AC3E}">
        <p14:creationId xmlns:p14="http://schemas.microsoft.com/office/powerpoint/2010/main" val="23514123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技术路线</a:t>
            </a:r>
            <a:r>
              <a:rPr lang="en-US" altLang="zh-CN" sz="2800" dirty="0"/>
              <a:t>—4</a:t>
            </a:r>
            <a:r>
              <a:rPr lang="zh-CN" altLang="en-US" sz="2800" dirty="0"/>
              <a:t>、智能计算机应用的集成与配置环境</a:t>
            </a:r>
            <a:endParaRPr lang="zh-CN" altLang="en-US" dirty="0"/>
          </a:p>
        </p:txBody>
      </p:sp>
      <p:sp>
        <p:nvSpPr>
          <p:cNvPr id="3" name="内容占位符 2">
            <a:extLst>
              <a:ext uri="{FF2B5EF4-FFF2-40B4-BE49-F238E27FC236}">
                <a16:creationId xmlns:a16="http://schemas.microsoft.com/office/drawing/2014/main" id="{E5F52773-D324-4D4A-9FCE-4FBDA403853C}"/>
              </a:ext>
            </a:extLst>
          </p:cNvPr>
          <p:cNvSpPr>
            <a:spLocks noGrp="1"/>
          </p:cNvSpPr>
          <p:nvPr>
            <p:ph idx="1"/>
          </p:nvPr>
        </p:nvSpPr>
        <p:spPr/>
        <p:txBody>
          <a:bodyPr/>
          <a:lstStyle/>
          <a:p>
            <a:r>
              <a:rPr lang="zh-CN" altLang="en-US" dirty="0"/>
              <a:t>开发面向智能计算机人工智能应用的快速构造、配置、集成环境，实现应用的平滑迁移。</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t>86</a:t>
            </a:fld>
            <a:endParaRPr lang="zh-CN" altLang="en-US"/>
          </a:p>
        </p:txBody>
      </p:sp>
      <p:sp>
        <p:nvSpPr>
          <p:cNvPr id="7" name="文本框 6">
            <a:extLst>
              <a:ext uri="{FF2B5EF4-FFF2-40B4-BE49-F238E27FC236}">
                <a16:creationId xmlns:a16="http://schemas.microsoft.com/office/drawing/2014/main" id="{6E52D5C5-F1FC-40F4-A7B7-BDA103BE0B8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课题四</a:t>
            </a:r>
          </a:p>
        </p:txBody>
      </p:sp>
      <p:pic>
        <p:nvPicPr>
          <p:cNvPr id="5" name="Picture 4">
            <a:extLst>
              <a:ext uri="{FF2B5EF4-FFF2-40B4-BE49-F238E27FC236}">
                <a16:creationId xmlns:a16="http://schemas.microsoft.com/office/drawing/2014/main" id="{B34FB145-358D-3445-9AF9-A3807356AF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9433" y="1919059"/>
            <a:ext cx="7225000" cy="4708245"/>
          </a:xfrm>
          <a:prstGeom prst="rect">
            <a:avLst/>
          </a:prstGeom>
        </p:spPr>
      </p:pic>
      <p:sp>
        <p:nvSpPr>
          <p:cNvPr id="8" name="Rectangle 7">
            <a:extLst>
              <a:ext uri="{FF2B5EF4-FFF2-40B4-BE49-F238E27FC236}">
                <a16:creationId xmlns:a16="http://schemas.microsoft.com/office/drawing/2014/main" id="{2A58BCFA-4F39-8849-9835-E97D0B5ED610}"/>
              </a:ext>
            </a:extLst>
          </p:cNvPr>
          <p:cNvSpPr/>
          <p:nvPr/>
        </p:nvSpPr>
        <p:spPr>
          <a:xfrm>
            <a:off x="-257663" y="2648423"/>
            <a:ext cx="2057096" cy="2306337"/>
          </a:xfrm>
          <a:prstGeom prst="rect">
            <a:avLst/>
          </a:prstGeom>
        </p:spPr>
        <p:txBody>
          <a:bodyPr wrap="square">
            <a:spAutoFit/>
          </a:bodyPr>
          <a:lstStyle/>
          <a:p>
            <a:pPr marL="703262" lvl="1" indent="-342900">
              <a:lnSpc>
                <a:spcPct val="130000"/>
              </a:lnSpc>
              <a:spcBef>
                <a:spcPts val="500"/>
              </a:spcBef>
              <a:buSzPct val="85000"/>
              <a:buFont typeface="Wingdings" pitchFamily="2" charset="2"/>
              <a:buChar char="q"/>
            </a:pPr>
            <a:r>
              <a:rPr lang="zh-CN" altLang="en-US" sz="2000" dirty="0">
                <a:solidFill>
                  <a:srgbClr val="002060"/>
                </a:solidFill>
              </a:rPr>
              <a:t>应用编排</a:t>
            </a:r>
            <a:endParaRPr lang="en-US" altLang="zh-CN" sz="2000" dirty="0">
              <a:solidFill>
                <a:srgbClr val="002060"/>
              </a:solidFill>
            </a:endParaRPr>
          </a:p>
          <a:p>
            <a:pPr marL="703262" lvl="1" indent="-342900">
              <a:lnSpc>
                <a:spcPct val="130000"/>
              </a:lnSpc>
              <a:spcBef>
                <a:spcPts val="500"/>
              </a:spcBef>
              <a:buSzPct val="85000"/>
              <a:buFont typeface="Wingdings" pitchFamily="2" charset="2"/>
              <a:buChar char="q"/>
            </a:pPr>
            <a:r>
              <a:rPr lang="zh-CN" altLang="en-US" sz="2000" dirty="0">
                <a:solidFill>
                  <a:srgbClr val="002060"/>
                </a:solidFill>
              </a:rPr>
              <a:t>应用打包</a:t>
            </a:r>
            <a:endParaRPr lang="en-US" altLang="zh-CN" sz="2000" dirty="0">
              <a:solidFill>
                <a:srgbClr val="002060"/>
              </a:solidFill>
            </a:endParaRPr>
          </a:p>
          <a:p>
            <a:pPr marL="703262" lvl="1" indent="-342900">
              <a:lnSpc>
                <a:spcPct val="130000"/>
              </a:lnSpc>
              <a:spcBef>
                <a:spcPts val="500"/>
              </a:spcBef>
              <a:buSzPct val="85000"/>
              <a:buFont typeface="Wingdings" pitchFamily="2" charset="2"/>
              <a:buChar char="q"/>
            </a:pPr>
            <a:r>
              <a:rPr lang="zh-CN" altLang="en-US" sz="2000" dirty="0">
                <a:solidFill>
                  <a:srgbClr val="002060"/>
                </a:solidFill>
              </a:rPr>
              <a:t>应用迁移</a:t>
            </a:r>
            <a:endParaRPr lang="en-US" altLang="zh-CN" sz="2000" dirty="0">
              <a:solidFill>
                <a:srgbClr val="002060"/>
              </a:solidFill>
            </a:endParaRPr>
          </a:p>
          <a:p>
            <a:pPr marL="703262" lvl="1" indent="-342900">
              <a:lnSpc>
                <a:spcPct val="130000"/>
              </a:lnSpc>
              <a:spcBef>
                <a:spcPts val="500"/>
              </a:spcBef>
              <a:buSzPct val="85000"/>
              <a:buFont typeface="Wingdings" pitchFamily="2" charset="2"/>
              <a:buChar char="q"/>
            </a:pPr>
            <a:r>
              <a:rPr lang="zh-CN" altLang="en-US" sz="2000" dirty="0">
                <a:solidFill>
                  <a:srgbClr val="002060"/>
                </a:solidFill>
              </a:rPr>
              <a:t>模拟仿真</a:t>
            </a:r>
            <a:endParaRPr lang="en-US" altLang="zh-CN" sz="2000" dirty="0">
              <a:solidFill>
                <a:srgbClr val="002060"/>
              </a:solidFill>
            </a:endParaRPr>
          </a:p>
          <a:p>
            <a:pPr marL="703262" lvl="1" indent="-342900">
              <a:lnSpc>
                <a:spcPct val="130000"/>
              </a:lnSpc>
              <a:spcBef>
                <a:spcPts val="500"/>
              </a:spcBef>
              <a:buSzPct val="85000"/>
              <a:buFont typeface="Wingdings" pitchFamily="2" charset="2"/>
              <a:buChar char="q"/>
            </a:pPr>
            <a:r>
              <a:rPr lang="zh-CN" altLang="en-US" sz="2000" dirty="0">
                <a:solidFill>
                  <a:srgbClr val="002060"/>
                </a:solidFill>
              </a:rPr>
              <a:t>应用管理</a:t>
            </a:r>
            <a:endParaRPr lang="en-US" altLang="zh-CN" sz="2000" dirty="0">
              <a:solidFill>
                <a:srgbClr val="002060"/>
              </a:solidFill>
            </a:endParaRPr>
          </a:p>
        </p:txBody>
      </p:sp>
    </p:spTree>
    <p:extLst>
      <p:ext uri="{BB962C8B-B14F-4D97-AF65-F5344CB8AC3E}">
        <p14:creationId xmlns:p14="http://schemas.microsoft.com/office/powerpoint/2010/main" val="2517510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技术路线</a:t>
            </a:r>
            <a:r>
              <a:rPr lang="en-US" altLang="zh-CN" sz="2800" dirty="0"/>
              <a:t>—5</a:t>
            </a:r>
            <a:r>
              <a:rPr lang="zh-CN" altLang="en-US" sz="2800" dirty="0"/>
              <a:t>、智能计算机应用的管理服务平台</a:t>
            </a:r>
            <a:endParaRPr lang="zh-CN" altLang="en-US"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t>87</a:t>
            </a:fld>
            <a:endParaRPr lang="zh-CN" altLang="en-US"/>
          </a:p>
        </p:txBody>
      </p:sp>
      <p:sp>
        <p:nvSpPr>
          <p:cNvPr id="7" name="文本框 6">
            <a:extLst>
              <a:ext uri="{FF2B5EF4-FFF2-40B4-BE49-F238E27FC236}">
                <a16:creationId xmlns:a16="http://schemas.microsoft.com/office/drawing/2014/main" id="{6E52D5C5-F1FC-40F4-A7B7-BDA103BE0B8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课题四</a:t>
            </a:r>
          </a:p>
        </p:txBody>
      </p:sp>
      <p:sp>
        <p:nvSpPr>
          <p:cNvPr id="12" name="内容占位符 2">
            <a:extLst>
              <a:ext uri="{FF2B5EF4-FFF2-40B4-BE49-F238E27FC236}">
                <a16:creationId xmlns:a16="http://schemas.microsoft.com/office/drawing/2014/main" id="{0E553D27-1AB7-C642-8603-F72118A0D58B}"/>
              </a:ext>
            </a:extLst>
          </p:cNvPr>
          <p:cNvSpPr>
            <a:spLocks noGrp="1"/>
          </p:cNvSpPr>
          <p:nvPr>
            <p:ph idx="1"/>
          </p:nvPr>
        </p:nvSpPr>
        <p:spPr>
          <a:xfrm>
            <a:off x="134223" y="906011"/>
            <a:ext cx="8883941" cy="5637402"/>
          </a:xfrm>
        </p:spPr>
        <p:txBody>
          <a:bodyPr/>
          <a:lstStyle/>
          <a:p>
            <a:r>
              <a:rPr lang="zh-CN" altLang="en-US" dirty="0"/>
              <a:t>基于主流的</a:t>
            </a:r>
            <a:r>
              <a:rPr lang="en-US" altLang="zh-CN" dirty="0"/>
              <a:t>Service Mesh</a:t>
            </a:r>
            <a:r>
              <a:rPr lang="zh-CN" altLang="en-US" dirty="0"/>
              <a:t>开源框架</a:t>
            </a:r>
            <a:r>
              <a:rPr lang="en-US" altLang="zh-CN" dirty="0" err="1"/>
              <a:t>Istio</a:t>
            </a:r>
            <a:r>
              <a:rPr lang="zh-CN" altLang="en-US" dirty="0"/>
              <a:t>，研制新型基础服务设施，开发应用综合管理服务平台，支持计算</a:t>
            </a:r>
            <a:r>
              <a:rPr lang="en-US" altLang="zh-CN" dirty="0"/>
              <a:t>/</a:t>
            </a:r>
            <a:r>
              <a:rPr lang="zh-CN" altLang="en-US" dirty="0"/>
              <a:t>存储</a:t>
            </a:r>
            <a:r>
              <a:rPr lang="en-US" altLang="zh-CN" dirty="0"/>
              <a:t>/</a:t>
            </a:r>
            <a:r>
              <a:rPr lang="zh-CN" altLang="en-US" dirty="0"/>
              <a:t>网络密集型人工智能应用的管理。</a:t>
            </a:r>
            <a:endParaRPr lang="en-US" altLang="zh-CN" dirty="0"/>
          </a:p>
        </p:txBody>
      </p:sp>
      <p:grpSp>
        <p:nvGrpSpPr>
          <p:cNvPr id="14" name="Group 13">
            <a:extLst>
              <a:ext uri="{FF2B5EF4-FFF2-40B4-BE49-F238E27FC236}">
                <a16:creationId xmlns:a16="http://schemas.microsoft.com/office/drawing/2014/main" id="{0D7298E5-9A65-AF4B-9EC4-A9D48637A932}"/>
              </a:ext>
            </a:extLst>
          </p:cNvPr>
          <p:cNvGrpSpPr/>
          <p:nvPr/>
        </p:nvGrpSpPr>
        <p:grpSpPr>
          <a:xfrm>
            <a:off x="-286691" y="2655284"/>
            <a:ext cx="2071129" cy="3438923"/>
            <a:chOff x="120003" y="2706061"/>
            <a:chExt cx="2098785" cy="3438923"/>
          </a:xfrm>
        </p:grpSpPr>
        <p:sp>
          <p:nvSpPr>
            <p:cNvPr id="15" name="Rectangle 14">
              <a:extLst>
                <a:ext uri="{FF2B5EF4-FFF2-40B4-BE49-F238E27FC236}">
                  <a16:creationId xmlns:a16="http://schemas.microsoft.com/office/drawing/2014/main" id="{110F28B5-697A-1F4C-A69B-0219B0CEEFA3}"/>
                </a:ext>
              </a:extLst>
            </p:cNvPr>
            <p:cNvSpPr/>
            <p:nvPr/>
          </p:nvSpPr>
          <p:spPr>
            <a:xfrm>
              <a:off x="134223" y="3417856"/>
              <a:ext cx="2084565" cy="449418"/>
            </a:xfrm>
            <a:prstGeom prst="rect">
              <a:avLst/>
            </a:prstGeom>
          </p:spPr>
          <p:txBody>
            <a:bodyPr wrap="square">
              <a:spAutoFit/>
            </a:bodyPr>
            <a:lstStyle/>
            <a:p>
              <a:pPr marL="720725" lvl="1" indent="-360363">
                <a:lnSpc>
                  <a:spcPct val="130000"/>
                </a:lnSpc>
                <a:spcBef>
                  <a:spcPts val="500"/>
                </a:spcBef>
                <a:buSzPct val="85000"/>
                <a:buFont typeface="Wingdings" pitchFamily="2" charset="2"/>
                <a:buChar char="q"/>
              </a:pPr>
              <a:r>
                <a:rPr lang="zh-CN" altLang="en-US" sz="2000" dirty="0">
                  <a:solidFill>
                    <a:srgbClr val="002060"/>
                  </a:solidFill>
                </a:rPr>
                <a:t>应用部署</a:t>
              </a:r>
              <a:endParaRPr lang="en-US" altLang="zh-CN" sz="2000" dirty="0">
                <a:solidFill>
                  <a:srgbClr val="002060"/>
                </a:solidFill>
              </a:endParaRPr>
            </a:p>
          </p:txBody>
        </p:sp>
        <p:sp>
          <p:nvSpPr>
            <p:cNvPr id="16" name="Rectangle 15">
              <a:extLst>
                <a:ext uri="{FF2B5EF4-FFF2-40B4-BE49-F238E27FC236}">
                  <a16:creationId xmlns:a16="http://schemas.microsoft.com/office/drawing/2014/main" id="{28027AE7-C31D-2B4D-9B93-FAC37FE95B69}"/>
                </a:ext>
              </a:extLst>
            </p:cNvPr>
            <p:cNvSpPr/>
            <p:nvPr/>
          </p:nvSpPr>
          <p:spPr>
            <a:xfrm>
              <a:off x="120006" y="4178713"/>
              <a:ext cx="1997663" cy="449418"/>
            </a:xfrm>
            <a:prstGeom prst="rect">
              <a:avLst/>
            </a:prstGeom>
          </p:spPr>
          <p:txBody>
            <a:bodyPr wrap="none">
              <a:spAutoFit/>
            </a:bodyPr>
            <a:lstStyle/>
            <a:p>
              <a:pPr marL="720725" lvl="1" indent="-360363">
                <a:lnSpc>
                  <a:spcPct val="130000"/>
                </a:lnSpc>
                <a:spcBef>
                  <a:spcPts val="500"/>
                </a:spcBef>
                <a:buSzPct val="85000"/>
                <a:buFont typeface="Wingdings" pitchFamily="2" charset="2"/>
                <a:buChar char="q"/>
              </a:pPr>
              <a:r>
                <a:rPr lang="zh-CN" altLang="en-US" sz="2000" dirty="0">
                  <a:solidFill>
                    <a:srgbClr val="002060"/>
                  </a:solidFill>
                </a:rPr>
                <a:t>应用测试</a:t>
              </a:r>
            </a:p>
          </p:txBody>
        </p:sp>
        <p:sp>
          <p:nvSpPr>
            <p:cNvPr id="17" name="Rectangle 16">
              <a:extLst>
                <a:ext uri="{FF2B5EF4-FFF2-40B4-BE49-F238E27FC236}">
                  <a16:creationId xmlns:a16="http://schemas.microsoft.com/office/drawing/2014/main" id="{D93C3773-B543-6A40-8F49-B23E574D4F29}"/>
                </a:ext>
              </a:extLst>
            </p:cNvPr>
            <p:cNvSpPr/>
            <p:nvPr/>
          </p:nvSpPr>
          <p:spPr>
            <a:xfrm>
              <a:off x="120005" y="4904362"/>
              <a:ext cx="1938351" cy="449418"/>
            </a:xfrm>
            <a:prstGeom prst="rect">
              <a:avLst/>
            </a:prstGeom>
          </p:spPr>
          <p:txBody>
            <a:bodyPr wrap="none">
              <a:spAutoFit/>
            </a:bodyPr>
            <a:lstStyle/>
            <a:p>
              <a:pPr marL="720725" lvl="1" indent="-360363">
                <a:lnSpc>
                  <a:spcPct val="130000"/>
                </a:lnSpc>
                <a:spcBef>
                  <a:spcPts val="500"/>
                </a:spcBef>
                <a:buSzPct val="85000"/>
                <a:buFont typeface="Wingdings" pitchFamily="2" charset="2"/>
                <a:buChar char="q"/>
              </a:pPr>
              <a:r>
                <a:rPr lang="zh-CN" altLang="en-US" sz="2000" dirty="0">
                  <a:solidFill>
                    <a:srgbClr val="002060"/>
                  </a:solidFill>
                </a:rPr>
                <a:t>应用监控</a:t>
              </a:r>
            </a:p>
          </p:txBody>
        </p:sp>
        <p:sp>
          <p:nvSpPr>
            <p:cNvPr id="18" name="Rectangle 17">
              <a:extLst>
                <a:ext uri="{FF2B5EF4-FFF2-40B4-BE49-F238E27FC236}">
                  <a16:creationId xmlns:a16="http://schemas.microsoft.com/office/drawing/2014/main" id="{E3AA34A3-0F57-714D-9632-88964DF01701}"/>
                </a:ext>
              </a:extLst>
            </p:cNvPr>
            <p:cNvSpPr/>
            <p:nvPr/>
          </p:nvSpPr>
          <p:spPr>
            <a:xfrm>
              <a:off x="120003" y="5695566"/>
              <a:ext cx="1938351" cy="449418"/>
            </a:xfrm>
            <a:prstGeom prst="rect">
              <a:avLst/>
            </a:prstGeom>
          </p:spPr>
          <p:txBody>
            <a:bodyPr wrap="none">
              <a:spAutoFit/>
            </a:bodyPr>
            <a:lstStyle/>
            <a:p>
              <a:pPr marL="720725" lvl="1" indent="-360363">
                <a:lnSpc>
                  <a:spcPct val="130000"/>
                </a:lnSpc>
                <a:spcBef>
                  <a:spcPts val="500"/>
                </a:spcBef>
                <a:buSzPct val="85000"/>
                <a:buFont typeface="Wingdings" pitchFamily="2" charset="2"/>
                <a:buChar char="q"/>
              </a:pPr>
              <a:r>
                <a:rPr lang="zh-CN" altLang="en-US" sz="2000" dirty="0">
                  <a:solidFill>
                    <a:srgbClr val="002060"/>
                  </a:solidFill>
                </a:rPr>
                <a:t>用户管理</a:t>
              </a:r>
            </a:p>
          </p:txBody>
        </p:sp>
        <p:sp>
          <p:nvSpPr>
            <p:cNvPr id="19" name="Rectangle 18">
              <a:extLst>
                <a:ext uri="{FF2B5EF4-FFF2-40B4-BE49-F238E27FC236}">
                  <a16:creationId xmlns:a16="http://schemas.microsoft.com/office/drawing/2014/main" id="{E95E558F-C416-5042-987A-20BE47A24F79}"/>
                </a:ext>
              </a:extLst>
            </p:cNvPr>
            <p:cNvSpPr/>
            <p:nvPr/>
          </p:nvSpPr>
          <p:spPr>
            <a:xfrm>
              <a:off x="134222" y="2706061"/>
              <a:ext cx="1938351" cy="449418"/>
            </a:xfrm>
            <a:prstGeom prst="rect">
              <a:avLst/>
            </a:prstGeom>
          </p:spPr>
          <p:txBody>
            <a:bodyPr wrap="none">
              <a:spAutoFit/>
            </a:bodyPr>
            <a:lstStyle/>
            <a:p>
              <a:pPr marL="720725" lvl="1" indent="-360363">
                <a:lnSpc>
                  <a:spcPct val="130000"/>
                </a:lnSpc>
                <a:spcBef>
                  <a:spcPts val="500"/>
                </a:spcBef>
                <a:buSzPct val="85000"/>
                <a:buFont typeface="Wingdings" pitchFamily="2" charset="2"/>
                <a:buChar char="q"/>
              </a:pPr>
              <a:r>
                <a:rPr lang="zh-CN" altLang="en-US" sz="2000" dirty="0">
                  <a:solidFill>
                    <a:srgbClr val="002060"/>
                  </a:solidFill>
                </a:rPr>
                <a:t>应用配置</a:t>
              </a:r>
            </a:p>
          </p:txBody>
        </p:sp>
      </p:grpSp>
      <p:pic>
        <p:nvPicPr>
          <p:cNvPr id="8" name="图片 7">
            <a:extLst>
              <a:ext uri="{FF2B5EF4-FFF2-40B4-BE49-F238E27FC236}">
                <a16:creationId xmlns:a16="http://schemas.microsoft.com/office/drawing/2014/main" id="{84ED0952-4AF4-4ADF-B52F-B7CEA06035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4593" y="2360513"/>
            <a:ext cx="6851218" cy="4481705"/>
          </a:xfrm>
          <a:prstGeom prst="rect">
            <a:avLst/>
          </a:prstGeom>
        </p:spPr>
      </p:pic>
    </p:spTree>
    <p:extLst>
      <p:ext uri="{BB962C8B-B14F-4D97-AF65-F5344CB8AC3E}">
        <p14:creationId xmlns:p14="http://schemas.microsoft.com/office/powerpoint/2010/main" val="414247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9518DF-92FC-4502-88DF-EC4500D96B5F}"/>
              </a:ext>
            </a:extLst>
          </p:cNvPr>
          <p:cNvSpPr>
            <a:spLocks noGrp="1"/>
          </p:cNvSpPr>
          <p:nvPr>
            <p:ph type="sldNum" sz="quarter" idx="12"/>
          </p:nvPr>
        </p:nvSpPr>
        <p:spPr/>
        <p:txBody>
          <a:bodyPr/>
          <a:lstStyle/>
          <a:p>
            <a:fld id="{17F0B86A-3B10-4477-8AC6-12E7D7B5209B}" type="slidenum">
              <a:rPr lang="zh-CN" altLang="en-US" smtClean="0"/>
              <a:t>88</a:t>
            </a:fld>
            <a:endParaRPr lang="zh-CN" altLang="en-US"/>
          </a:p>
        </p:txBody>
      </p:sp>
      <p:sp>
        <p:nvSpPr>
          <p:cNvPr id="7" name="标题 1">
            <a:extLst>
              <a:ext uri="{FF2B5EF4-FFF2-40B4-BE49-F238E27FC236}">
                <a16:creationId xmlns:a16="http://schemas.microsoft.com/office/drawing/2014/main" id="{1999D4A9-8C8B-4724-932B-5CDA7454DE78}"/>
              </a:ext>
            </a:extLst>
          </p:cNvPr>
          <p:cNvSpPr txBox="1">
            <a:spLocks/>
          </p:cNvSpPr>
          <p:nvPr/>
        </p:nvSpPr>
        <p:spPr>
          <a:xfrm>
            <a:off x="0" y="2227723"/>
            <a:ext cx="9144000" cy="2164168"/>
          </a:xfrm>
          <a:prstGeom prst="rect">
            <a:avLst/>
          </a:prstGeom>
        </p:spPr>
        <p:txBody>
          <a:bodyPr anchor="ctr">
            <a:norm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nSpc>
                <a:spcPct val="130000"/>
              </a:lnSpc>
            </a:pPr>
            <a:r>
              <a:rPr lang="zh-CN" altLang="en-US" dirty="0"/>
              <a:t>课题五：</a:t>
            </a:r>
            <a:endParaRPr lang="en-US" altLang="zh-CN" dirty="0"/>
          </a:p>
          <a:p>
            <a:pPr>
              <a:lnSpc>
                <a:spcPct val="130000"/>
              </a:lnSpc>
            </a:pPr>
            <a:r>
              <a:rPr lang="zh-CN" altLang="en-US" dirty="0"/>
              <a:t>混合架构智能计算机</a:t>
            </a:r>
          </a:p>
        </p:txBody>
      </p:sp>
    </p:spTree>
    <p:extLst>
      <p:ext uri="{BB962C8B-B14F-4D97-AF65-F5344CB8AC3E}">
        <p14:creationId xmlns:p14="http://schemas.microsoft.com/office/powerpoint/2010/main" val="4200795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p>
        </p:txBody>
      </p:sp>
      <p:sp>
        <p:nvSpPr>
          <p:cNvPr id="3" name="内容占位符 2">
            <a:extLst>
              <a:ext uri="{FF2B5EF4-FFF2-40B4-BE49-F238E27FC236}">
                <a16:creationId xmlns:a16="http://schemas.microsoft.com/office/drawing/2014/main" id="{E5F52773-D324-4D4A-9FCE-4FBDA403853C}"/>
              </a:ext>
            </a:extLst>
          </p:cNvPr>
          <p:cNvSpPr>
            <a:spLocks noGrp="1"/>
          </p:cNvSpPr>
          <p:nvPr>
            <p:ph idx="1"/>
          </p:nvPr>
        </p:nvSpPr>
        <p:spPr/>
        <p:txBody>
          <a:bodyPr/>
          <a:lstStyle/>
          <a:p>
            <a:r>
              <a:rPr lang="zh-CN" altLang="en-US" dirty="0"/>
              <a:t>探索传统架构与类脑架构融合的硬件体系架构</a:t>
            </a:r>
            <a:endParaRPr lang="en-US" altLang="zh-CN"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t>89</a:t>
            </a:fld>
            <a:endParaRPr lang="zh-CN" altLang="en-US"/>
          </a:p>
        </p:txBody>
      </p:sp>
      <p:sp>
        <p:nvSpPr>
          <p:cNvPr id="5" name="文本框 4">
            <a:extLst>
              <a:ext uri="{FF2B5EF4-FFF2-40B4-BE49-F238E27FC236}">
                <a16:creationId xmlns:a16="http://schemas.microsoft.com/office/drawing/2014/main" id="{83A5AD1C-6450-46BC-900B-9FDB411BF995}"/>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课题五</a:t>
            </a:r>
          </a:p>
        </p:txBody>
      </p:sp>
      <p:sp>
        <p:nvSpPr>
          <p:cNvPr id="70" name="流程图: 联系 14">
            <a:extLst>
              <a:ext uri="{FF2B5EF4-FFF2-40B4-BE49-F238E27FC236}">
                <a16:creationId xmlns:a16="http://schemas.microsoft.com/office/drawing/2014/main" id="{725CB815-72FF-4D4A-A7DF-C0AC4CACDEF1}"/>
              </a:ext>
            </a:extLst>
          </p:cNvPr>
          <p:cNvSpPr/>
          <p:nvPr/>
        </p:nvSpPr>
        <p:spPr>
          <a:xfrm>
            <a:off x="482980" y="2909680"/>
            <a:ext cx="1080000" cy="1080000"/>
          </a:xfrm>
          <a:prstGeom prst="flowChartConnector">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类脑计算</a:t>
            </a:r>
          </a:p>
        </p:txBody>
      </p:sp>
      <p:sp>
        <p:nvSpPr>
          <p:cNvPr id="71" name="流程图: 过程 15">
            <a:extLst>
              <a:ext uri="{FF2B5EF4-FFF2-40B4-BE49-F238E27FC236}">
                <a16:creationId xmlns:a16="http://schemas.microsoft.com/office/drawing/2014/main" id="{DA8A4E37-F16E-4F90-B751-9A31407874B3}"/>
              </a:ext>
            </a:extLst>
          </p:cNvPr>
          <p:cNvSpPr/>
          <p:nvPr/>
        </p:nvSpPr>
        <p:spPr>
          <a:xfrm>
            <a:off x="2624374" y="3595911"/>
            <a:ext cx="1942668" cy="842969"/>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大数据智能</a:t>
            </a:r>
            <a:br>
              <a:rPr lang="en-US" altLang="zh-CN" sz="2000" dirty="0"/>
            </a:br>
            <a:r>
              <a:rPr lang="zh-CN" altLang="en-US" sz="2000" dirty="0"/>
              <a:t>计算机</a:t>
            </a:r>
            <a:endParaRPr lang="en-US" altLang="zh-CN" sz="2000" dirty="0"/>
          </a:p>
        </p:txBody>
      </p:sp>
      <p:sp>
        <p:nvSpPr>
          <p:cNvPr id="77" name="流程图: 联系 21">
            <a:extLst>
              <a:ext uri="{FF2B5EF4-FFF2-40B4-BE49-F238E27FC236}">
                <a16:creationId xmlns:a16="http://schemas.microsoft.com/office/drawing/2014/main" id="{CBBB52CE-7766-490E-8B4B-52018C8A6E7A}"/>
              </a:ext>
            </a:extLst>
          </p:cNvPr>
          <p:cNvSpPr/>
          <p:nvPr/>
        </p:nvSpPr>
        <p:spPr>
          <a:xfrm>
            <a:off x="1573403" y="5380781"/>
            <a:ext cx="1080000" cy="1079999"/>
          </a:xfrm>
          <a:prstGeom prst="flowChartConnector">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类脑计算</a:t>
            </a:r>
            <a:endParaRPr lang="zh-CN" altLang="en-US" sz="2000" dirty="0"/>
          </a:p>
        </p:txBody>
      </p:sp>
      <p:sp>
        <p:nvSpPr>
          <p:cNvPr id="78" name="流程图: 联系 22">
            <a:extLst>
              <a:ext uri="{FF2B5EF4-FFF2-40B4-BE49-F238E27FC236}">
                <a16:creationId xmlns:a16="http://schemas.microsoft.com/office/drawing/2014/main" id="{D8BAD7BB-6AB3-40BC-97B1-D1544BF27FDA}"/>
              </a:ext>
            </a:extLst>
          </p:cNvPr>
          <p:cNvSpPr/>
          <p:nvPr/>
        </p:nvSpPr>
        <p:spPr>
          <a:xfrm>
            <a:off x="4596071" y="5380781"/>
            <a:ext cx="1080000" cy="1079998"/>
          </a:xfrm>
          <a:prstGeom prst="flowChartConnector">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类脑计算</a:t>
            </a:r>
          </a:p>
        </p:txBody>
      </p:sp>
      <p:cxnSp>
        <p:nvCxnSpPr>
          <p:cNvPr id="79" name="直接箭头连接符 23">
            <a:extLst>
              <a:ext uri="{FF2B5EF4-FFF2-40B4-BE49-F238E27FC236}">
                <a16:creationId xmlns:a16="http://schemas.microsoft.com/office/drawing/2014/main" id="{0EB19AFB-D45A-4235-9E06-C97D5356EC20}"/>
              </a:ext>
            </a:extLst>
          </p:cNvPr>
          <p:cNvCxnSpPr>
            <a:cxnSpLocks/>
            <a:stCxn id="70" idx="6"/>
            <a:endCxn id="71" idx="1"/>
          </p:cNvCxnSpPr>
          <p:nvPr/>
        </p:nvCxnSpPr>
        <p:spPr>
          <a:xfrm>
            <a:off x="1562980" y="3449680"/>
            <a:ext cx="1061394" cy="567716"/>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24">
            <a:extLst>
              <a:ext uri="{FF2B5EF4-FFF2-40B4-BE49-F238E27FC236}">
                <a16:creationId xmlns:a16="http://schemas.microsoft.com/office/drawing/2014/main" id="{3AB17819-9849-4D41-AABE-4374A520B6BD}"/>
              </a:ext>
            </a:extLst>
          </p:cNvPr>
          <p:cNvCxnSpPr>
            <a:cxnSpLocks/>
            <a:stCxn id="71" idx="3"/>
            <a:endCxn id="25" idx="2"/>
          </p:cNvCxnSpPr>
          <p:nvPr/>
        </p:nvCxnSpPr>
        <p:spPr>
          <a:xfrm flipV="1">
            <a:off x="4567042" y="3449680"/>
            <a:ext cx="1061395" cy="567716"/>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25">
            <a:extLst>
              <a:ext uri="{FF2B5EF4-FFF2-40B4-BE49-F238E27FC236}">
                <a16:creationId xmlns:a16="http://schemas.microsoft.com/office/drawing/2014/main" id="{E29FA985-826D-40F5-9252-7F38B1599263}"/>
              </a:ext>
            </a:extLst>
          </p:cNvPr>
          <p:cNvCxnSpPr>
            <a:cxnSpLocks/>
            <a:stCxn id="71" idx="0"/>
            <a:endCxn id="24" idx="4"/>
          </p:cNvCxnSpPr>
          <p:nvPr/>
        </p:nvCxnSpPr>
        <p:spPr>
          <a:xfrm flipV="1">
            <a:off x="3595708" y="2626988"/>
            <a:ext cx="0" cy="968923"/>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26">
            <a:extLst>
              <a:ext uri="{FF2B5EF4-FFF2-40B4-BE49-F238E27FC236}">
                <a16:creationId xmlns:a16="http://schemas.microsoft.com/office/drawing/2014/main" id="{8E874BF0-2D18-4B4F-BCD9-BACB8893D98E}"/>
              </a:ext>
            </a:extLst>
          </p:cNvPr>
          <p:cNvCxnSpPr>
            <a:cxnSpLocks/>
            <a:endCxn id="77" idx="7"/>
          </p:cNvCxnSpPr>
          <p:nvPr/>
        </p:nvCxnSpPr>
        <p:spPr>
          <a:xfrm flipH="1">
            <a:off x="2495241" y="4438880"/>
            <a:ext cx="737315" cy="1100063"/>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27">
            <a:extLst>
              <a:ext uri="{FF2B5EF4-FFF2-40B4-BE49-F238E27FC236}">
                <a16:creationId xmlns:a16="http://schemas.microsoft.com/office/drawing/2014/main" id="{62F680BE-E459-4B8C-B31F-E2C299F230E2}"/>
              </a:ext>
            </a:extLst>
          </p:cNvPr>
          <p:cNvCxnSpPr>
            <a:cxnSpLocks/>
            <a:stCxn id="78" idx="1"/>
          </p:cNvCxnSpPr>
          <p:nvPr/>
        </p:nvCxnSpPr>
        <p:spPr>
          <a:xfrm flipH="1" flipV="1">
            <a:off x="3938435" y="4438880"/>
            <a:ext cx="815798" cy="1100063"/>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28">
            <a:extLst>
              <a:ext uri="{FF2B5EF4-FFF2-40B4-BE49-F238E27FC236}">
                <a16:creationId xmlns:a16="http://schemas.microsoft.com/office/drawing/2014/main" id="{0B45F3B6-11E5-4A41-A869-D875E6CE19E8}"/>
              </a:ext>
            </a:extLst>
          </p:cNvPr>
          <p:cNvCxnSpPr>
            <a:cxnSpLocks/>
            <a:stCxn id="70" idx="7"/>
            <a:endCxn id="24" idx="2"/>
          </p:cNvCxnSpPr>
          <p:nvPr/>
        </p:nvCxnSpPr>
        <p:spPr>
          <a:xfrm flipV="1">
            <a:off x="1404818" y="2086988"/>
            <a:ext cx="1650890" cy="980854"/>
          </a:xfrm>
          <a:prstGeom prst="straightConnector1">
            <a:avLst/>
          </a:prstGeom>
          <a:ln w="31750">
            <a:solidFill>
              <a:schemeClr val="bg1">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29">
            <a:extLst>
              <a:ext uri="{FF2B5EF4-FFF2-40B4-BE49-F238E27FC236}">
                <a16:creationId xmlns:a16="http://schemas.microsoft.com/office/drawing/2014/main" id="{D6E3D7D2-780E-4A01-95C4-6F2216CC1C21}"/>
              </a:ext>
            </a:extLst>
          </p:cNvPr>
          <p:cNvCxnSpPr>
            <a:cxnSpLocks/>
            <a:stCxn id="70" idx="4"/>
            <a:endCxn id="77" idx="1"/>
          </p:cNvCxnSpPr>
          <p:nvPr/>
        </p:nvCxnSpPr>
        <p:spPr>
          <a:xfrm>
            <a:off x="1022980" y="3989680"/>
            <a:ext cx="708585" cy="1549263"/>
          </a:xfrm>
          <a:prstGeom prst="straightConnector1">
            <a:avLst/>
          </a:prstGeom>
          <a:ln w="31750">
            <a:solidFill>
              <a:schemeClr val="bg1">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30">
            <a:extLst>
              <a:ext uri="{FF2B5EF4-FFF2-40B4-BE49-F238E27FC236}">
                <a16:creationId xmlns:a16="http://schemas.microsoft.com/office/drawing/2014/main" id="{CCEFF417-0275-428A-BF3B-CBCD2CCBB371}"/>
              </a:ext>
            </a:extLst>
          </p:cNvPr>
          <p:cNvCxnSpPr>
            <a:cxnSpLocks/>
            <a:stCxn id="25" idx="4"/>
            <a:endCxn id="78" idx="7"/>
          </p:cNvCxnSpPr>
          <p:nvPr/>
        </p:nvCxnSpPr>
        <p:spPr>
          <a:xfrm flipH="1">
            <a:off x="5517909" y="3989680"/>
            <a:ext cx="650528" cy="1549263"/>
          </a:xfrm>
          <a:prstGeom prst="straightConnector1">
            <a:avLst/>
          </a:prstGeom>
          <a:ln w="31750">
            <a:solidFill>
              <a:schemeClr val="bg1">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31">
            <a:extLst>
              <a:ext uri="{FF2B5EF4-FFF2-40B4-BE49-F238E27FC236}">
                <a16:creationId xmlns:a16="http://schemas.microsoft.com/office/drawing/2014/main" id="{43161F34-CDAB-41EE-8B17-62CB34D6A1C8}"/>
              </a:ext>
            </a:extLst>
          </p:cNvPr>
          <p:cNvCxnSpPr>
            <a:cxnSpLocks/>
            <a:stCxn id="77" idx="6"/>
            <a:endCxn id="78" idx="2"/>
          </p:cNvCxnSpPr>
          <p:nvPr/>
        </p:nvCxnSpPr>
        <p:spPr>
          <a:xfrm flipV="1">
            <a:off x="2653403" y="5920780"/>
            <a:ext cx="1942668" cy="1"/>
          </a:xfrm>
          <a:prstGeom prst="straightConnector1">
            <a:avLst/>
          </a:prstGeom>
          <a:ln w="31750">
            <a:solidFill>
              <a:schemeClr val="bg1">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32">
            <a:extLst>
              <a:ext uri="{FF2B5EF4-FFF2-40B4-BE49-F238E27FC236}">
                <a16:creationId xmlns:a16="http://schemas.microsoft.com/office/drawing/2014/main" id="{AFF1BAB8-5192-46CD-9D66-6EE0C3FCCD3F}"/>
              </a:ext>
            </a:extLst>
          </p:cNvPr>
          <p:cNvCxnSpPr>
            <a:cxnSpLocks/>
            <a:stCxn id="25" idx="1"/>
            <a:endCxn id="24" idx="6"/>
          </p:cNvCxnSpPr>
          <p:nvPr/>
        </p:nvCxnSpPr>
        <p:spPr>
          <a:xfrm flipH="1" flipV="1">
            <a:off x="4135708" y="2086988"/>
            <a:ext cx="1650891" cy="980854"/>
          </a:xfrm>
          <a:prstGeom prst="straightConnector1">
            <a:avLst/>
          </a:prstGeom>
          <a:ln w="31750">
            <a:solidFill>
              <a:schemeClr val="bg1">
                <a:lumMod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流程图: 联系 14">
            <a:extLst>
              <a:ext uri="{FF2B5EF4-FFF2-40B4-BE49-F238E27FC236}">
                <a16:creationId xmlns:a16="http://schemas.microsoft.com/office/drawing/2014/main" id="{C978EBBF-EE06-47BD-BA71-EEE4173C853E}"/>
              </a:ext>
            </a:extLst>
          </p:cNvPr>
          <p:cNvSpPr/>
          <p:nvPr/>
        </p:nvSpPr>
        <p:spPr>
          <a:xfrm>
            <a:off x="3055708" y="1546988"/>
            <a:ext cx="1080000" cy="1080000"/>
          </a:xfrm>
          <a:prstGeom prst="flowChartConnector">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类脑计算</a:t>
            </a:r>
          </a:p>
        </p:txBody>
      </p:sp>
      <p:sp>
        <p:nvSpPr>
          <p:cNvPr id="25" name="流程图: 联系 14">
            <a:extLst>
              <a:ext uri="{FF2B5EF4-FFF2-40B4-BE49-F238E27FC236}">
                <a16:creationId xmlns:a16="http://schemas.microsoft.com/office/drawing/2014/main" id="{B8EC3D17-0D99-4B75-A00E-2080CC82B794}"/>
              </a:ext>
            </a:extLst>
          </p:cNvPr>
          <p:cNvSpPr/>
          <p:nvPr/>
        </p:nvSpPr>
        <p:spPr>
          <a:xfrm>
            <a:off x="5628437" y="2909680"/>
            <a:ext cx="1080000" cy="1080000"/>
          </a:xfrm>
          <a:prstGeom prst="flowChartConnector">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类脑计算</a:t>
            </a:r>
          </a:p>
        </p:txBody>
      </p:sp>
      <p:sp>
        <p:nvSpPr>
          <p:cNvPr id="96" name="流程图: 联系 14">
            <a:extLst>
              <a:ext uri="{FF2B5EF4-FFF2-40B4-BE49-F238E27FC236}">
                <a16:creationId xmlns:a16="http://schemas.microsoft.com/office/drawing/2014/main" id="{8DBA66E6-8365-446F-A0B9-039597DDB288}"/>
              </a:ext>
            </a:extLst>
          </p:cNvPr>
          <p:cNvSpPr/>
          <p:nvPr/>
        </p:nvSpPr>
        <p:spPr>
          <a:xfrm>
            <a:off x="6428920" y="1638994"/>
            <a:ext cx="1080000" cy="1080000"/>
          </a:xfrm>
          <a:prstGeom prst="flowChartConnector">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类脑边缘计算</a:t>
            </a:r>
          </a:p>
        </p:txBody>
      </p:sp>
      <p:sp>
        <p:nvSpPr>
          <p:cNvPr id="97" name="流程图: 联系 14">
            <a:extLst>
              <a:ext uri="{FF2B5EF4-FFF2-40B4-BE49-F238E27FC236}">
                <a16:creationId xmlns:a16="http://schemas.microsoft.com/office/drawing/2014/main" id="{55E744E9-63AD-498E-A028-9B413B9F23B6}"/>
              </a:ext>
            </a:extLst>
          </p:cNvPr>
          <p:cNvSpPr/>
          <p:nvPr/>
        </p:nvSpPr>
        <p:spPr>
          <a:xfrm>
            <a:off x="7322782" y="4224311"/>
            <a:ext cx="1080000" cy="1080000"/>
          </a:xfrm>
          <a:prstGeom prst="flowChartConnector">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类脑边缘计算</a:t>
            </a:r>
          </a:p>
        </p:txBody>
      </p:sp>
      <p:cxnSp>
        <p:nvCxnSpPr>
          <p:cNvPr id="98" name="直接箭头连接符 24">
            <a:extLst>
              <a:ext uri="{FF2B5EF4-FFF2-40B4-BE49-F238E27FC236}">
                <a16:creationId xmlns:a16="http://schemas.microsoft.com/office/drawing/2014/main" id="{9EAB23B7-6026-4398-91E4-D3A16A60D9C1}"/>
              </a:ext>
            </a:extLst>
          </p:cNvPr>
          <p:cNvCxnSpPr>
            <a:cxnSpLocks/>
            <a:endCxn id="97" idx="2"/>
          </p:cNvCxnSpPr>
          <p:nvPr/>
        </p:nvCxnSpPr>
        <p:spPr>
          <a:xfrm>
            <a:off x="4567042" y="4180366"/>
            <a:ext cx="2755740" cy="583945"/>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24">
            <a:extLst>
              <a:ext uri="{FF2B5EF4-FFF2-40B4-BE49-F238E27FC236}">
                <a16:creationId xmlns:a16="http://schemas.microsoft.com/office/drawing/2014/main" id="{BDA5E31D-4A2B-4138-B575-07DD822D5F2B}"/>
              </a:ext>
            </a:extLst>
          </p:cNvPr>
          <p:cNvCxnSpPr>
            <a:cxnSpLocks/>
            <a:endCxn id="96" idx="2"/>
          </p:cNvCxnSpPr>
          <p:nvPr/>
        </p:nvCxnSpPr>
        <p:spPr>
          <a:xfrm flipV="1">
            <a:off x="4567042" y="2178994"/>
            <a:ext cx="1861878" cy="152799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143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62EAF5-6292-4FB0-BA3E-AC244119BF67}"/>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F44173A8-A423-4056-B375-07017C7E6B9C}"/>
              </a:ext>
            </a:extLst>
          </p:cNvPr>
          <p:cNvSpPr>
            <a:spLocks noGrp="1"/>
          </p:cNvSpPr>
          <p:nvPr>
            <p:ph idx="1"/>
          </p:nvPr>
        </p:nvSpPr>
        <p:spPr>
          <a:xfrm>
            <a:off x="134224" y="2119741"/>
            <a:ext cx="8883941" cy="4250489"/>
          </a:xfrm>
        </p:spPr>
        <p:txBody>
          <a:bodyPr/>
          <a:lstStyle/>
          <a:p>
            <a:r>
              <a:rPr lang="zh-CN" altLang="en-US" dirty="0"/>
              <a:t>大数据智能计算本质上是</a:t>
            </a:r>
            <a:r>
              <a:rPr lang="zh-CN" altLang="en-US" dirty="0">
                <a:solidFill>
                  <a:srgbClr val="C00000"/>
                </a:solidFill>
              </a:rPr>
              <a:t>计算密集型</a:t>
            </a:r>
            <a:r>
              <a:rPr lang="en-US" altLang="zh-CN" dirty="0">
                <a:solidFill>
                  <a:srgbClr val="C00000"/>
                </a:solidFill>
              </a:rPr>
              <a:t>+</a:t>
            </a:r>
            <a:r>
              <a:rPr lang="zh-CN" altLang="en-US" dirty="0">
                <a:solidFill>
                  <a:srgbClr val="C00000"/>
                </a:solidFill>
              </a:rPr>
              <a:t>数据密集型问题</a:t>
            </a:r>
            <a:r>
              <a:rPr lang="zh-CN" altLang="en-US" dirty="0"/>
              <a:t>，计算和存储之间、不同计算节点之间的“</a:t>
            </a:r>
            <a:r>
              <a:rPr lang="en-US" altLang="zh-CN" dirty="0">
                <a:solidFill>
                  <a:srgbClr val="C00000"/>
                </a:solidFill>
              </a:rPr>
              <a:t>I/O</a:t>
            </a:r>
            <a:r>
              <a:rPr lang="zh-CN" altLang="en-US" dirty="0">
                <a:solidFill>
                  <a:srgbClr val="C00000"/>
                </a:solidFill>
              </a:rPr>
              <a:t>墙</a:t>
            </a:r>
            <a:r>
              <a:rPr lang="zh-CN" altLang="en-US" dirty="0"/>
              <a:t>”成为瓶颈问题</a:t>
            </a:r>
            <a:endParaRPr lang="en-US" altLang="zh-CN" dirty="0"/>
          </a:p>
          <a:p>
            <a:r>
              <a:rPr lang="zh-CN" altLang="en-US" dirty="0"/>
              <a:t>在</a:t>
            </a:r>
            <a:r>
              <a:rPr lang="en-US" altLang="zh-CN" dirty="0"/>
              <a:t>E</a:t>
            </a:r>
            <a:r>
              <a:rPr lang="zh-CN" altLang="en-US" dirty="0"/>
              <a:t>级计算时代，</a:t>
            </a:r>
            <a:r>
              <a:rPr lang="en-US" altLang="zh-CN" dirty="0"/>
              <a:t>I/O</a:t>
            </a:r>
            <a:r>
              <a:rPr lang="zh-CN" altLang="en-US" dirty="0"/>
              <a:t>瓶颈更令人担忧</a:t>
            </a:r>
            <a:endParaRPr lang="en-US" altLang="zh-CN" dirty="0"/>
          </a:p>
        </p:txBody>
      </p:sp>
      <p:sp>
        <p:nvSpPr>
          <p:cNvPr id="4" name="灯片编号占位符 3">
            <a:extLst>
              <a:ext uri="{FF2B5EF4-FFF2-40B4-BE49-F238E27FC236}">
                <a16:creationId xmlns:a16="http://schemas.microsoft.com/office/drawing/2014/main" id="{81AC69A1-ACAA-4924-974A-91319CB13F2B}"/>
              </a:ext>
            </a:extLst>
          </p:cNvPr>
          <p:cNvSpPr>
            <a:spLocks noGrp="1"/>
          </p:cNvSpPr>
          <p:nvPr>
            <p:ph type="sldNum" sz="quarter" idx="12"/>
          </p:nvPr>
        </p:nvSpPr>
        <p:spPr/>
        <p:txBody>
          <a:bodyPr/>
          <a:lstStyle/>
          <a:p>
            <a:fld id="{17F0B86A-3B10-4477-8AC6-12E7D7B5209B}" type="slidenum">
              <a:rPr lang="zh-CN" altLang="en-US" smtClean="0"/>
              <a:t>9</a:t>
            </a:fld>
            <a:endParaRPr lang="zh-CN" altLang="en-US"/>
          </a:p>
        </p:txBody>
      </p:sp>
      <p:sp>
        <p:nvSpPr>
          <p:cNvPr id="5" name="矩形 4">
            <a:extLst>
              <a:ext uri="{FF2B5EF4-FFF2-40B4-BE49-F238E27FC236}">
                <a16:creationId xmlns:a16="http://schemas.microsoft.com/office/drawing/2014/main" id="{1E6AE119-E650-4E3D-A8A5-E3813C6B8695}"/>
              </a:ext>
            </a:extLst>
          </p:cNvPr>
          <p:cNvSpPr/>
          <p:nvPr/>
        </p:nvSpPr>
        <p:spPr>
          <a:xfrm>
            <a:off x="325582" y="970442"/>
            <a:ext cx="8492836" cy="1000980"/>
          </a:xfrm>
          <a:prstGeom prst="rect">
            <a:avLst/>
          </a:prstGeom>
          <a:ln>
            <a:solidFill>
              <a:schemeClr val="tx1"/>
            </a:solidFill>
          </a:ln>
        </p:spPr>
        <p:txBody>
          <a:bodyPr wrap="square">
            <a:spAutoFit/>
          </a:bodyPr>
          <a:lstStyle/>
          <a:p>
            <a:pPr>
              <a:lnSpc>
                <a:spcPct val="130000"/>
              </a:lnSpc>
              <a:tabLst>
                <a:tab pos="11483975" algn="r"/>
              </a:tabLst>
            </a:pPr>
            <a:r>
              <a:rPr lang="zh-CN" altLang="en-US" sz="2400" dirty="0">
                <a:solidFill>
                  <a:srgbClr val="002060"/>
                </a:solidFill>
              </a:rPr>
              <a:t>阿姆达尔“平衡”定律：</a:t>
            </a:r>
            <a:endParaRPr lang="en-US" altLang="zh-CN" sz="2400" dirty="0">
              <a:solidFill>
                <a:srgbClr val="002060"/>
              </a:solidFill>
            </a:endParaRPr>
          </a:p>
          <a:p>
            <a:pPr algn="ctr">
              <a:lnSpc>
                <a:spcPct val="130000"/>
              </a:lnSpc>
              <a:tabLst>
                <a:tab pos="11483975" algn="r"/>
              </a:tabLst>
            </a:pPr>
            <a:r>
              <a:rPr lang="zh-CN" altLang="en-US" sz="2400" dirty="0">
                <a:solidFill>
                  <a:srgbClr val="C00000"/>
                </a:solidFill>
              </a:rPr>
              <a:t>任何计算机性能取决于它最慢的组件</a:t>
            </a:r>
            <a:endParaRPr lang="en-US" altLang="zh-CN" sz="2400" dirty="0">
              <a:solidFill>
                <a:srgbClr val="C00000"/>
              </a:solidFill>
            </a:endParaRPr>
          </a:p>
        </p:txBody>
      </p:sp>
      <p:pic>
        <p:nvPicPr>
          <p:cNvPr id="6" name="图片 5">
            <a:extLst>
              <a:ext uri="{FF2B5EF4-FFF2-40B4-BE49-F238E27FC236}">
                <a16:creationId xmlns:a16="http://schemas.microsoft.com/office/drawing/2014/main" id="{E121A196-370C-4B7E-91D5-D89112282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67581" y="4223093"/>
            <a:ext cx="5134855" cy="1729890"/>
          </a:xfrm>
          <a:prstGeom prst="rect">
            <a:avLst/>
          </a:prstGeom>
        </p:spPr>
      </p:pic>
      <p:pic>
        <p:nvPicPr>
          <p:cNvPr id="7" name="图片 6">
            <a:extLst>
              <a:ext uri="{FF2B5EF4-FFF2-40B4-BE49-F238E27FC236}">
                <a16:creationId xmlns:a16="http://schemas.microsoft.com/office/drawing/2014/main" id="{41BB0441-2C4F-4DBA-B25D-F16E004C7A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272" y="3823224"/>
            <a:ext cx="3883310" cy="2490122"/>
          </a:xfrm>
          <a:prstGeom prst="rect">
            <a:avLst/>
          </a:prstGeom>
        </p:spPr>
      </p:pic>
    </p:spTree>
    <p:extLst>
      <p:ext uri="{BB962C8B-B14F-4D97-AF65-F5344CB8AC3E}">
        <p14:creationId xmlns:p14="http://schemas.microsoft.com/office/powerpoint/2010/main" val="34750249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7A207-C65E-41EA-BBB7-7C2371870B5F}"/>
              </a:ext>
            </a:extLst>
          </p:cNvPr>
          <p:cNvSpPr>
            <a:spLocks noGrp="1"/>
          </p:cNvSpPr>
          <p:nvPr>
            <p:ph type="title"/>
          </p:nvPr>
        </p:nvSpPr>
        <p:spPr/>
        <p:txBody>
          <a:bodyPr/>
          <a:lstStyle/>
          <a:p>
            <a:r>
              <a:rPr lang="zh-CN" altLang="en-US" dirty="0"/>
              <a:t>研究内容</a:t>
            </a:r>
          </a:p>
        </p:txBody>
      </p:sp>
      <p:sp>
        <p:nvSpPr>
          <p:cNvPr id="3" name="内容占位符 2">
            <a:extLst>
              <a:ext uri="{FF2B5EF4-FFF2-40B4-BE49-F238E27FC236}">
                <a16:creationId xmlns:a16="http://schemas.microsoft.com/office/drawing/2014/main" id="{E5F52773-D324-4D4A-9FCE-4FBDA403853C}"/>
              </a:ext>
            </a:extLst>
          </p:cNvPr>
          <p:cNvSpPr>
            <a:spLocks noGrp="1"/>
          </p:cNvSpPr>
          <p:nvPr>
            <p:ph idx="1"/>
          </p:nvPr>
        </p:nvSpPr>
        <p:spPr/>
        <p:txBody>
          <a:bodyPr/>
          <a:lstStyle/>
          <a:p>
            <a:pPr>
              <a:lnSpc>
                <a:spcPct val="200000"/>
              </a:lnSpc>
            </a:pPr>
            <a:r>
              <a:rPr lang="zh-CN" altLang="en-US" sz="2800" dirty="0"/>
              <a:t>探索面向混合体系架构的新型“操作系统”</a:t>
            </a:r>
          </a:p>
          <a:p>
            <a:pPr lvl="1">
              <a:lnSpc>
                <a:spcPct val="200000"/>
              </a:lnSpc>
            </a:pPr>
            <a:r>
              <a:rPr lang="zh-CN" altLang="en-US" sz="2400" dirty="0"/>
              <a:t>新型计算模式</a:t>
            </a:r>
            <a:endParaRPr lang="en-US" altLang="zh-CN" sz="2400" dirty="0"/>
          </a:p>
          <a:p>
            <a:pPr lvl="1">
              <a:lnSpc>
                <a:spcPct val="200000"/>
              </a:lnSpc>
            </a:pPr>
            <a:r>
              <a:rPr lang="zh-CN" altLang="en-US" sz="2400" dirty="0"/>
              <a:t>新型编程框架</a:t>
            </a:r>
          </a:p>
          <a:p>
            <a:pPr lvl="1">
              <a:lnSpc>
                <a:spcPct val="200000"/>
              </a:lnSpc>
            </a:pPr>
            <a:r>
              <a:rPr lang="zh-CN" altLang="en-US" sz="2400" dirty="0"/>
              <a:t>新型调度引擎</a:t>
            </a:r>
            <a:endParaRPr lang="en-US" altLang="zh-CN" sz="2400" dirty="0"/>
          </a:p>
          <a:p>
            <a:pPr>
              <a:lnSpc>
                <a:spcPct val="200000"/>
              </a:lnSpc>
            </a:pPr>
            <a:endParaRPr lang="zh-CN" altLang="en-US" sz="2800" dirty="0"/>
          </a:p>
        </p:txBody>
      </p:sp>
      <p:sp>
        <p:nvSpPr>
          <p:cNvPr id="4" name="灯片编号占位符 3">
            <a:extLst>
              <a:ext uri="{FF2B5EF4-FFF2-40B4-BE49-F238E27FC236}">
                <a16:creationId xmlns:a16="http://schemas.microsoft.com/office/drawing/2014/main" id="{CE079473-73C4-40CB-B0B3-84EEE6E1A370}"/>
              </a:ext>
            </a:extLst>
          </p:cNvPr>
          <p:cNvSpPr>
            <a:spLocks noGrp="1"/>
          </p:cNvSpPr>
          <p:nvPr>
            <p:ph type="sldNum" sz="quarter" idx="12"/>
          </p:nvPr>
        </p:nvSpPr>
        <p:spPr/>
        <p:txBody>
          <a:bodyPr/>
          <a:lstStyle/>
          <a:p>
            <a:fld id="{17F0B86A-3B10-4477-8AC6-12E7D7B5209B}" type="slidenum">
              <a:rPr lang="zh-CN" altLang="en-US" smtClean="0"/>
              <a:t>90</a:t>
            </a:fld>
            <a:endParaRPr lang="zh-CN" altLang="en-US"/>
          </a:p>
        </p:txBody>
      </p:sp>
      <p:sp>
        <p:nvSpPr>
          <p:cNvPr id="7" name="文本框 6">
            <a:extLst>
              <a:ext uri="{FF2B5EF4-FFF2-40B4-BE49-F238E27FC236}">
                <a16:creationId xmlns:a16="http://schemas.microsoft.com/office/drawing/2014/main" id="{6E52D5C5-F1FC-40F4-A7B7-BDA103BE0B8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课题五</a:t>
            </a:r>
          </a:p>
        </p:txBody>
      </p:sp>
    </p:spTree>
    <p:extLst>
      <p:ext uri="{BB962C8B-B14F-4D97-AF65-F5344CB8AC3E}">
        <p14:creationId xmlns:p14="http://schemas.microsoft.com/office/powerpoint/2010/main" val="38321428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5B20D-82EC-4305-B8AA-AB3F7DF0BB7B}"/>
              </a:ext>
            </a:extLst>
          </p:cNvPr>
          <p:cNvSpPr>
            <a:spLocks noGrp="1"/>
          </p:cNvSpPr>
          <p:nvPr>
            <p:ph type="title"/>
          </p:nvPr>
        </p:nvSpPr>
        <p:spPr/>
        <p:txBody>
          <a:bodyPr/>
          <a:lstStyle/>
          <a:p>
            <a:r>
              <a:rPr lang="zh-CN" altLang="en-US" dirty="0"/>
              <a:t>预期成果与指标</a:t>
            </a:r>
          </a:p>
        </p:txBody>
      </p:sp>
      <p:sp>
        <p:nvSpPr>
          <p:cNvPr id="3" name="内容占位符 2">
            <a:extLst>
              <a:ext uri="{FF2B5EF4-FFF2-40B4-BE49-F238E27FC236}">
                <a16:creationId xmlns:a16="http://schemas.microsoft.com/office/drawing/2014/main" id="{FE1AABB1-175A-4DDD-8FA0-520C465ADEAE}"/>
              </a:ext>
            </a:extLst>
          </p:cNvPr>
          <p:cNvSpPr>
            <a:spLocks noGrp="1"/>
          </p:cNvSpPr>
          <p:nvPr>
            <p:ph idx="1"/>
          </p:nvPr>
        </p:nvSpPr>
        <p:spPr/>
        <p:txBody>
          <a:bodyPr/>
          <a:lstStyle/>
          <a:p>
            <a:pPr>
              <a:lnSpc>
                <a:spcPct val="150000"/>
              </a:lnSpc>
            </a:pPr>
            <a:r>
              <a:rPr lang="zh-CN" altLang="en-US" dirty="0"/>
              <a:t>本项目第一阶段（前两年）将形成以下成果：</a:t>
            </a:r>
            <a:endParaRPr lang="en-US" altLang="zh-CN" dirty="0"/>
          </a:p>
          <a:p>
            <a:pPr lvl="1">
              <a:lnSpc>
                <a:spcPct val="150000"/>
              </a:lnSpc>
            </a:pPr>
            <a:r>
              <a:rPr lang="zh-CN" altLang="en-US" dirty="0"/>
              <a:t>研发完成</a:t>
            </a:r>
            <a:r>
              <a:rPr lang="zh-CN" altLang="en-US" dirty="0">
                <a:solidFill>
                  <a:srgbClr val="C00000"/>
                </a:solidFill>
              </a:rPr>
              <a:t>基于传统架构的大数据智能计算机</a:t>
            </a:r>
            <a:r>
              <a:rPr lang="zh-CN" altLang="en-US" dirty="0"/>
              <a:t>样机集群一套，规模约</a:t>
            </a:r>
            <a:r>
              <a:rPr lang="en-US" altLang="zh-CN" dirty="0"/>
              <a:t>150</a:t>
            </a:r>
            <a:r>
              <a:rPr lang="zh-CN" altLang="en-US" dirty="0"/>
              <a:t>个节点，提出评测基准集并通过测试</a:t>
            </a:r>
            <a:endParaRPr lang="en-US" altLang="zh-CN" dirty="0"/>
          </a:p>
          <a:p>
            <a:pPr lvl="1">
              <a:lnSpc>
                <a:spcPct val="150000"/>
              </a:lnSpc>
            </a:pPr>
            <a:r>
              <a:rPr lang="zh-CN" altLang="en-US" dirty="0"/>
              <a:t>研发完成</a:t>
            </a:r>
            <a:r>
              <a:rPr lang="zh-CN" altLang="en-US" dirty="0">
                <a:solidFill>
                  <a:srgbClr val="C00000"/>
                </a:solidFill>
              </a:rPr>
              <a:t>基于类脑架构的智能计算机</a:t>
            </a:r>
            <a:r>
              <a:rPr lang="zh-CN" altLang="en-US" dirty="0"/>
              <a:t>样机集群一套，规模约</a:t>
            </a:r>
            <a:r>
              <a:rPr lang="en-US" altLang="zh-CN" dirty="0"/>
              <a:t>50</a:t>
            </a:r>
            <a:r>
              <a:rPr lang="zh-CN" altLang="en-US" dirty="0"/>
              <a:t>个智能单元，提出评测基准集并通过测试</a:t>
            </a:r>
            <a:endParaRPr lang="en-US" altLang="zh-CN" dirty="0"/>
          </a:p>
          <a:p>
            <a:pPr lvl="1">
              <a:lnSpc>
                <a:spcPct val="150000"/>
              </a:lnSpc>
            </a:pPr>
            <a:r>
              <a:rPr lang="zh-CN" altLang="en-US" dirty="0"/>
              <a:t>研发</a:t>
            </a:r>
            <a:r>
              <a:rPr lang="zh-CN" altLang="en-US" dirty="0">
                <a:solidFill>
                  <a:srgbClr val="C00000"/>
                </a:solidFill>
              </a:rPr>
              <a:t>第一代存算一体芯片和类脑计算芯片</a:t>
            </a:r>
            <a:r>
              <a:rPr lang="zh-CN" altLang="en-US" dirty="0"/>
              <a:t>，并在项目研发的智能计算机中得到应用</a:t>
            </a:r>
            <a:endParaRPr lang="en-US" altLang="zh-CN" dirty="0"/>
          </a:p>
          <a:p>
            <a:pPr lvl="1">
              <a:lnSpc>
                <a:spcPct val="150000"/>
              </a:lnSpc>
            </a:pPr>
            <a:r>
              <a:rPr lang="zh-CN" altLang="en-US" dirty="0"/>
              <a:t>研发完成一套人工智能应用支撑环境与验证平台</a:t>
            </a:r>
            <a:endParaRPr lang="en-US" altLang="zh-CN" dirty="0"/>
          </a:p>
          <a:p>
            <a:pPr lvl="1">
              <a:lnSpc>
                <a:spcPct val="150000"/>
              </a:lnSpc>
            </a:pPr>
            <a:r>
              <a:rPr lang="zh-CN" altLang="en-US" dirty="0"/>
              <a:t>发表学术论文</a:t>
            </a:r>
            <a:r>
              <a:rPr lang="en-US" altLang="zh-CN" dirty="0"/>
              <a:t>5</a:t>
            </a:r>
            <a:r>
              <a:rPr lang="zh-CN" altLang="en-US" dirty="0"/>
              <a:t>篇，申请发明专利</a:t>
            </a:r>
            <a:r>
              <a:rPr lang="en-US" altLang="zh-CN" dirty="0"/>
              <a:t>30</a:t>
            </a:r>
            <a:r>
              <a:rPr lang="zh-CN" altLang="en-US" dirty="0"/>
              <a:t>项，软件著作权</a:t>
            </a:r>
            <a:r>
              <a:rPr lang="en-US" altLang="zh-CN" dirty="0"/>
              <a:t>5</a:t>
            </a:r>
            <a:r>
              <a:rPr lang="zh-CN" altLang="en-US" dirty="0"/>
              <a:t>项</a:t>
            </a:r>
          </a:p>
        </p:txBody>
      </p:sp>
      <p:sp>
        <p:nvSpPr>
          <p:cNvPr id="4" name="灯片编号占位符 3">
            <a:extLst>
              <a:ext uri="{FF2B5EF4-FFF2-40B4-BE49-F238E27FC236}">
                <a16:creationId xmlns:a16="http://schemas.microsoft.com/office/drawing/2014/main" id="{304AE958-1AD6-43F5-9AF6-43AC990639C6}"/>
              </a:ext>
            </a:extLst>
          </p:cNvPr>
          <p:cNvSpPr>
            <a:spLocks noGrp="1"/>
          </p:cNvSpPr>
          <p:nvPr>
            <p:ph type="sldNum" sz="quarter" idx="12"/>
          </p:nvPr>
        </p:nvSpPr>
        <p:spPr/>
        <p:txBody>
          <a:bodyPr/>
          <a:lstStyle/>
          <a:p>
            <a:fld id="{17F0B86A-3B10-4477-8AC6-12E7D7B5209B}" type="slidenum">
              <a:rPr lang="zh-CN" altLang="en-US" smtClean="0"/>
              <a:t>91</a:t>
            </a:fld>
            <a:endParaRPr lang="zh-CN" altLang="en-US"/>
          </a:p>
        </p:txBody>
      </p:sp>
    </p:spTree>
    <p:extLst>
      <p:ext uri="{BB962C8B-B14F-4D97-AF65-F5344CB8AC3E}">
        <p14:creationId xmlns:p14="http://schemas.microsoft.com/office/powerpoint/2010/main" val="42566587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5B20D-82EC-4305-B8AA-AB3F7DF0BB7B}"/>
              </a:ext>
            </a:extLst>
          </p:cNvPr>
          <p:cNvSpPr>
            <a:spLocks noGrp="1"/>
          </p:cNvSpPr>
          <p:nvPr>
            <p:ph type="title"/>
          </p:nvPr>
        </p:nvSpPr>
        <p:spPr/>
        <p:txBody>
          <a:bodyPr/>
          <a:lstStyle/>
          <a:p>
            <a:r>
              <a:rPr lang="zh-CN" altLang="en-US" dirty="0"/>
              <a:t>预期成果与指标</a:t>
            </a:r>
          </a:p>
        </p:txBody>
      </p:sp>
      <p:sp>
        <p:nvSpPr>
          <p:cNvPr id="3" name="内容占位符 2">
            <a:extLst>
              <a:ext uri="{FF2B5EF4-FFF2-40B4-BE49-F238E27FC236}">
                <a16:creationId xmlns:a16="http://schemas.microsoft.com/office/drawing/2014/main" id="{FE1AABB1-175A-4DDD-8FA0-520C465ADEAE}"/>
              </a:ext>
            </a:extLst>
          </p:cNvPr>
          <p:cNvSpPr>
            <a:spLocks noGrp="1"/>
          </p:cNvSpPr>
          <p:nvPr>
            <p:ph idx="1"/>
          </p:nvPr>
        </p:nvSpPr>
        <p:spPr/>
        <p:txBody>
          <a:bodyPr/>
          <a:lstStyle/>
          <a:p>
            <a:pPr>
              <a:lnSpc>
                <a:spcPct val="150000"/>
              </a:lnSpc>
            </a:pPr>
            <a:r>
              <a:rPr lang="zh-CN" altLang="en-US" dirty="0"/>
              <a:t>本项目第二阶段（后三年）将形成以下成果：</a:t>
            </a:r>
            <a:endParaRPr lang="en-US" altLang="zh-CN" dirty="0"/>
          </a:p>
          <a:p>
            <a:pPr lvl="1">
              <a:lnSpc>
                <a:spcPct val="150000"/>
              </a:lnSpc>
            </a:pPr>
            <a:r>
              <a:rPr lang="zh-CN" altLang="en-US" dirty="0"/>
              <a:t>研发完成规模更大的</a:t>
            </a:r>
            <a:r>
              <a:rPr lang="zh-CN" altLang="en-US" dirty="0">
                <a:solidFill>
                  <a:srgbClr val="C00000"/>
                </a:solidFill>
              </a:rPr>
              <a:t>基于传统架构的大数据智能计算机</a:t>
            </a:r>
            <a:r>
              <a:rPr lang="zh-CN" altLang="en-US" dirty="0"/>
              <a:t>集群和</a:t>
            </a:r>
            <a:r>
              <a:rPr lang="zh-CN" altLang="en-US" dirty="0">
                <a:solidFill>
                  <a:srgbClr val="C00000"/>
                </a:solidFill>
              </a:rPr>
              <a:t>基于类脑架构的智能计算机</a:t>
            </a:r>
            <a:r>
              <a:rPr lang="zh-CN" altLang="en-US" dirty="0"/>
              <a:t>集群</a:t>
            </a:r>
            <a:endParaRPr lang="en-US" altLang="zh-CN" dirty="0"/>
          </a:p>
          <a:p>
            <a:pPr lvl="1">
              <a:lnSpc>
                <a:spcPct val="150000"/>
              </a:lnSpc>
            </a:pPr>
            <a:r>
              <a:rPr lang="zh-CN" altLang="en-US" dirty="0"/>
              <a:t>研发第二代存算一体和类脑计算芯片，实现两类芯片的</a:t>
            </a:r>
            <a:r>
              <a:rPr lang="zh-CN" altLang="en-US" dirty="0">
                <a:solidFill>
                  <a:srgbClr val="C00000"/>
                </a:solidFill>
              </a:rPr>
              <a:t>系列化</a:t>
            </a:r>
            <a:r>
              <a:rPr lang="zh-CN" altLang="en-US" dirty="0"/>
              <a:t>，并在项目研发的智能计算机中得到应用</a:t>
            </a:r>
            <a:endParaRPr lang="en-US" altLang="zh-CN" dirty="0"/>
          </a:p>
          <a:p>
            <a:pPr lvl="1">
              <a:lnSpc>
                <a:spcPct val="150000"/>
              </a:lnSpc>
            </a:pPr>
            <a:r>
              <a:rPr lang="zh-CN" altLang="en-US" dirty="0"/>
              <a:t>研发完成一套人工智能应用支撑环境与验证平台</a:t>
            </a:r>
            <a:endParaRPr lang="en-US" altLang="zh-CN" dirty="0"/>
          </a:p>
          <a:p>
            <a:pPr lvl="1">
              <a:lnSpc>
                <a:spcPct val="150000"/>
              </a:lnSpc>
            </a:pPr>
            <a:r>
              <a:rPr lang="zh-CN" altLang="en-US" dirty="0"/>
              <a:t>探索传统架构和类脑架构融合的新型智能计算装置</a:t>
            </a:r>
            <a:endParaRPr lang="en-US" altLang="zh-CN" dirty="0"/>
          </a:p>
          <a:p>
            <a:pPr lvl="1">
              <a:lnSpc>
                <a:spcPct val="150000"/>
              </a:lnSpc>
            </a:pPr>
            <a:r>
              <a:rPr lang="zh-CN" altLang="en-US" dirty="0"/>
              <a:t>发表学术论文</a:t>
            </a:r>
            <a:r>
              <a:rPr lang="en-US" altLang="zh-CN" dirty="0"/>
              <a:t>5</a:t>
            </a:r>
            <a:r>
              <a:rPr lang="zh-CN" altLang="en-US" dirty="0"/>
              <a:t>篇，申请发明专利</a:t>
            </a:r>
            <a:r>
              <a:rPr lang="en-US" altLang="zh-CN" dirty="0"/>
              <a:t>20</a:t>
            </a:r>
            <a:r>
              <a:rPr lang="zh-CN" altLang="en-US" dirty="0"/>
              <a:t>项，软件著作权</a:t>
            </a:r>
            <a:r>
              <a:rPr lang="en-US" altLang="zh-CN" dirty="0"/>
              <a:t>5</a:t>
            </a:r>
            <a:r>
              <a:rPr lang="zh-CN" altLang="en-US" dirty="0"/>
              <a:t>项</a:t>
            </a:r>
          </a:p>
        </p:txBody>
      </p:sp>
      <p:sp>
        <p:nvSpPr>
          <p:cNvPr id="4" name="灯片编号占位符 3">
            <a:extLst>
              <a:ext uri="{FF2B5EF4-FFF2-40B4-BE49-F238E27FC236}">
                <a16:creationId xmlns:a16="http://schemas.microsoft.com/office/drawing/2014/main" id="{304AE958-1AD6-43F5-9AF6-43AC990639C6}"/>
              </a:ext>
            </a:extLst>
          </p:cNvPr>
          <p:cNvSpPr>
            <a:spLocks noGrp="1"/>
          </p:cNvSpPr>
          <p:nvPr>
            <p:ph type="sldNum" sz="quarter" idx="12"/>
          </p:nvPr>
        </p:nvSpPr>
        <p:spPr/>
        <p:txBody>
          <a:bodyPr/>
          <a:lstStyle/>
          <a:p>
            <a:fld id="{17F0B86A-3B10-4477-8AC6-12E7D7B5209B}" type="slidenum">
              <a:rPr lang="zh-CN" altLang="en-US" smtClean="0"/>
              <a:t>92</a:t>
            </a:fld>
            <a:endParaRPr lang="zh-CN" altLang="en-US"/>
          </a:p>
        </p:txBody>
      </p:sp>
    </p:spTree>
    <p:extLst>
      <p:ext uri="{BB962C8B-B14F-4D97-AF65-F5344CB8AC3E}">
        <p14:creationId xmlns:p14="http://schemas.microsoft.com/office/powerpoint/2010/main" val="6649752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110ED0-AA36-4A5A-B9BB-BCE8471BA264}"/>
              </a:ext>
            </a:extLst>
          </p:cNvPr>
          <p:cNvSpPr>
            <a:spLocks noGrp="1"/>
          </p:cNvSpPr>
          <p:nvPr>
            <p:ph type="title"/>
          </p:nvPr>
        </p:nvSpPr>
        <p:spPr/>
        <p:txBody>
          <a:bodyPr/>
          <a:lstStyle/>
          <a:p>
            <a:r>
              <a:rPr lang="zh-CN" altLang="en-US" dirty="0"/>
              <a:t>预期成果与指标</a:t>
            </a:r>
            <a:r>
              <a:rPr lang="en-US" altLang="zh-CN" sz="2800" dirty="0"/>
              <a:t>—</a:t>
            </a:r>
            <a:r>
              <a:rPr lang="zh-CN" altLang="en-US" sz="2800" dirty="0"/>
              <a:t>大数据智能计算机</a:t>
            </a:r>
            <a:endParaRPr lang="zh-CN" altLang="en-US" dirty="0"/>
          </a:p>
        </p:txBody>
      </p:sp>
      <p:sp>
        <p:nvSpPr>
          <p:cNvPr id="34" name="内容占位符 33">
            <a:extLst>
              <a:ext uri="{FF2B5EF4-FFF2-40B4-BE49-F238E27FC236}">
                <a16:creationId xmlns:a16="http://schemas.microsoft.com/office/drawing/2014/main" id="{92C4959E-3EB0-4324-A3D2-3181C1B9AA35}"/>
              </a:ext>
            </a:extLst>
          </p:cNvPr>
          <p:cNvSpPr>
            <a:spLocks noGrp="1"/>
          </p:cNvSpPr>
          <p:nvPr>
            <p:ph idx="1"/>
          </p:nvPr>
        </p:nvSpPr>
        <p:spPr/>
        <p:txBody>
          <a:bodyPr/>
          <a:lstStyle/>
          <a:p>
            <a:r>
              <a:rPr lang="zh-CN" altLang="en-US" dirty="0"/>
              <a:t>大数据智能计算机</a:t>
            </a:r>
            <a:r>
              <a:rPr lang="en-US" altLang="zh-CN" dirty="0"/>
              <a:t>Benchmark</a:t>
            </a:r>
            <a:r>
              <a:rPr lang="zh-CN" altLang="en-US" dirty="0"/>
              <a:t>：智能花型设计</a:t>
            </a:r>
          </a:p>
        </p:txBody>
      </p:sp>
      <p:sp>
        <p:nvSpPr>
          <p:cNvPr id="4" name="灯片编号占位符 3">
            <a:extLst>
              <a:ext uri="{FF2B5EF4-FFF2-40B4-BE49-F238E27FC236}">
                <a16:creationId xmlns:a16="http://schemas.microsoft.com/office/drawing/2014/main" id="{32514B9B-BCA1-4313-92BF-DA9A25A06729}"/>
              </a:ext>
            </a:extLst>
          </p:cNvPr>
          <p:cNvSpPr>
            <a:spLocks noGrp="1"/>
          </p:cNvSpPr>
          <p:nvPr>
            <p:ph type="sldNum" sz="quarter" idx="12"/>
          </p:nvPr>
        </p:nvSpPr>
        <p:spPr/>
        <p:txBody>
          <a:bodyPr/>
          <a:lstStyle/>
          <a:p>
            <a:fld id="{17F0B86A-3B10-4477-8AC6-12E7D7B5209B}" type="slidenum">
              <a:rPr lang="zh-CN" altLang="en-US" smtClean="0"/>
              <a:t>93</a:t>
            </a:fld>
            <a:endParaRPr lang="zh-CN" altLang="en-US"/>
          </a:p>
        </p:txBody>
      </p:sp>
      <p:sp>
        <p:nvSpPr>
          <p:cNvPr id="5" name="Rectangle 3">
            <a:extLst>
              <a:ext uri="{FF2B5EF4-FFF2-40B4-BE49-F238E27FC236}">
                <a16:creationId xmlns:a16="http://schemas.microsoft.com/office/drawing/2014/main" id="{105ACBB5-EE2F-46A8-9BB1-DC77EB9A0009}"/>
              </a:ext>
            </a:extLst>
          </p:cNvPr>
          <p:cNvSpPr txBox="1">
            <a:spLocks noChangeArrowheads="1"/>
          </p:cNvSpPr>
          <p:nvPr/>
        </p:nvSpPr>
        <p:spPr bwMode="auto">
          <a:xfrm>
            <a:off x="1545398" y="3574097"/>
            <a:ext cx="6793557" cy="46384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zh-CN" altLang="en-US" sz="2400" spc="600" dirty="0">
                <a:solidFill>
                  <a:schemeClr val="tx1"/>
                </a:solidFill>
                <a:effectLst/>
                <a:latin typeface="微软雅黑" pitchFamily="34" charset="-122"/>
                <a:ea typeface="微软雅黑" pitchFamily="34" charset="-122"/>
              </a:rPr>
              <a:t>人类设计师的想象力和生产力是有限的</a:t>
            </a:r>
            <a:endParaRPr lang="en-US" altLang="ko-KR" sz="2400" spc="600" dirty="0">
              <a:solidFill>
                <a:schemeClr val="tx1"/>
              </a:solidFill>
              <a:effectLst/>
              <a:latin typeface="微软雅黑" pitchFamily="34" charset="-122"/>
              <a:ea typeface="微软雅黑" pitchFamily="34" charset="-122"/>
            </a:endParaRPr>
          </a:p>
        </p:txBody>
      </p:sp>
      <p:sp>
        <p:nvSpPr>
          <p:cNvPr id="6" name="Rectangle 3">
            <a:extLst>
              <a:ext uri="{FF2B5EF4-FFF2-40B4-BE49-F238E27FC236}">
                <a16:creationId xmlns:a16="http://schemas.microsoft.com/office/drawing/2014/main" id="{D8799110-6C3C-4E95-9CB3-A74A237405E3}"/>
              </a:ext>
            </a:extLst>
          </p:cNvPr>
          <p:cNvSpPr txBox="1">
            <a:spLocks noChangeArrowheads="1"/>
          </p:cNvSpPr>
          <p:nvPr/>
        </p:nvSpPr>
        <p:spPr bwMode="auto">
          <a:xfrm>
            <a:off x="90791" y="4067900"/>
            <a:ext cx="8891082" cy="46108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nSpc>
                <a:spcPct val="150000"/>
              </a:lnSpc>
              <a:tabLst>
                <a:tab pos="609600" algn="l"/>
                <a:tab pos="2400300" algn="l"/>
              </a:tabLst>
            </a:pPr>
            <a:r>
              <a:rPr lang="en-US" altLang="zh-CN" sz="1800" b="0" spc="300" dirty="0">
                <a:solidFill>
                  <a:schemeClr val="tx1"/>
                </a:solidFill>
                <a:effectLst/>
                <a:latin typeface="微软雅黑" pitchFamily="34" charset="-122"/>
                <a:ea typeface="微软雅黑" pitchFamily="34" charset="-122"/>
                <a:cs typeface="微软雅黑" pitchFamily="18" charset="0"/>
              </a:rPr>
              <a:t>设</a:t>
            </a:r>
            <a:r>
              <a:rPr lang="en-US" altLang="zh-CN" sz="1800" b="0" spc="300" dirty="0">
                <a:solidFill>
                  <a:schemeClr val="tx1"/>
                </a:solidFill>
                <a:effectLst/>
                <a:latin typeface="微软雅黑" pitchFamily="34" charset="-122"/>
                <a:ea typeface="微软雅黑" pitchFamily="34" charset="-122"/>
                <a:cs typeface="Times New Roman" pitchFamily="18" charset="0"/>
              </a:rPr>
              <a:t> </a:t>
            </a:r>
            <a:r>
              <a:rPr lang="en-US" altLang="zh-CN" sz="1800" b="0" spc="300" dirty="0">
                <a:solidFill>
                  <a:schemeClr val="tx1"/>
                </a:solidFill>
                <a:effectLst/>
                <a:latin typeface="微软雅黑" pitchFamily="34" charset="-122"/>
                <a:ea typeface="微软雅黑" pitchFamily="34" charset="-122"/>
                <a:cs typeface="微软雅黑" pitchFamily="18" charset="0"/>
              </a:rPr>
              <a:t>计</a:t>
            </a:r>
            <a:r>
              <a:rPr lang="en-US" altLang="zh-CN" sz="1800" b="0" spc="300" dirty="0">
                <a:solidFill>
                  <a:schemeClr val="tx1"/>
                </a:solidFill>
                <a:effectLst/>
                <a:latin typeface="微软雅黑" pitchFamily="34" charset="-122"/>
                <a:ea typeface="微软雅黑" pitchFamily="34" charset="-122"/>
                <a:cs typeface="Times New Roman" pitchFamily="18" charset="0"/>
              </a:rPr>
              <a:t> </a:t>
            </a:r>
            <a:r>
              <a:rPr lang="en-US" altLang="zh-CN" sz="1800" b="0" spc="300" dirty="0">
                <a:solidFill>
                  <a:schemeClr val="tx1"/>
                </a:solidFill>
                <a:effectLst/>
                <a:latin typeface="微软雅黑" pitchFamily="34" charset="-122"/>
                <a:ea typeface="微软雅黑" pitchFamily="34" charset="-122"/>
                <a:cs typeface="微软雅黑" pitchFamily="18" charset="0"/>
              </a:rPr>
              <a:t>师：设计效率低，找素材、构思、设计费时费力</a:t>
            </a:r>
          </a:p>
        </p:txBody>
      </p:sp>
      <p:sp>
        <p:nvSpPr>
          <p:cNvPr id="7" name="Rectangle 3">
            <a:extLst>
              <a:ext uri="{FF2B5EF4-FFF2-40B4-BE49-F238E27FC236}">
                <a16:creationId xmlns:a16="http://schemas.microsoft.com/office/drawing/2014/main" id="{B7AC1191-F4F1-404D-9ECF-BBAF2E61F655}"/>
              </a:ext>
            </a:extLst>
          </p:cNvPr>
          <p:cNvSpPr txBox="1">
            <a:spLocks noChangeArrowheads="1"/>
          </p:cNvSpPr>
          <p:nvPr/>
        </p:nvSpPr>
        <p:spPr bwMode="auto">
          <a:xfrm>
            <a:off x="2507677" y="4982597"/>
            <a:ext cx="4630724"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zh-CN" sz="1800" spc="600" dirty="0">
                <a:solidFill>
                  <a:schemeClr val="tx1"/>
                </a:solidFill>
                <a:effectLst/>
                <a:latin typeface="微软雅黑" pitchFamily="34" charset="-122"/>
                <a:ea typeface="微软雅黑" pitchFamily="34" charset="-122"/>
              </a:rPr>
              <a:t>设计师设计一幅作品约需</a:t>
            </a:r>
            <a:r>
              <a:rPr lang="en-US" altLang="zh-CN" sz="1800" spc="600" dirty="0">
                <a:solidFill>
                  <a:schemeClr val="tx1"/>
                </a:solidFill>
                <a:effectLst/>
                <a:latin typeface="微软雅黑" pitchFamily="34" charset="-122"/>
                <a:ea typeface="微软雅黑" pitchFamily="34" charset="-122"/>
              </a:rPr>
              <a:t>9</a:t>
            </a:r>
            <a:r>
              <a:rPr lang="zh-CN" sz="1800" spc="600" dirty="0">
                <a:solidFill>
                  <a:schemeClr val="tx1"/>
                </a:solidFill>
                <a:effectLst/>
                <a:latin typeface="微软雅黑" pitchFamily="34" charset="-122"/>
                <a:ea typeface="微软雅黑" pitchFamily="34" charset="-122"/>
              </a:rPr>
              <a:t>小时</a:t>
            </a:r>
            <a:endParaRPr lang="en-US" altLang="ko-KR" sz="1800" spc="600" dirty="0">
              <a:solidFill>
                <a:schemeClr val="tx1"/>
              </a:solidFill>
              <a:effectLst/>
              <a:latin typeface="微软雅黑" pitchFamily="34" charset="-122"/>
              <a:ea typeface="微软雅黑" pitchFamily="34" charset="-122"/>
            </a:endParaRPr>
          </a:p>
        </p:txBody>
      </p:sp>
      <p:sp>
        <p:nvSpPr>
          <p:cNvPr id="8" name="Rectangle 3">
            <a:extLst>
              <a:ext uri="{FF2B5EF4-FFF2-40B4-BE49-F238E27FC236}">
                <a16:creationId xmlns:a16="http://schemas.microsoft.com/office/drawing/2014/main" id="{EC8CB6C7-348F-4FA3-9BFC-76B1D90BB36C}"/>
              </a:ext>
            </a:extLst>
          </p:cNvPr>
          <p:cNvSpPr txBox="1">
            <a:spLocks noChangeArrowheads="1"/>
          </p:cNvSpPr>
          <p:nvPr/>
        </p:nvSpPr>
        <p:spPr bwMode="auto">
          <a:xfrm>
            <a:off x="1262363" y="5452358"/>
            <a:ext cx="1504120" cy="371513"/>
          </a:xfrm>
          <a:prstGeom prst="rect">
            <a:avLst/>
          </a:prstGeom>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zh-CN" sz="1800" b="0" spc="600" dirty="0">
                <a:solidFill>
                  <a:schemeClr val="tx1"/>
                </a:solidFill>
                <a:effectLst/>
                <a:latin typeface="微软雅黑" pitchFamily="34" charset="-122"/>
                <a:ea typeface="微软雅黑" pitchFamily="34" charset="-122"/>
              </a:rPr>
              <a:t>寻找素材</a:t>
            </a:r>
            <a:endParaRPr lang="en-US" altLang="ko-KR" sz="1800" b="0" spc="600" dirty="0">
              <a:solidFill>
                <a:schemeClr val="tx1"/>
              </a:solidFill>
              <a:effectLst/>
              <a:latin typeface="微软雅黑" pitchFamily="34" charset="-122"/>
              <a:ea typeface="微软雅黑" pitchFamily="34" charset="-122"/>
            </a:endParaRPr>
          </a:p>
        </p:txBody>
      </p:sp>
      <p:sp>
        <p:nvSpPr>
          <p:cNvPr id="9" name="Rectangle 3">
            <a:extLst>
              <a:ext uri="{FF2B5EF4-FFF2-40B4-BE49-F238E27FC236}">
                <a16:creationId xmlns:a16="http://schemas.microsoft.com/office/drawing/2014/main" id="{E7463C52-6DF2-45F5-90AB-90142DC30347}"/>
              </a:ext>
            </a:extLst>
          </p:cNvPr>
          <p:cNvSpPr txBox="1">
            <a:spLocks noChangeArrowheads="1"/>
          </p:cNvSpPr>
          <p:nvPr/>
        </p:nvSpPr>
        <p:spPr bwMode="auto">
          <a:xfrm>
            <a:off x="4738515" y="5452358"/>
            <a:ext cx="1889670" cy="371513"/>
          </a:xfrm>
          <a:prstGeom prst="rect">
            <a:avLst/>
          </a:prstGeom>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zh-CN" sz="1800" b="0" spc="600" dirty="0">
                <a:solidFill>
                  <a:schemeClr val="tx1"/>
                </a:solidFill>
                <a:effectLst/>
                <a:latin typeface="微软雅黑" pitchFamily="34" charset="-122"/>
                <a:ea typeface="微软雅黑" pitchFamily="34" charset="-122"/>
              </a:rPr>
              <a:t>风格设计</a:t>
            </a:r>
            <a:endParaRPr lang="en-US" altLang="ko-KR" sz="1800" b="0" spc="600" dirty="0">
              <a:solidFill>
                <a:schemeClr val="tx1"/>
              </a:solidFill>
              <a:effectLst/>
              <a:latin typeface="微软雅黑" pitchFamily="34" charset="-122"/>
              <a:ea typeface="微软雅黑" pitchFamily="34" charset="-122"/>
            </a:endParaRPr>
          </a:p>
        </p:txBody>
      </p:sp>
      <p:sp>
        <p:nvSpPr>
          <p:cNvPr id="11" name="Rectangle 3">
            <a:extLst>
              <a:ext uri="{FF2B5EF4-FFF2-40B4-BE49-F238E27FC236}">
                <a16:creationId xmlns:a16="http://schemas.microsoft.com/office/drawing/2014/main" id="{81F63E17-FEB1-40D7-BCCE-3FEC546D3356}"/>
              </a:ext>
            </a:extLst>
          </p:cNvPr>
          <p:cNvSpPr txBox="1">
            <a:spLocks noChangeArrowheads="1"/>
          </p:cNvSpPr>
          <p:nvPr/>
        </p:nvSpPr>
        <p:spPr bwMode="auto">
          <a:xfrm>
            <a:off x="6514716" y="5452358"/>
            <a:ext cx="1690195" cy="371513"/>
          </a:xfrm>
          <a:prstGeom prst="rect">
            <a:avLst/>
          </a:prstGeom>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zh-CN" sz="1800" b="0" spc="600" dirty="0">
                <a:solidFill>
                  <a:schemeClr val="tx1"/>
                </a:solidFill>
                <a:effectLst/>
                <a:latin typeface="微软雅黑" pitchFamily="34" charset="-122"/>
                <a:ea typeface="微软雅黑" pitchFamily="34" charset="-122"/>
              </a:rPr>
              <a:t>配色调整</a:t>
            </a:r>
            <a:endParaRPr lang="en-US" altLang="ko-KR" sz="1800" b="0" spc="600" dirty="0">
              <a:solidFill>
                <a:schemeClr val="tx1"/>
              </a:solidFill>
              <a:effectLst/>
              <a:latin typeface="微软雅黑" pitchFamily="34" charset="-122"/>
              <a:ea typeface="微软雅黑" pitchFamily="34" charset="-122"/>
            </a:endParaRPr>
          </a:p>
        </p:txBody>
      </p:sp>
      <p:sp>
        <p:nvSpPr>
          <p:cNvPr id="12" name="等腰三角形 22">
            <a:extLst>
              <a:ext uri="{FF2B5EF4-FFF2-40B4-BE49-F238E27FC236}">
                <a16:creationId xmlns:a16="http://schemas.microsoft.com/office/drawing/2014/main" id="{30BBFB01-1307-439F-9F67-7E24A1C145B3}"/>
              </a:ext>
            </a:extLst>
          </p:cNvPr>
          <p:cNvSpPr/>
          <p:nvPr/>
        </p:nvSpPr>
        <p:spPr>
          <a:xfrm rot="16200000" flipV="1">
            <a:off x="2855392" y="5546434"/>
            <a:ext cx="92278" cy="121807"/>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3" name="等腰三角形 23">
            <a:extLst>
              <a:ext uri="{FF2B5EF4-FFF2-40B4-BE49-F238E27FC236}">
                <a16:creationId xmlns:a16="http://schemas.microsoft.com/office/drawing/2014/main" id="{461B68DB-68B5-40D4-BB1A-E668ED9BBDB0}"/>
              </a:ext>
            </a:extLst>
          </p:cNvPr>
          <p:cNvSpPr/>
          <p:nvPr/>
        </p:nvSpPr>
        <p:spPr>
          <a:xfrm rot="16200000" flipV="1">
            <a:off x="4637517" y="5546434"/>
            <a:ext cx="92278" cy="121807"/>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4" name="等腰三角形 24">
            <a:extLst>
              <a:ext uri="{FF2B5EF4-FFF2-40B4-BE49-F238E27FC236}">
                <a16:creationId xmlns:a16="http://schemas.microsoft.com/office/drawing/2014/main" id="{001E8A08-C88D-4723-8B6A-8FAAC919C4D6}"/>
              </a:ext>
            </a:extLst>
          </p:cNvPr>
          <p:cNvSpPr/>
          <p:nvPr/>
        </p:nvSpPr>
        <p:spPr>
          <a:xfrm rot="16200000" flipV="1">
            <a:off x="6313556" y="5546434"/>
            <a:ext cx="92278" cy="121807"/>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5" name="Rectangle 3">
            <a:extLst>
              <a:ext uri="{FF2B5EF4-FFF2-40B4-BE49-F238E27FC236}">
                <a16:creationId xmlns:a16="http://schemas.microsoft.com/office/drawing/2014/main" id="{EFE5CC59-62A9-4A79-9E4B-E1233AD65DE1}"/>
              </a:ext>
            </a:extLst>
          </p:cNvPr>
          <p:cNvSpPr txBox="1">
            <a:spLocks noChangeArrowheads="1"/>
          </p:cNvSpPr>
          <p:nvPr/>
        </p:nvSpPr>
        <p:spPr bwMode="auto">
          <a:xfrm>
            <a:off x="1395037" y="5803997"/>
            <a:ext cx="1238773" cy="371513"/>
          </a:xfrm>
          <a:prstGeom prst="rect">
            <a:avLst/>
          </a:prstGeom>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zh-CN" sz="1800" b="0" spc="600" dirty="0">
                <a:solidFill>
                  <a:schemeClr val="tx1"/>
                </a:solidFill>
                <a:effectLst/>
                <a:latin typeface="微软雅黑" pitchFamily="34" charset="-122"/>
                <a:ea typeface="微软雅黑" pitchFamily="34" charset="-122"/>
              </a:rPr>
              <a:t>4</a:t>
            </a:r>
            <a:r>
              <a:rPr lang="zh-CN" altLang="en-US" sz="1800" b="0" spc="600" dirty="0">
                <a:solidFill>
                  <a:schemeClr val="tx1"/>
                </a:solidFill>
                <a:effectLst/>
                <a:latin typeface="微软雅黑" pitchFamily="34" charset="-122"/>
                <a:ea typeface="微软雅黑" pitchFamily="34" charset="-122"/>
              </a:rPr>
              <a:t>小时</a:t>
            </a:r>
            <a:endParaRPr lang="en-US" altLang="ko-KR" sz="1800" b="0" spc="600" dirty="0">
              <a:solidFill>
                <a:schemeClr val="tx1"/>
              </a:solidFill>
              <a:effectLst/>
              <a:latin typeface="微软雅黑" pitchFamily="34" charset="-122"/>
              <a:ea typeface="微软雅黑" pitchFamily="34" charset="-122"/>
            </a:endParaRPr>
          </a:p>
        </p:txBody>
      </p:sp>
      <p:sp>
        <p:nvSpPr>
          <p:cNvPr id="16" name="Rectangle 3">
            <a:extLst>
              <a:ext uri="{FF2B5EF4-FFF2-40B4-BE49-F238E27FC236}">
                <a16:creationId xmlns:a16="http://schemas.microsoft.com/office/drawing/2014/main" id="{7DDE7A15-B0FE-496E-A6F7-F59CB9DB1915}"/>
              </a:ext>
            </a:extLst>
          </p:cNvPr>
          <p:cNvSpPr txBox="1">
            <a:spLocks noChangeArrowheads="1"/>
          </p:cNvSpPr>
          <p:nvPr/>
        </p:nvSpPr>
        <p:spPr bwMode="auto">
          <a:xfrm>
            <a:off x="5063964" y="5803997"/>
            <a:ext cx="1238773" cy="371513"/>
          </a:xfrm>
          <a:prstGeom prst="rect">
            <a:avLst/>
          </a:prstGeom>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r>
              <a:rPr lang="en-US" altLang="zh-CN" sz="1800" b="0" spc="600" dirty="0">
                <a:solidFill>
                  <a:schemeClr val="tx1"/>
                </a:solidFill>
                <a:effectLst/>
                <a:latin typeface="微软雅黑" pitchFamily="34" charset="-122"/>
                <a:ea typeface="微软雅黑" pitchFamily="34" charset="-122"/>
              </a:rPr>
              <a:t>2</a:t>
            </a:r>
            <a:r>
              <a:rPr lang="zh-CN" altLang="en-US" sz="1800" b="0" spc="600" dirty="0">
                <a:solidFill>
                  <a:schemeClr val="tx1"/>
                </a:solidFill>
                <a:effectLst/>
                <a:latin typeface="微软雅黑" pitchFamily="34" charset="-122"/>
                <a:ea typeface="微软雅黑" pitchFamily="34" charset="-122"/>
              </a:rPr>
              <a:t>小时</a:t>
            </a:r>
            <a:endParaRPr lang="en-US" altLang="ko-KR" sz="1800" b="0" spc="600" dirty="0">
              <a:solidFill>
                <a:schemeClr val="tx1"/>
              </a:solidFill>
              <a:effectLst/>
              <a:latin typeface="微软雅黑" pitchFamily="34" charset="-122"/>
              <a:ea typeface="微软雅黑" pitchFamily="34" charset="-122"/>
            </a:endParaRPr>
          </a:p>
        </p:txBody>
      </p:sp>
      <p:sp>
        <p:nvSpPr>
          <p:cNvPr id="18" name="Rectangle 3">
            <a:extLst>
              <a:ext uri="{FF2B5EF4-FFF2-40B4-BE49-F238E27FC236}">
                <a16:creationId xmlns:a16="http://schemas.microsoft.com/office/drawing/2014/main" id="{41E9F573-F984-4D33-9F45-D6C9B3577C1D}"/>
              </a:ext>
            </a:extLst>
          </p:cNvPr>
          <p:cNvSpPr txBox="1">
            <a:spLocks noChangeArrowheads="1"/>
          </p:cNvSpPr>
          <p:nvPr/>
        </p:nvSpPr>
        <p:spPr bwMode="auto">
          <a:xfrm>
            <a:off x="6740427" y="5803997"/>
            <a:ext cx="1464484" cy="371513"/>
          </a:xfrm>
          <a:prstGeom prst="rect">
            <a:avLst/>
          </a:prstGeom>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r>
              <a:rPr lang="en-US" altLang="zh-CN" sz="1800" b="0" spc="600" dirty="0">
                <a:solidFill>
                  <a:schemeClr val="tx1"/>
                </a:solidFill>
                <a:effectLst/>
                <a:latin typeface="微软雅黑" pitchFamily="34" charset="-122"/>
                <a:ea typeface="微软雅黑" pitchFamily="34" charset="-122"/>
              </a:rPr>
              <a:t>1.5</a:t>
            </a:r>
            <a:r>
              <a:rPr lang="zh-CN" altLang="en-US" sz="1800" b="0" spc="600" dirty="0">
                <a:solidFill>
                  <a:schemeClr val="tx1"/>
                </a:solidFill>
                <a:effectLst/>
                <a:latin typeface="微软雅黑" pitchFamily="34" charset="-122"/>
                <a:ea typeface="微软雅黑" pitchFamily="34" charset="-122"/>
              </a:rPr>
              <a:t>小时</a:t>
            </a:r>
            <a:endParaRPr lang="en-US" altLang="ko-KR" sz="1800" b="0" spc="600" dirty="0">
              <a:solidFill>
                <a:schemeClr val="tx1"/>
              </a:solidFill>
              <a:effectLst/>
              <a:latin typeface="微软雅黑" pitchFamily="34" charset="-122"/>
              <a:ea typeface="微软雅黑" pitchFamily="34" charset="-122"/>
            </a:endParaRPr>
          </a:p>
        </p:txBody>
      </p:sp>
      <p:cxnSp>
        <p:nvCxnSpPr>
          <p:cNvPr id="19" name="直接连接符 35">
            <a:extLst>
              <a:ext uri="{FF2B5EF4-FFF2-40B4-BE49-F238E27FC236}">
                <a16:creationId xmlns:a16="http://schemas.microsoft.com/office/drawing/2014/main" id="{A733E4C3-CC93-4EE5-9F12-412C2CE12545}"/>
              </a:ext>
            </a:extLst>
          </p:cNvPr>
          <p:cNvCxnSpPr/>
          <p:nvPr/>
        </p:nvCxnSpPr>
        <p:spPr>
          <a:xfrm flipV="1">
            <a:off x="1362767" y="4684553"/>
            <a:ext cx="6676844" cy="2"/>
          </a:xfrm>
          <a:prstGeom prst="line">
            <a:avLst/>
          </a:prstGeom>
          <a:ln w="31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Freeform 3">
            <a:extLst>
              <a:ext uri="{FF2B5EF4-FFF2-40B4-BE49-F238E27FC236}">
                <a16:creationId xmlns:a16="http://schemas.microsoft.com/office/drawing/2014/main" id="{1CFAC5CA-B2AB-494D-ADE1-32EAA9347696}"/>
              </a:ext>
            </a:extLst>
          </p:cNvPr>
          <p:cNvSpPr/>
          <p:nvPr/>
        </p:nvSpPr>
        <p:spPr>
          <a:xfrm>
            <a:off x="766233" y="2152249"/>
            <a:ext cx="7915275" cy="1259663"/>
          </a:xfrm>
          <a:custGeom>
            <a:avLst/>
            <a:gdLst>
              <a:gd name="connsiteX0" fmla="*/ 9080754 w 9093454"/>
              <a:gd name="connsiteY0" fmla="*/ 1685963 h 1698663"/>
              <a:gd name="connsiteX1" fmla="*/ 12700 w 9093454"/>
              <a:gd name="connsiteY1" fmla="*/ 1685963 h 1698663"/>
              <a:gd name="connsiteX2" fmla="*/ 12700 w 9093454"/>
              <a:gd name="connsiteY2" fmla="*/ 12700 h 1698663"/>
              <a:gd name="connsiteX3" fmla="*/ 9080754 w 9093454"/>
              <a:gd name="connsiteY3" fmla="*/ 12700 h 1698663"/>
              <a:gd name="connsiteX4" fmla="*/ 9080754 w 9093454"/>
              <a:gd name="connsiteY4" fmla="*/ 1685963 h 1698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093454" h="1698663">
                <a:moveTo>
                  <a:pt x="9080754" y="1685963"/>
                </a:moveTo>
                <a:lnTo>
                  <a:pt x="12700" y="1685963"/>
                </a:lnTo>
                <a:lnTo>
                  <a:pt x="12700" y="12700"/>
                </a:lnTo>
                <a:lnTo>
                  <a:pt x="9080754" y="12700"/>
                </a:lnTo>
                <a:lnTo>
                  <a:pt x="9080754" y="1685963"/>
                </a:lnTo>
              </a:path>
            </a:pathLst>
          </a:custGeom>
          <a:solidFill>
            <a:srgbClr val="000000">
              <a:alpha val="0"/>
            </a:srgbClr>
          </a:solidFill>
          <a:ln w="25400">
            <a:solidFill>
              <a:srgbClr val="B3B3B3">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21" name="Freeform 3">
            <a:extLst>
              <a:ext uri="{FF2B5EF4-FFF2-40B4-BE49-F238E27FC236}">
                <a16:creationId xmlns:a16="http://schemas.microsoft.com/office/drawing/2014/main" id="{AB41040C-8C2E-42A6-A56F-A54CE9A1A3D2}"/>
              </a:ext>
            </a:extLst>
          </p:cNvPr>
          <p:cNvSpPr/>
          <p:nvPr/>
        </p:nvSpPr>
        <p:spPr>
          <a:xfrm>
            <a:off x="1852083" y="2911056"/>
            <a:ext cx="93072" cy="272256"/>
          </a:xfrm>
          <a:custGeom>
            <a:avLst/>
            <a:gdLst>
              <a:gd name="connsiteX0" fmla="*/ 0 w 191401"/>
              <a:gd name="connsiteY0" fmla="*/ 0 h 382816"/>
              <a:gd name="connsiteX1" fmla="*/ 0 w 191401"/>
              <a:gd name="connsiteY1" fmla="*/ 72580 h 382816"/>
              <a:gd name="connsiteX2" fmla="*/ 118821 w 191401"/>
              <a:gd name="connsiteY2" fmla="*/ 191401 h 382816"/>
              <a:gd name="connsiteX3" fmla="*/ 0 w 191401"/>
              <a:gd name="connsiteY3" fmla="*/ 310222 h 382816"/>
              <a:gd name="connsiteX4" fmla="*/ 0 w 191401"/>
              <a:gd name="connsiteY4" fmla="*/ 382816 h 382816"/>
              <a:gd name="connsiteX5" fmla="*/ 191401 w 191401"/>
              <a:gd name="connsiteY5" fmla="*/ 191401 h 382816"/>
              <a:gd name="connsiteX6" fmla="*/ 0 w 191401"/>
              <a:gd name="connsiteY6" fmla="*/ 0 h 3828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91401" h="382816">
                <a:moveTo>
                  <a:pt x="0" y="0"/>
                </a:moveTo>
                <a:lnTo>
                  <a:pt x="0" y="72580"/>
                </a:lnTo>
                <a:lnTo>
                  <a:pt x="118821" y="191401"/>
                </a:lnTo>
                <a:lnTo>
                  <a:pt x="0" y="310222"/>
                </a:lnTo>
                <a:lnTo>
                  <a:pt x="0" y="382816"/>
                </a:lnTo>
                <a:lnTo>
                  <a:pt x="191401" y="191401"/>
                </a:lnTo>
                <a:lnTo>
                  <a:pt x="0" y="0"/>
                </a:lnTo>
              </a:path>
            </a:pathLst>
          </a:custGeom>
          <a:solidFill>
            <a:srgbClr val="C8C9C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微软雅黑" pitchFamily="34" charset="-122"/>
              <a:ea typeface="微软雅黑" pitchFamily="34" charset="-122"/>
            </a:endParaRPr>
          </a:p>
        </p:txBody>
      </p:sp>
      <p:sp>
        <p:nvSpPr>
          <p:cNvPr id="22" name="TextBox 1">
            <a:extLst>
              <a:ext uri="{FF2B5EF4-FFF2-40B4-BE49-F238E27FC236}">
                <a16:creationId xmlns:a16="http://schemas.microsoft.com/office/drawing/2014/main" id="{1CC9691F-BF7C-4698-AE95-6E3F9DD64446}"/>
              </a:ext>
            </a:extLst>
          </p:cNvPr>
          <p:cNvSpPr txBox="1"/>
          <p:nvPr/>
        </p:nvSpPr>
        <p:spPr>
          <a:xfrm>
            <a:off x="1083733" y="2764212"/>
            <a:ext cx="461665" cy="466603"/>
          </a:xfrm>
          <a:prstGeom prst="rect">
            <a:avLst/>
          </a:prstGeom>
          <a:noFill/>
        </p:spPr>
        <p:txBody>
          <a:bodyPr wrap="none" lIns="0" tIns="0" rIns="0" rtlCol="0">
            <a:spAutoFit/>
          </a:bodyPr>
          <a:lstStyle/>
          <a:p>
            <a:pPr>
              <a:lnSpc>
                <a:spcPts val="3800"/>
              </a:lnSpc>
              <a:tabLst/>
            </a:pPr>
            <a:r>
              <a:rPr lang="en-US" altLang="zh-CN" dirty="0">
                <a:latin typeface="微软雅黑" pitchFamily="34" charset="-122"/>
                <a:ea typeface="微软雅黑" pitchFamily="34" charset="-122"/>
                <a:cs typeface="微软雅黑" pitchFamily="18" charset="0"/>
              </a:rPr>
              <a:t>企业</a:t>
            </a:r>
          </a:p>
        </p:txBody>
      </p:sp>
      <p:sp>
        <p:nvSpPr>
          <p:cNvPr id="23" name="TextBox 1">
            <a:extLst>
              <a:ext uri="{FF2B5EF4-FFF2-40B4-BE49-F238E27FC236}">
                <a16:creationId xmlns:a16="http://schemas.microsoft.com/office/drawing/2014/main" id="{EB97F92E-DD51-4709-A0FE-F196DD28C272}"/>
              </a:ext>
            </a:extLst>
          </p:cNvPr>
          <p:cNvSpPr txBox="1"/>
          <p:nvPr/>
        </p:nvSpPr>
        <p:spPr>
          <a:xfrm>
            <a:off x="2248958" y="2773737"/>
            <a:ext cx="461665" cy="466603"/>
          </a:xfrm>
          <a:prstGeom prst="rect">
            <a:avLst/>
          </a:prstGeom>
          <a:noFill/>
        </p:spPr>
        <p:txBody>
          <a:bodyPr wrap="none" lIns="0" tIns="0" rIns="0" rtlCol="0">
            <a:spAutoFit/>
          </a:bodyPr>
          <a:lstStyle/>
          <a:p>
            <a:pPr>
              <a:lnSpc>
                <a:spcPts val="3800"/>
              </a:lnSpc>
              <a:tabLst/>
            </a:pPr>
            <a:r>
              <a:rPr lang="en-US" altLang="zh-CN" dirty="0">
                <a:latin typeface="微软雅黑" pitchFamily="34" charset="-122"/>
                <a:ea typeface="微软雅黑" pitchFamily="34" charset="-122"/>
                <a:cs typeface="微软雅黑" pitchFamily="18" charset="0"/>
              </a:rPr>
              <a:t>设计</a:t>
            </a:r>
          </a:p>
        </p:txBody>
      </p:sp>
      <p:sp>
        <p:nvSpPr>
          <p:cNvPr id="24" name="TextBox 1">
            <a:extLst>
              <a:ext uri="{FF2B5EF4-FFF2-40B4-BE49-F238E27FC236}">
                <a16:creationId xmlns:a16="http://schemas.microsoft.com/office/drawing/2014/main" id="{D9BE9551-63C8-4609-BAB4-B06CAB0FECEC}"/>
              </a:ext>
            </a:extLst>
          </p:cNvPr>
          <p:cNvSpPr txBox="1"/>
          <p:nvPr/>
        </p:nvSpPr>
        <p:spPr>
          <a:xfrm>
            <a:off x="3595158" y="2754687"/>
            <a:ext cx="461665" cy="466603"/>
          </a:xfrm>
          <a:prstGeom prst="rect">
            <a:avLst/>
          </a:prstGeom>
          <a:noFill/>
        </p:spPr>
        <p:txBody>
          <a:bodyPr wrap="none" lIns="0" tIns="0" rIns="0" rtlCol="0">
            <a:spAutoFit/>
          </a:bodyPr>
          <a:lstStyle/>
          <a:p>
            <a:pPr>
              <a:lnSpc>
                <a:spcPts val="3800"/>
              </a:lnSpc>
              <a:tabLst/>
            </a:pPr>
            <a:r>
              <a:rPr lang="en-US" altLang="zh-CN" dirty="0">
                <a:latin typeface="微软雅黑" pitchFamily="34" charset="-122"/>
                <a:ea typeface="微软雅黑" pitchFamily="34" charset="-122"/>
                <a:cs typeface="微软雅黑" pitchFamily="18" charset="0"/>
              </a:rPr>
              <a:t>生产</a:t>
            </a:r>
          </a:p>
        </p:txBody>
      </p:sp>
      <p:sp>
        <p:nvSpPr>
          <p:cNvPr id="25" name="TextBox 1">
            <a:extLst>
              <a:ext uri="{FF2B5EF4-FFF2-40B4-BE49-F238E27FC236}">
                <a16:creationId xmlns:a16="http://schemas.microsoft.com/office/drawing/2014/main" id="{FE8992AE-29D0-44FC-A504-B9B89475940D}"/>
              </a:ext>
            </a:extLst>
          </p:cNvPr>
          <p:cNvSpPr txBox="1"/>
          <p:nvPr/>
        </p:nvSpPr>
        <p:spPr>
          <a:xfrm>
            <a:off x="4941358" y="2764212"/>
            <a:ext cx="461665" cy="466603"/>
          </a:xfrm>
          <a:prstGeom prst="rect">
            <a:avLst/>
          </a:prstGeom>
          <a:noFill/>
        </p:spPr>
        <p:txBody>
          <a:bodyPr wrap="none" lIns="0" tIns="0" rIns="0" rtlCol="0">
            <a:spAutoFit/>
          </a:bodyPr>
          <a:lstStyle/>
          <a:p>
            <a:pPr>
              <a:lnSpc>
                <a:spcPts val="3800"/>
              </a:lnSpc>
              <a:tabLst/>
            </a:pPr>
            <a:r>
              <a:rPr lang="en-US" altLang="zh-CN" dirty="0">
                <a:latin typeface="微软雅黑" pitchFamily="34" charset="-122"/>
                <a:ea typeface="微软雅黑" pitchFamily="34" charset="-122"/>
                <a:cs typeface="微软雅黑" pitchFamily="18" charset="0"/>
              </a:rPr>
              <a:t>库存</a:t>
            </a:r>
          </a:p>
        </p:txBody>
      </p:sp>
      <p:sp>
        <p:nvSpPr>
          <p:cNvPr id="26" name="TextBox 1">
            <a:extLst>
              <a:ext uri="{FF2B5EF4-FFF2-40B4-BE49-F238E27FC236}">
                <a16:creationId xmlns:a16="http://schemas.microsoft.com/office/drawing/2014/main" id="{A4678B28-176F-4B7A-944E-034C7BA6F3CD}"/>
              </a:ext>
            </a:extLst>
          </p:cNvPr>
          <p:cNvSpPr txBox="1"/>
          <p:nvPr/>
        </p:nvSpPr>
        <p:spPr>
          <a:xfrm>
            <a:off x="6300258" y="2764212"/>
            <a:ext cx="461665" cy="466603"/>
          </a:xfrm>
          <a:prstGeom prst="rect">
            <a:avLst/>
          </a:prstGeom>
          <a:noFill/>
        </p:spPr>
        <p:txBody>
          <a:bodyPr wrap="none" lIns="0" tIns="0" rIns="0" rtlCol="0">
            <a:spAutoFit/>
          </a:bodyPr>
          <a:lstStyle/>
          <a:p>
            <a:pPr>
              <a:lnSpc>
                <a:spcPts val="3800"/>
              </a:lnSpc>
              <a:tabLst/>
            </a:pPr>
            <a:r>
              <a:rPr lang="en-US" altLang="zh-CN" dirty="0">
                <a:latin typeface="微软雅黑" pitchFamily="34" charset="-122"/>
                <a:ea typeface="微软雅黑" pitchFamily="34" charset="-122"/>
                <a:cs typeface="微软雅黑" pitchFamily="18" charset="0"/>
              </a:rPr>
              <a:t>销售</a:t>
            </a:r>
          </a:p>
        </p:txBody>
      </p:sp>
      <p:sp>
        <p:nvSpPr>
          <p:cNvPr id="27" name="TextBox 1">
            <a:extLst>
              <a:ext uri="{FF2B5EF4-FFF2-40B4-BE49-F238E27FC236}">
                <a16:creationId xmlns:a16="http://schemas.microsoft.com/office/drawing/2014/main" id="{069D20D0-2F22-463A-ABE5-D57BF95BEBFB}"/>
              </a:ext>
            </a:extLst>
          </p:cNvPr>
          <p:cNvSpPr txBox="1"/>
          <p:nvPr/>
        </p:nvSpPr>
        <p:spPr>
          <a:xfrm>
            <a:off x="7646458" y="2764212"/>
            <a:ext cx="692497" cy="466603"/>
          </a:xfrm>
          <a:prstGeom prst="rect">
            <a:avLst/>
          </a:prstGeom>
          <a:noFill/>
        </p:spPr>
        <p:txBody>
          <a:bodyPr wrap="none" lIns="0" tIns="0" rIns="0" rtlCol="0">
            <a:spAutoFit/>
          </a:bodyPr>
          <a:lstStyle/>
          <a:p>
            <a:pPr>
              <a:lnSpc>
                <a:spcPts val="3800"/>
              </a:lnSpc>
              <a:tabLst/>
            </a:pPr>
            <a:r>
              <a:rPr lang="en-US" altLang="zh-CN" dirty="0">
                <a:latin typeface="微软雅黑" pitchFamily="34" charset="-122"/>
                <a:ea typeface="微软雅黑" pitchFamily="34" charset="-122"/>
                <a:cs typeface="微软雅黑" pitchFamily="18" charset="0"/>
              </a:rPr>
              <a:t>消费者</a:t>
            </a:r>
          </a:p>
        </p:txBody>
      </p:sp>
      <p:sp>
        <p:nvSpPr>
          <p:cNvPr id="28" name="TextBox 1">
            <a:extLst>
              <a:ext uri="{FF2B5EF4-FFF2-40B4-BE49-F238E27FC236}">
                <a16:creationId xmlns:a16="http://schemas.microsoft.com/office/drawing/2014/main" id="{1F5A3FB0-B5FF-4C15-94C3-E9097148B00F}"/>
              </a:ext>
            </a:extLst>
          </p:cNvPr>
          <p:cNvSpPr txBox="1"/>
          <p:nvPr/>
        </p:nvSpPr>
        <p:spPr>
          <a:xfrm>
            <a:off x="1314565" y="2093070"/>
            <a:ext cx="7088479" cy="591637"/>
          </a:xfrm>
          <a:prstGeom prst="rect">
            <a:avLst/>
          </a:prstGeom>
          <a:noFill/>
        </p:spPr>
        <p:txBody>
          <a:bodyPr wrap="none" lIns="0" tIns="0" rIns="0" rtlCol="0">
            <a:spAutoFit/>
          </a:bodyPr>
          <a:lstStyle/>
          <a:p>
            <a:pPr>
              <a:lnSpc>
                <a:spcPts val="5100"/>
              </a:lnSpc>
              <a:tabLst>
                <a:tab pos="1244600" algn="l"/>
                <a:tab pos="1384300" algn="l"/>
              </a:tabLst>
            </a:pPr>
            <a:r>
              <a:rPr lang="en-US" altLang="zh-CN" dirty="0" err="1">
                <a:latin typeface="微软雅黑" pitchFamily="34" charset="-122"/>
                <a:ea typeface="微软雅黑" pitchFamily="34" charset="-122"/>
                <a:cs typeface="微软雅黑" pitchFamily="18" charset="0"/>
              </a:rPr>
              <a:t>传统</a:t>
            </a:r>
            <a:r>
              <a:rPr lang="zh-CN" altLang="en-US" dirty="0">
                <a:latin typeface="微软雅黑" pitchFamily="34" charset="-122"/>
                <a:ea typeface="微软雅黑" pitchFamily="34" charset="-122"/>
                <a:cs typeface="微软雅黑" pitchFamily="18" charset="0"/>
              </a:rPr>
              <a:t>印染方式</a:t>
            </a:r>
            <a:r>
              <a:rPr lang="en-US" altLang="zh-CN" dirty="0" err="1">
                <a:latin typeface="微软雅黑" pitchFamily="34" charset="-122"/>
                <a:ea typeface="微软雅黑" pitchFamily="34" charset="-122"/>
                <a:cs typeface="微软雅黑" pitchFamily="18" charset="0"/>
              </a:rPr>
              <a:t>主导</a:t>
            </a:r>
            <a:r>
              <a:rPr lang="zh-CN" altLang="en-US" dirty="0">
                <a:latin typeface="微软雅黑" pitchFamily="34" charset="-122"/>
                <a:ea typeface="微软雅黑" pitchFamily="34" charset="-122"/>
                <a:cs typeface="微软雅黑" pitchFamily="18" charset="0"/>
              </a:rPr>
              <a:t>的</a:t>
            </a:r>
            <a:r>
              <a:rPr lang="en-US" altLang="zh-CN" dirty="0" err="1">
                <a:latin typeface="微软雅黑" pitchFamily="34" charset="-122"/>
                <a:ea typeface="微软雅黑" pitchFamily="34" charset="-122"/>
                <a:cs typeface="微软雅黑" pitchFamily="18" charset="0"/>
              </a:rPr>
              <a:t>PUSH模式</a:t>
            </a:r>
            <a:r>
              <a:rPr lang="zh-CN" altLang="en-US" dirty="0">
                <a:latin typeface="微软雅黑" pitchFamily="34" charset="-122"/>
                <a:ea typeface="微软雅黑" pitchFamily="34" charset="-122"/>
                <a:cs typeface="微软雅黑" pitchFamily="18" charset="0"/>
              </a:rPr>
              <a:t>（企业将需求给设计师去开发新花型）</a:t>
            </a:r>
            <a:endParaRPr lang="en-US" altLang="zh-CN" dirty="0">
              <a:latin typeface="微软雅黑" pitchFamily="34" charset="-122"/>
              <a:ea typeface="微软雅黑" pitchFamily="34" charset="-122"/>
              <a:cs typeface="微软雅黑" pitchFamily="18" charset="0"/>
            </a:endParaRPr>
          </a:p>
        </p:txBody>
      </p:sp>
      <p:sp>
        <p:nvSpPr>
          <p:cNvPr id="29" name="Freeform 3">
            <a:extLst>
              <a:ext uri="{FF2B5EF4-FFF2-40B4-BE49-F238E27FC236}">
                <a16:creationId xmlns:a16="http://schemas.microsoft.com/office/drawing/2014/main" id="{59A8FA85-8EB5-44BD-BDD6-4140B39BA7B9}"/>
              </a:ext>
            </a:extLst>
          </p:cNvPr>
          <p:cNvSpPr/>
          <p:nvPr/>
        </p:nvSpPr>
        <p:spPr>
          <a:xfrm>
            <a:off x="3109383" y="2930106"/>
            <a:ext cx="93072" cy="272256"/>
          </a:xfrm>
          <a:custGeom>
            <a:avLst/>
            <a:gdLst>
              <a:gd name="connsiteX0" fmla="*/ 0 w 191401"/>
              <a:gd name="connsiteY0" fmla="*/ 0 h 382816"/>
              <a:gd name="connsiteX1" fmla="*/ 0 w 191401"/>
              <a:gd name="connsiteY1" fmla="*/ 72580 h 382816"/>
              <a:gd name="connsiteX2" fmla="*/ 118821 w 191401"/>
              <a:gd name="connsiteY2" fmla="*/ 191401 h 382816"/>
              <a:gd name="connsiteX3" fmla="*/ 0 w 191401"/>
              <a:gd name="connsiteY3" fmla="*/ 310222 h 382816"/>
              <a:gd name="connsiteX4" fmla="*/ 0 w 191401"/>
              <a:gd name="connsiteY4" fmla="*/ 382816 h 382816"/>
              <a:gd name="connsiteX5" fmla="*/ 191401 w 191401"/>
              <a:gd name="connsiteY5" fmla="*/ 191401 h 382816"/>
              <a:gd name="connsiteX6" fmla="*/ 0 w 191401"/>
              <a:gd name="connsiteY6" fmla="*/ 0 h 3828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91401" h="382816">
                <a:moveTo>
                  <a:pt x="0" y="0"/>
                </a:moveTo>
                <a:lnTo>
                  <a:pt x="0" y="72580"/>
                </a:lnTo>
                <a:lnTo>
                  <a:pt x="118821" y="191401"/>
                </a:lnTo>
                <a:lnTo>
                  <a:pt x="0" y="310222"/>
                </a:lnTo>
                <a:lnTo>
                  <a:pt x="0" y="382816"/>
                </a:lnTo>
                <a:lnTo>
                  <a:pt x="191401" y="191401"/>
                </a:lnTo>
                <a:lnTo>
                  <a:pt x="0" y="0"/>
                </a:lnTo>
              </a:path>
            </a:pathLst>
          </a:custGeom>
          <a:solidFill>
            <a:srgbClr val="C8C9C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微软雅黑" pitchFamily="34" charset="-122"/>
              <a:ea typeface="微软雅黑" pitchFamily="34" charset="-122"/>
            </a:endParaRPr>
          </a:p>
        </p:txBody>
      </p:sp>
      <p:sp>
        <p:nvSpPr>
          <p:cNvPr id="30" name="Freeform 3">
            <a:extLst>
              <a:ext uri="{FF2B5EF4-FFF2-40B4-BE49-F238E27FC236}">
                <a16:creationId xmlns:a16="http://schemas.microsoft.com/office/drawing/2014/main" id="{3DCA2A02-D980-47EF-BDE0-EFA251D113BC}"/>
              </a:ext>
            </a:extLst>
          </p:cNvPr>
          <p:cNvSpPr/>
          <p:nvPr/>
        </p:nvSpPr>
        <p:spPr>
          <a:xfrm>
            <a:off x="4490508" y="2920581"/>
            <a:ext cx="93072" cy="272256"/>
          </a:xfrm>
          <a:custGeom>
            <a:avLst/>
            <a:gdLst>
              <a:gd name="connsiteX0" fmla="*/ 0 w 191401"/>
              <a:gd name="connsiteY0" fmla="*/ 0 h 382816"/>
              <a:gd name="connsiteX1" fmla="*/ 0 w 191401"/>
              <a:gd name="connsiteY1" fmla="*/ 72580 h 382816"/>
              <a:gd name="connsiteX2" fmla="*/ 118821 w 191401"/>
              <a:gd name="connsiteY2" fmla="*/ 191401 h 382816"/>
              <a:gd name="connsiteX3" fmla="*/ 0 w 191401"/>
              <a:gd name="connsiteY3" fmla="*/ 310222 h 382816"/>
              <a:gd name="connsiteX4" fmla="*/ 0 w 191401"/>
              <a:gd name="connsiteY4" fmla="*/ 382816 h 382816"/>
              <a:gd name="connsiteX5" fmla="*/ 191401 w 191401"/>
              <a:gd name="connsiteY5" fmla="*/ 191401 h 382816"/>
              <a:gd name="connsiteX6" fmla="*/ 0 w 191401"/>
              <a:gd name="connsiteY6" fmla="*/ 0 h 3828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91401" h="382816">
                <a:moveTo>
                  <a:pt x="0" y="0"/>
                </a:moveTo>
                <a:lnTo>
                  <a:pt x="0" y="72580"/>
                </a:lnTo>
                <a:lnTo>
                  <a:pt x="118821" y="191401"/>
                </a:lnTo>
                <a:lnTo>
                  <a:pt x="0" y="310222"/>
                </a:lnTo>
                <a:lnTo>
                  <a:pt x="0" y="382816"/>
                </a:lnTo>
                <a:lnTo>
                  <a:pt x="191401" y="191401"/>
                </a:lnTo>
                <a:lnTo>
                  <a:pt x="0" y="0"/>
                </a:lnTo>
              </a:path>
            </a:pathLst>
          </a:custGeom>
          <a:solidFill>
            <a:srgbClr val="C8C9C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微软雅黑" pitchFamily="34" charset="-122"/>
              <a:ea typeface="微软雅黑" pitchFamily="34" charset="-122"/>
            </a:endParaRPr>
          </a:p>
        </p:txBody>
      </p:sp>
      <p:sp>
        <p:nvSpPr>
          <p:cNvPr id="31" name="Freeform 3">
            <a:extLst>
              <a:ext uri="{FF2B5EF4-FFF2-40B4-BE49-F238E27FC236}">
                <a16:creationId xmlns:a16="http://schemas.microsoft.com/office/drawing/2014/main" id="{2A037412-FAE7-42E2-ADFF-0CD6958D6365}"/>
              </a:ext>
            </a:extLst>
          </p:cNvPr>
          <p:cNvSpPr/>
          <p:nvPr/>
        </p:nvSpPr>
        <p:spPr>
          <a:xfrm>
            <a:off x="5814483" y="2920581"/>
            <a:ext cx="93072" cy="272256"/>
          </a:xfrm>
          <a:custGeom>
            <a:avLst/>
            <a:gdLst>
              <a:gd name="connsiteX0" fmla="*/ 0 w 191401"/>
              <a:gd name="connsiteY0" fmla="*/ 0 h 382816"/>
              <a:gd name="connsiteX1" fmla="*/ 0 w 191401"/>
              <a:gd name="connsiteY1" fmla="*/ 72580 h 382816"/>
              <a:gd name="connsiteX2" fmla="*/ 118821 w 191401"/>
              <a:gd name="connsiteY2" fmla="*/ 191401 h 382816"/>
              <a:gd name="connsiteX3" fmla="*/ 0 w 191401"/>
              <a:gd name="connsiteY3" fmla="*/ 310222 h 382816"/>
              <a:gd name="connsiteX4" fmla="*/ 0 w 191401"/>
              <a:gd name="connsiteY4" fmla="*/ 382816 h 382816"/>
              <a:gd name="connsiteX5" fmla="*/ 191401 w 191401"/>
              <a:gd name="connsiteY5" fmla="*/ 191401 h 382816"/>
              <a:gd name="connsiteX6" fmla="*/ 0 w 191401"/>
              <a:gd name="connsiteY6" fmla="*/ 0 h 3828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91401" h="382816">
                <a:moveTo>
                  <a:pt x="0" y="0"/>
                </a:moveTo>
                <a:lnTo>
                  <a:pt x="0" y="72580"/>
                </a:lnTo>
                <a:lnTo>
                  <a:pt x="118821" y="191401"/>
                </a:lnTo>
                <a:lnTo>
                  <a:pt x="0" y="310222"/>
                </a:lnTo>
                <a:lnTo>
                  <a:pt x="0" y="382816"/>
                </a:lnTo>
                <a:lnTo>
                  <a:pt x="191401" y="191401"/>
                </a:lnTo>
                <a:lnTo>
                  <a:pt x="0" y="0"/>
                </a:lnTo>
              </a:path>
            </a:pathLst>
          </a:custGeom>
          <a:solidFill>
            <a:srgbClr val="C8C9C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微软雅黑" pitchFamily="34" charset="-122"/>
              <a:ea typeface="微软雅黑" pitchFamily="34" charset="-122"/>
            </a:endParaRPr>
          </a:p>
        </p:txBody>
      </p:sp>
      <p:sp>
        <p:nvSpPr>
          <p:cNvPr id="32" name="Freeform 3">
            <a:extLst>
              <a:ext uri="{FF2B5EF4-FFF2-40B4-BE49-F238E27FC236}">
                <a16:creationId xmlns:a16="http://schemas.microsoft.com/office/drawing/2014/main" id="{EA0B4484-3164-42EB-A1EF-42135EE81382}"/>
              </a:ext>
            </a:extLst>
          </p:cNvPr>
          <p:cNvSpPr/>
          <p:nvPr/>
        </p:nvSpPr>
        <p:spPr>
          <a:xfrm>
            <a:off x="7176558" y="2901531"/>
            <a:ext cx="93072" cy="272256"/>
          </a:xfrm>
          <a:custGeom>
            <a:avLst/>
            <a:gdLst>
              <a:gd name="connsiteX0" fmla="*/ 0 w 191401"/>
              <a:gd name="connsiteY0" fmla="*/ 0 h 382816"/>
              <a:gd name="connsiteX1" fmla="*/ 0 w 191401"/>
              <a:gd name="connsiteY1" fmla="*/ 72580 h 382816"/>
              <a:gd name="connsiteX2" fmla="*/ 118821 w 191401"/>
              <a:gd name="connsiteY2" fmla="*/ 191401 h 382816"/>
              <a:gd name="connsiteX3" fmla="*/ 0 w 191401"/>
              <a:gd name="connsiteY3" fmla="*/ 310222 h 382816"/>
              <a:gd name="connsiteX4" fmla="*/ 0 w 191401"/>
              <a:gd name="connsiteY4" fmla="*/ 382816 h 382816"/>
              <a:gd name="connsiteX5" fmla="*/ 191401 w 191401"/>
              <a:gd name="connsiteY5" fmla="*/ 191401 h 382816"/>
              <a:gd name="connsiteX6" fmla="*/ 0 w 191401"/>
              <a:gd name="connsiteY6" fmla="*/ 0 h 3828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91401" h="382816">
                <a:moveTo>
                  <a:pt x="0" y="0"/>
                </a:moveTo>
                <a:lnTo>
                  <a:pt x="0" y="72580"/>
                </a:lnTo>
                <a:lnTo>
                  <a:pt x="118821" y="191401"/>
                </a:lnTo>
                <a:lnTo>
                  <a:pt x="0" y="310222"/>
                </a:lnTo>
                <a:lnTo>
                  <a:pt x="0" y="382816"/>
                </a:lnTo>
                <a:lnTo>
                  <a:pt x="191401" y="191401"/>
                </a:lnTo>
                <a:lnTo>
                  <a:pt x="0" y="0"/>
                </a:lnTo>
              </a:path>
            </a:pathLst>
          </a:custGeom>
          <a:solidFill>
            <a:srgbClr val="C8C9C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微软雅黑" pitchFamily="34" charset="-122"/>
              <a:ea typeface="微软雅黑" pitchFamily="34" charset="-122"/>
            </a:endParaRPr>
          </a:p>
        </p:txBody>
      </p:sp>
      <p:sp>
        <p:nvSpPr>
          <p:cNvPr id="33" name="Rectangle 3">
            <a:extLst>
              <a:ext uri="{FF2B5EF4-FFF2-40B4-BE49-F238E27FC236}">
                <a16:creationId xmlns:a16="http://schemas.microsoft.com/office/drawing/2014/main" id="{0B26D9BC-4AD9-44D3-8E26-C5E21C86BF7D}"/>
              </a:ext>
            </a:extLst>
          </p:cNvPr>
          <p:cNvSpPr txBox="1">
            <a:spLocks noChangeArrowheads="1"/>
          </p:cNvSpPr>
          <p:nvPr/>
        </p:nvSpPr>
        <p:spPr bwMode="auto">
          <a:xfrm>
            <a:off x="3475532" y="1650047"/>
            <a:ext cx="2728840" cy="46384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zh-CN" sz="2400" spc="600" dirty="0">
                <a:solidFill>
                  <a:schemeClr val="tx1"/>
                </a:solidFill>
                <a:effectLst/>
                <a:latin typeface="微软雅黑" pitchFamily="34" charset="-122"/>
                <a:ea typeface="微软雅黑" pitchFamily="34" charset="-122"/>
              </a:rPr>
              <a:t>现有</a:t>
            </a:r>
            <a:r>
              <a:rPr lang="zh-CN" altLang="en-US" sz="2400" spc="600" dirty="0">
                <a:solidFill>
                  <a:schemeClr val="tx1"/>
                </a:solidFill>
                <a:effectLst/>
                <a:latin typeface="微软雅黑" pitchFamily="34" charset="-122"/>
                <a:ea typeface="微软雅黑" pitchFamily="34" charset="-122"/>
              </a:rPr>
              <a:t>行业</a:t>
            </a:r>
            <a:r>
              <a:rPr lang="zh-CN" sz="2400" spc="600" dirty="0">
                <a:solidFill>
                  <a:schemeClr val="tx1"/>
                </a:solidFill>
                <a:effectLst/>
                <a:latin typeface="微软雅黑" pitchFamily="34" charset="-122"/>
                <a:ea typeface="微软雅黑" pitchFamily="34" charset="-122"/>
              </a:rPr>
              <a:t>难点</a:t>
            </a:r>
            <a:endParaRPr lang="en-US" altLang="ko-KR" sz="2400" spc="600" dirty="0">
              <a:solidFill>
                <a:schemeClr val="tx1"/>
              </a:solidFill>
              <a:effectLst/>
              <a:latin typeface="微软雅黑" pitchFamily="34" charset="-122"/>
              <a:ea typeface="微软雅黑" pitchFamily="34" charset="-122"/>
            </a:endParaRPr>
          </a:p>
        </p:txBody>
      </p:sp>
      <p:sp>
        <p:nvSpPr>
          <p:cNvPr id="35" name="Rectangle 3">
            <a:extLst>
              <a:ext uri="{FF2B5EF4-FFF2-40B4-BE49-F238E27FC236}">
                <a16:creationId xmlns:a16="http://schemas.microsoft.com/office/drawing/2014/main" id="{33CBD2CD-473D-4CA5-8AB3-616F4895499A}"/>
              </a:ext>
            </a:extLst>
          </p:cNvPr>
          <p:cNvSpPr txBox="1">
            <a:spLocks noChangeArrowheads="1"/>
          </p:cNvSpPr>
          <p:nvPr/>
        </p:nvSpPr>
        <p:spPr bwMode="auto">
          <a:xfrm>
            <a:off x="3149457" y="5452358"/>
            <a:ext cx="1470319" cy="371513"/>
          </a:xfrm>
          <a:prstGeom prst="rect">
            <a:avLst/>
          </a:prstGeom>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zh-CN" sz="1800" b="0" spc="600" dirty="0">
                <a:solidFill>
                  <a:schemeClr val="tx1"/>
                </a:solidFill>
                <a:effectLst/>
                <a:latin typeface="微软雅黑" pitchFamily="34" charset="-122"/>
                <a:ea typeface="微软雅黑" pitchFamily="34" charset="-122"/>
              </a:rPr>
              <a:t>构图排版</a:t>
            </a:r>
            <a:endParaRPr lang="en-US" altLang="ko-KR" sz="1800" b="0" spc="600" dirty="0">
              <a:solidFill>
                <a:schemeClr val="tx1"/>
              </a:solidFill>
              <a:effectLst/>
              <a:latin typeface="微软雅黑" pitchFamily="34" charset="-122"/>
              <a:ea typeface="微软雅黑" pitchFamily="34" charset="-122"/>
            </a:endParaRPr>
          </a:p>
        </p:txBody>
      </p:sp>
      <p:sp>
        <p:nvSpPr>
          <p:cNvPr id="36" name="Rectangle 3">
            <a:extLst>
              <a:ext uri="{FF2B5EF4-FFF2-40B4-BE49-F238E27FC236}">
                <a16:creationId xmlns:a16="http://schemas.microsoft.com/office/drawing/2014/main" id="{5ECD97D3-BFC7-422F-9358-04C3F97C502B}"/>
              </a:ext>
            </a:extLst>
          </p:cNvPr>
          <p:cNvSpPr txBox="1">
            <a:spLocks noChangeArrowheads="1"/>
          </p:cNvSpPr>
          <p:nvPr/>
        </p:nvSpPr>
        <p:spPr bwMode="auto">
          <a:xfrm>
            <a:off x="3265230" y="5803997"/>
            <a:ext cx="1386195" cy="371513"/>
          </a:xfrm>
          <a:prstGeom prst="rect">
            <a:avLst/>
          </a:prstGeom>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r>
              <a:rPr lang="en-US" altLang="zh-CN" sz="1800" b="0" spc="600" dirty="0">
                <a:solidFill>
                  <a:schemeClr val="tx1"/>
                </a:solidFill>
                <a:effectLst/>
                <a:latin typeface="微软雅黑" pitchFamily="34" charset="-122"/>
                <a:ea typeface="微软雅黑" pitchFamily="34" charset="-122"/>
              </a:rPr>
              <a:t>1.5</a:t>
            </a:r>
            <a:r>
              <a:rPr lang="zh-CN" altLang="en-US" sz="1800" b="0" spc="600" dirty="0">
                <a:solidFill>
                  <a:schemeClr val="tx1"/>
                </a:solidFill>
                <a:effectLst/>
                <a:latin typeface="微软雅黑" pitchFamily="34" charset="-122"/>
                <a:ea typeface="微软雅黑" pitchFamily="34" charset="-122"/>
              </a:rPr>
              <a:t>小时</a:t>
            </a:r>
            <a:endParaRPr lang="en-US" altLang="ko-KR" sz="1800" b="0" spc="600" dirty="0">
              <a:solidFill>
                <a:schemeClr val="tx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27044815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110ED0-AA36-4A5A-B9BB-BCE8471BA264}"/>
              </a:ext>
            </a:extLst>
          </p:cNvPr>
          <p:cNvSpPr>
            <a:spLocks noGrp="1"/>
          </p:cNvSpPr>
          <p:nvPr>
            <p:ph type="title"/>
          </p:nvPr>
        </p:nvSpPr>
        <p:spPr/>
        <p:txBody>
          <a:bodyPr/>
          <a:lstStyle/>
          <a:p>
            <a:r>
              <a:rPr lang="zh-CN" altLang="en-US" dirty="0"/>
              <a:t>预期成果与指标</a:t>
            </a:r>
            <a:r>
              <a:rPr lang="en-US" altLang="zh-CN" sz="2800" dirty="0"/>
              <a:t>—</a:t>
            </a:r>
            <a:r>
              <a:rPr lang="zh-CN" altLang="en-US" sz="2800" dirty="0"/>
              <a:t>大数据智能计算机</a:t>
            </a:r>
            <a:endParaRPr lang="zh-CN" altLang="en-US" dirty="0"/>
          </a:p>
        </p:txBody>
      </p:sp>
      <p:sp>
        <p:nvSpPr>
          <p:cNvPr id="3" name="内容占位符 2">
            <a:extLst>
              <a:ext uri="{FF2B5EF4-FFF2-40B4-BE49-F238E27FC236}">
                <a16:creationId xmlns:a16="http://schemas.microsoft.com/office/drawing/2014/main" id="{174D8EFB-68BB-4E92-B1DA-C027757AD0A5}"/>
              </a:ext>
            </a:extLst>
          </p:cNvPr>
          <p:cNvSpPr>
            <a:spLocks noGrp="1"/>
          </p:cNvSpPr>
          <p:nvPr>
            <p:ph idx="1"/>
          </p:nvPr>
        </p:nvSpPr>
        <p:spPr/>
        <p:txBody>
          <a:bodyPr/>
          <a:lstStyle/>
          <a:p>
            <a:r>
              <a:rPr lang="zh-CN" altLang="en-US" dirty="0"/>
              <a:t>智能花型设计主要模型</a:t>
            </a:r>
          </a:p>
        </p:txBody>
      </p:sp>
      <p:sp>
        <p:nvSpPr>
          <p:cNvPr id="4" name="灯片编号占位符 3">
            <a:extLst>
              <a:ext uri="{FF2B5EF4-FFF2-40B4-BE49-F238E27FC236}">
                <a16:creationId xmlns:a16="http://schemas.microsoft.com/office/drawing/2014/main" id="{32514B9B-BCA1-4313-92BF-DA9A25A06729}"/>
              </a:ext>
            </a:extLst>
          </p:cNvPr>
          <p:cNvSpPr>
            <a:spLocks noGrp="1"/>
          </p:cNvSpPr>
          <p:nvPr>
            <p:ph type="sldNum" sz="quarter" idx="12"/>
          </p:nvPr>
        </p:nvSpPr>
        <p:spPr/>
        <p:txBody>
          <a:bodyPr/>
          <a:lstStyle/>
          <a:p>
            <a:fld id="{17F0B86A-3B10-4477-8AC6-12E7D7B5209B}" type="slidenum">
              <a:rPr lang="zh-CN" altLang="en-US" smtClean="0"/>
              <a:t>94</a:t>
            </a:fld>
            <a:endParaRPr lang="zh-CN" altLang="en-US"/>
          </a:p>
        </p:txBody>
      </p:sp>
      <p:graphicFrame>
        <p:nvGraphicFramePr>
          <p:cNvPr id="5" name="表格 4">
            <a:extLst>
              <a:ext uri="{FF2B5EF4-FFF2-40B4-BE49-F238E27FC236}">
                <a16:creationId xmlns:a16="http://schemas.microsoft.com/office/drawing/2014/main" id="{9739A973-F056-4AAC-9DCE-E573D597723E}"/>
              </a:ext>
            </a:extLst>
          </p:cNvPr>
          <p:cNvGraphicFramePr>
            <a:graphicFrameLocks noGrp="1"/>
          </p:cNvGraphicFramePr>
          <p:nvPr>
            <p:extLst>
              <p:ext uri="{D42A27DB-BD31-4B8C-83A1-F6EECF244321}">
                <p14:modId xmlns:p14="http://schemas.microsoft.com/office/powerpoint/2010/main" val="547614492"/>
              </p:ext>
            </p:extLst>
          </p:nvPr>
        </p:nvGraphicFramePr>
        <p:xfrm>
          <a:off x="320254" y="1443130"/>
          <a:ext cx="8497176" cy="5315628"/>
        </p:xfrm>
        <a:graphic>
          <a:graphicData uri="http://schemas.openxmlformats.org/drawingml/2006/table">
            <a:tbl>
              <a:tblPr firstRow="1" bandRow="1">
                <a:tableStyleId>{5C22544A-7EE6-4342-B048-85BDC9FD1C3A}</a:tableStyleId>
              </a:tblPr>
              <a:tblGrid>
                <a:gridCol w="2832392">
                  <a:extLst>
                    <a:ext uri="{9D8B030D-6E8A-4147-A177-3AD203B41FA5}">
                      <a16:colId xmlns:a16="http://schemas.microsoft.com/office/drawing/2014/main" val="2566806551"/>
                    </a:ext>
                  </a:extLst>
                </a:gridCol>
                <a:gridCol w="3173589">
                  <a:extLst>
                    <a:ext uri="{9D8B030D-6E8A-4147-A177-3AD203B41FA5}">
                      <a16:colId xmlns:a16="http://schemas.microsoft.com/office/drawing/2014/main" val="2440785259"/>
                    </a:ext>
                  </a:extLst>
                </a:gridCol>
                <a:gridCol w="2491195">
                  <a:extLst>
                    <a:ext uri="{9D8B030D-6E8A-4147-A177-3AD203B41FA5}">
                      <a16:colId xmlns:a16="http://schemas.microsoft.com/office/drawing/2014/main" val="2061811421"/>
                    </a:ext>
                  </a:extLst>
                </a:gridCol>
              </a:tblGrid>
              <a:tr h="548640">
                <a:tc>
                  <a:txBody>
                    <a:bodyPr/>
                    <a:lstStyle/>
                    <a:p>
                      <a:pPr algn="ctr"/>
                      <a:r>
                        <a:rPr lang="zh-CN" altLang="en-US" dirty="0"/>
                        <a:t>花型生成步骤</a:t>
                      </a:r>
                    </a:p>
                  </a:txBody>
                  <a:tcPr/>
                </a:tc>
                <a:tc>
                  <a:txBody>
                    <a:bodyPr/>
                    <a:lstStyle/>
                    <a:p>
                      <a:pPr algn="ctr"/>
                      <a:r>
                        <a:rPr lang="zh-CN" altLang="en-US" dirty="0"/>
                        <a:t>人工智能模型结构</a:t>
                      </a:r>
                    </a:p>
                  </a:txBody>
                  <a:tcPr/>
                </a:tc>
                <a:tc>
                  <a:txBody>
                    <a:bodyPr/>
                    <a:lstStyle/>
                    <a:p>
                      <a:r>
                        <a:rPr lang="zh-CN" altLang="en-US" dirty="0"/>
                        <a:t>涉及到的神经网络单元</a:t>
                      </a:r>
                    </a:p>
                  </a:txBody>
                  <a:tcPr/>
                </a:tc>
                <a:extLst>
                  <a:ext uri="{0D108BD9-81ED-4DB2-BD59-A6C34878D82A}">
                    <a16:rowId xmlns:a16="http://schemas.microsoft.com/office/drawing/2014/main" val="427240497"/>
                  </a:ext>
                </a:extLst>
              </a:tr>
              <a:tr h="1191747">
                <a:tc>
                  <a:txBody>
                    <a:bodyPr/>
                    <a:lstStyle/>
                    <a:p>
                      <a:pPr algn="ctr"/>
                      <a:r>
                        <a:rPr lang="zh-CN" altLang="en-US" dirty="0"/>
                        <a:t>花卉素材智能生成（人工智能自动产生显示中不存在的花卉）</a:t>
                      </a:r>
                    </a:p>
                  </a:txBody>
                  <a:tcPr/>
                </a:tc>
                <a:tc>
                  <a:txBody>
                    <a:bodyPr/>
                    <a:lstStyle/>
                    <a:p>
                      <a:endParaRPr lang="zh-CN" altLang="en-US" dirty="0"/>
                    </a:p>
                  </a:txBody>
                  <a:tcPr/>
                </a:tc>
                <a:tc>
                  <a:txBody>
                    <a:bodyPr/>
                    <a:lstStyle/>
                    <a:p>
                      <a:r>
                        <a:rPr lang="en-US" altLang="zh-CN" dirty="0"/>
                        <a:t>CNN, GAN, FC, </a:t>
                      </a:r>
                      <a:r>
                        <a:rPr lang="en-US" altLang="zh-CN" dirty="0" err="1"/>
                        <a:t>AdaIN</a:t>
                      </a:r>
                      <a:endParaRPr lang="zh-CN" altLang="en-US" dirty="0"/>
                    </a:p>
                  </a:txBody>
                  <a:tcPr/>
                </a:tc>
                <a:extLst>
                  <a:ext uri="{0D108BD9-81ED-4DB2-BD59-A6C34878D82A}">
                    <a16:rowId xmlns:a16="http://schemas.microsoft.com/office/drawing/2014/main" val="2301230457"/>
                  </a:ext>
                </a:extLst>
              </a:tr>
              <a:tr h="1191747">
                <a:tc>
                  <a:txBody>
                    <a:bodyPr/>
                    <a:lstStyle/>
                    <a:p>
                      <a:pPr algn="ctr"/>
                      <a:r>
                        <a:rPr lang="zh-CN" altLang="en-US" dirty="0"/>
                        <a:t>花型智能排版（在画布为多个素材自动的产生符合美学的构图）</a:t>
                      </a:r>
                    </a:p>
                  </a:txBody>
                  <a:tcPr/>
                </a:tc>
                <a:tc>
                  <a:txBody>
                    <a:bodyPr/>
                    <a:lstStyle/>
                    <a:p>
                      <a:endParaRPr lang="zh-CN" altLang="en-US" dirty="0"/>
                    </a:p>
                  </a:txBody>
                  <a:tcPr/>
                </a:tc>
                <a:tc>
                  <a:txBody>
                    <a:bodyPr/>
                    <a:lstStyle/>
                    <a:p>
                      <a:r>
                        <a:rPr lang="en-US" altLang="zh-CN" dirty="0"/>
                        <a:t>CNN, GAN, </a:t>
                      </a:r>
                      <a:r>
                        <a:rPr lang="en-US" altLang="zh-CN" dirty="0" err="1"/>
                        <a:t>ReInforcement</a:t>
                      </a:r>
                      <a:r>
                        <a:rPr lang="en-US" altLang="zh-CN" dirty="0"/>
                        <a:t>-Learning,</a:t>
                      </a:r>
                    </a:p>
                    <a:p>
                      <a:endParaRPr lang="zh-CN" altLang="en-US" dirty="0"/>
                    </a:p>
                  </a:txBody>
                  <a:tcPr/>
                </a:tc>
                <a:extLst>
                  <a:ext uri="{0D108BD9-81ED-4DB2-BD59-A6C34878D82A}">
                    <a16:rowId xmlns:a16="http://schemas.microsoft.com/office/drawing/2014/main" val="2358813876"/>
                  </a:ext>
                </a:extLst>
              </a:tr>
              <a:tr h="1191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花型风格化（把花型转换为其他艺术家的风格）</a:t>
                      </a:r>
                    </a:p>
                    <a:p>
                      <a:endParaRPr lang="zh-CN" altLang="en-US" dirty="0"/>
                    </a:p>
                  </a:txBody>
                  <a:tcPr/>
                </a:tc>
                <a:tc>
                  <a:txBody>
                    <a:bodyPr/>
                    <a:lstStyle/>
                    <a:p>
                      <a:endParaRPr lang="zh-CN" altLang="en-US" dirty="0"/>
                    </a:p>
                  </a:txBody>
                  <a:tcPr/>
                </a:tc>
                <a:tc>
                  <a:txBody>
                    <a:bodyPr/>
                    <a:lstStyle/>
                    <a:p>
                      <a:r>
                        <a:rPr lang="en-US" altLang="zh-CN" dirty="0"/>
                        <a:t>CNN, </a:t>
                      </a:r>
                      <a:r>
                        <a:rPr lang="en-US" altLang="zh-CN" dirty="0" err="1"/>
                        <a:t>ResNet</a:t>
                      </a:r>
                      <a:r>
                        <a:rPr lang="en-US" altLang="zh-CN" dirty="0"/>
                        <a:t>, VGG</a:t>
                      </a:r>
                      <a:endParaRPr lang="zh-CN" altLang="en-US" dirty="0"/>
                    </a:p>
                  </a:txBody>
                  <a:tcPr/>
                </a:tc>
                <a:extLst>
                  <a:ext uri="{0D108BD9-81ED-4DB2-BD59-A6C34878D82A}">
                    <a16:rowId xmlns:a16="http://schemas.microsoft.com/office/drawing/2014/main" val="1484920581"/>
                  </a:ext>
                </a:extLst>
              </a:tr>
              <a:tr h="1191747">
                <a:tc>
                  <a:txBody>
                    <a:bodyPr/>
                    <a:lstStyle/>
                    <a:p>
                      <a:r>
                        <a:rPr lang="zh-CN" altLang="en-US" dirty="0"/>
                        <a:t>花型颜色转换（对花型重新配色，产生一花多色，符合时尚趋势）</a:t>
                      </a:r>
                    </a:p>
                  </a:txBody>
                  <a:tcPr/>
                </a:tc>
                <a:tc>
                  <a:txBody>
                    <a:bodyPr/>
                    <a:lstStyle/>
                    <a:p>
                      <a:endParaRPr lang="zh-CN" altLang="en-US"/>
                    </a:p>
                  </a:txBody>
                  <a:tcPr/>
                </a:tc>
                <a:tc>
                  <a:txBody>
                    <a:bodyPr/>
                    <a:lstStyle/>
                    <a:p>
                      <a:r>
                        <a:rPr lang="en-US" altLang="zh-CN" dirty="0"/>
                        <a:t>CNN, Transfer Learning, </a:t>
                      </a:r>
                      <a:r>
                        <a:rPr lang="en-US" altLang="zh-CN" dirty="0" err="1"/>
                        <a:t>CycleGAN</a:t>
                      </a:r>
                      <a:r>
                        <a:rPr lang="en-US" altLang="zh-CN" dirty="0"/>
                        <a:t>, Image Analogy</a:t>
                      </a:r>
                      <a:endParaRPr lang="zh-CN" altLang="en-US" dirty="0"/>
                    </a:p>
                  </a:txBody>
                  <a:tcPr/>
                </a:tc>
                <a:extLst>
                  <a:ext uri="{0D108BD9-81ED-4DB2-BD59-A6C34878D82A}">
                    <a16:rowId xmlns:a16="http://schemas.microsoft.com/office/drawing/2014/main" val="2275156084"/>
                  </a:ext>
                </a:extLst>
              </a:tr>
            </a:tbl>
          </a:graphicData>
        </a:graphic>
      </p:graphicFrame>
      <p:pic>
        <p:nvPicPr>
          <p:cNvPr id="6" name="图片 5">
            <a:extLst>
              <a:ext uri="{FF2B5EF4-FFF2-40B4-BE49-F238E27FC236}">
                <a16:creationId xmlns:a16="http://schemas.microsoft.com/office/drawing/2014/main" id="{F2B4E2BF-9237-4188-927F-2BF52E4B5D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11585" y="2078060"/>
            <a:ext cx="2731630" cy="1097224"/>
          </a:xfrm>
          <a:prstGeom prst="rect">
            <a:avLst/>
          </a:prstGeom>
        </p:spPr>
      </p:pic>
      <p:grpSp>
        <p:nvGrpSpPr>
          <p:cNvPr id="7" name="组合 6">
            <a:extLst>
              <a:ext uri="{FF2B5EF4-FFF2-40B4-BE49-F238E27FC236}">
                <a16:creationId xmlns:a16="http://schemas.microsoft.com/office/drawing/2014/main" id="{A5A09723-6708-47C3-A25D-5233E0579E26}"/>
              </a:ext>
            </a:extLst>
          </p:cNvPr>
          <p:cNvGrpSpPr/>
          <p:nvPr/>
        </p:nvGrpSpPr>
        <p:grpSpPr>
          <a:xfrm>
            <a:off x="3354435" y="3341160"/>
            <a:ext cx="2731630" cy="864069"/>
            <a:chOff x="1054800" y="2020680"/>
            <a:chExt cx="10093680" cy="2319120"/>
          </a:xfrm>
        </p:grpSpPr>
        <p:pic>
          <p:nvPicPr>
            <p:cNvPr id="8" name="image18.png">
              <a:extLst>
                <a:ext uri="{FF2B5EF4-FFF2-40B4-BE49-F238E27FC236}">
                  <a16:creationId xmlns:a16="http://schemas.microsoft.com/office/drawing/2014/main" id="{9A5DBF2F-2206-41F6-AFAF-DEF2FEAAFC8F}"/>
                </a:ext>
              </a:extLst>
            </p:cNvPr>
            <p:cNvPicPr/>
            <p:nvPr/>
          </p:nvPicPr>
          <p:blipFill>
            <a:blip r:embed="rId3" cstate="email">
              <a:extLst>
                <a:ext uri="{28A0092B-C50C-407E-A947-70E740481C1C}">
                  <a14:useLocalDpi xmlns:a14="http://schemas.microsoft.com/office/drawing/2010/main"/>
                </a:ext>
              </a:extLst>
            </a:blip>
            <a:stretch/>
          </p:blipFill>
          <p:spPr>
            <a:xfrm>
              <a:off x="2833200" y="2268720"/>
              <a:ext cx="1537200" cy="1962720"/>
            </a:xfrm>
            <a:prstGeom prst="rect">
              <a:avLst/>
            </a:prstGeom>
            <a:ln w="12600">
              <a:noFill/>
            </a:ln>
          </p:spPr>
        </p:pic>
        <p:sp>
          <p:nvSpPr>
            <p:cNvPr id="9" name="CustomShape 3">
              <a:extLst>
                <a:ext uri="{FF2B5EF4-FFF2-40B4-BE49-F238E27FC236}">
                  <a16:creationId xmlns:a16="http://schemas.microsoft.com/office/drawing/2014/main" id="{A9AFE4FD-FC52-468B-919B-AF9A41F23FC9}"/>
                </a:ext>
              </a:extLst>
            </p:cNvPr>
            <p:cNvSpPr/>
            <p:nvPr/>
          </p:nvSpPr>
          <p:spPr>
            <a:xfrm>
              <a:off x="4584960" y="2020680"/>
              <a:ext cx="680400" cy="890640"/>
            </a:xfrm>
            <a:prstGeom prst="rect">
              <a:avLst/>
            </a:prstGeom>
            <a:solidFill>
              <a:srgbClr val="5B9BD5"/>
            </a:solidFill>
            <a:ln w="12600">
              <a:solidFill>
                <a:srgbClr val="42719B"/>
              </a:solidFill>
              <a:miter/>
            </a:ln>
          </p:spPr>
          <p:style>
            <a:lnRef idx="0">
              <a:scrgbClr r="0" g="0" b="0"/>
            </a:lnRef>
            <a:fillRef idx="0">
              <a:scrgbClr r="0" g="0" b="0"/>
            </a:fillRef>
            <a:effectRef idx="0">
              <a:scrgbClr r="0" g="0" b="0"/>
            </a:effectRef>
            <a:fontRef idx="minor"/>
          </p:style>
        </p:sp>
        <p:sp>
          <p:nvSpPr>
            <p:cNvPr id="10" name="CustomShape 4">
              <a:extLst>
                <a:ext uri="{FF2B5EF4-FFF2-40B4-BE49-F238E27FC236}">
                  <a16:creationId xmlns:a16="http://schemas.microsoft.com/office/drawing/2014/main" id="{0B01CB8B-7C78-46A5-82BF-CFAF029ACB8A}"/>
                </a:ext>
              </a:extLst>
            </p:cNvPr>
            <p:cNvSpPr/>
            <p:nvPr/>
          </p:nvSpPr>
          <p:spPr>
            <a:xfrm>
              <a:off x="5662800" y="2020680"/>
              <a:ext cx="680400" cy="890640"/>
            </a:xfrm>
            <a:prstGeom prst="rect">
              <a:avLst/>
            </a:prstGeom>
            <a:solidFill>
              <a:srgbClr val="5B9BD5"/>
            </a:solidFill>
            <a:ln w="12600">
              <a:solidFill>
                <a:srgbClr val="42719B"/>
              </a:solidFill>
              <a:miter/>
            </a:ln>
          </p:spPr>
          <p:style>
            <a:lnRef idx="0">
              <a:scrgbClr r="0" g="0" b="0"/>
            </a:lnRef>
            <a:fillRef idx="0">
              <a:scrgbClr r="0" g="0" b="0"/>
            </a:fillRef>
            <a:effectRef idx="0">
              <a:scrgbClr r="0" g="0" b="0"/>
            </a:effectRef>
            <a:fontRef idx="minor"/>
          </p:style>
        </p:sp>
        <p:sp>
          <p:nvSpPr>
            <p:cNvPr id="11" name="CustomShape 5">
              <a:extLst>
                <a:ext uri="{FF2B5EF4-FFF2-40B4-BE49-F238E27FC236}">
                  <a16:creationId xmlns:a16="http://schemas.microsoft.com/office/drawing/2014/main" id="{CD8523E3-A82C-4A95-BFB6-A2E95C9251DA}"/>
                </a:ext>
              </a:extLst>
            </p:cNvPr>
            <p:cNvSpPr/>
            <p:nvPr/>
          </p:nvSpPr>
          <p:spPr>
            <a:xfrm>
              <a:off x="5773680" y="2121120"/>
              <a:ext cx="191160" cy="25272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2" name="CustomShape 6">
              <a:extLst>
                <a:ext uri="{FF2B5EF4-FFF2-40B4-BE49-F238E27FC236}">
                  <a16:creationId xmlns:a16="http://schemas.microsoft.com/office/drawing/2014/main" id="{E5275015-E7AF-4BA5-A880-96EAD9EF1E8E}"/>
                </a:ext>
              </a:extLst>
            </p:cNvPr>
            <p:cNvSpPr/>
            <p:nvPr/>
          </p:nvSpPr>
          <p:spPr>
            <a:xfrm>
              <a:off x="6672960" y="2020680"/>
              <a:ext cx="680400" cy="890640"/>
            </a:xfrm>
            <a:prstGeom prst="rect">
              <a:avLst/>
            </a:prstGeom>
            <a:solidFill>
              <a:srgbClr val="5B9BD5"/>
            </a:solidFill>
            <a:ln w="12600">
              <a:solidFill>
                <a:srgbClr val="42719B"/>
              </a:solidFill>
              <a:miter/>
            </a:ln>
          </p:spPr>
          <p:style>
            <a:lnRef idx="0">
              <a:scrgbClr r="0" g="0" b="0"/>
            </a:lnRef>
            <a:fillRef idx="0">
              <a:scrgbClr r="0" g="0" b="0"/>
            </a:fillRef>
            <a:effectRef idx="0">
              <a:scrgbClr r="0" g="0" b="0"/>
            </a:effectRef>
            <a:fontRef idx="minor"/>
          </p:style>
        </p:sp>
        <p:sp>
          <p:nvSpPr>
            <p:cNvPr id="13" name="CustomShape 7">
              <a:extLst>
                <a:ext uri="{FF2B5EF4-FFF2-40B4-BE49-F238E27FC236}">
                  <a16:creationId xmlns:a16="http://schemas.microsoft.com/office/drawing/2014/main" id="{D4ED6B77-D8F5-4A2D-88C4-9EE54C137FBD}"/>
                </a:ext>
              </a:extLst>
            </p:cNvPr>
            <p:cNvSpPr/>
            <p:nvPr/>
          </p:nvSpPr>
          <p:spPr>
            <a:xfrm>
              <a:off x="6783480" y="2121120"/>
              <a:ext cx="191160" cy="25272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4" name="CustomShape 8">
              <a:extLst>
                <a:ext uri="{FF2B5EF4-FFF2-40B4-BE49-F238E27FC236}">
                  <a16:creationId xmlns:a16="http://schemas.microsoft.com/office/drawing/2014/main" id="{B168A6A9-1838-4E09-B138-94A2180CBBDF}"/>
                </a:ext>
              </a:extLst>
            </p:cNvPr>
            <p:cNvSpPr/>
            <p:nvPr/>
          </p:nvSpPr>
          <p:spPr>
            <a:xfrm>
              <a:off x="7112160" y="2121120"/>
              <a:ext cx="191160" cy="10080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5" name="CustomShape 9">
              <a:extLst>
                <a:ext uri="{FF2B5EF4-FFF2-40B4-BE49-F238E27FC236}">
                  <a16:creationId xmlns:a16="http://schemas.microsoft.com/office/drawing/2014/main" id="{F033856C-B397-4E81-9B42-94F2D6229B52}"/>
                </a:ext>
              </a:extLst>
            </p:cNvPr>
            <p:cNvSpPr/>
            <p:nvPr/>
          </p:nvSpPr>
          <p:spPr>
            <a:xfrm>
              <a:off x="7695360" y="2020680"/>
              <a:ext cx="680400" cy="890640"/>
            </a:xfrm>
            <a:prstGeom prst="rect">
              <a:avLst/>
            </a:prstGeom>
            <a:solidFill>
              <a:srgbClr val="5B9BD5"/>
            </a:solidFill>
            <a:ln w="12600">
              <a:solidFill>
                <a:srgbClr val="42719B"/>
              </a:solidFill>
              <a:miter/>
            </a:ln>
          </p:spPr>
          <p:style>
            <a:lnRef idx="0">
              <a:scrgbClr r="0" g="0" b="0"/>
            </a:lnRef>
            <a:fillRef idx="0">
              <a:scrgbClr r="0" g="0" b="0"/>
            </a:fillRef>
            <a:effectRef idx="0">
              <a:scrgbClr r="0" g="0" b="0"/>
            </a:effectRef>
            <a:fontRef idx="minor"/>
          </p:style>
        </p:sp>
        <p:sp>
          <p:nvSpPr>
            <p:cNvPr id="16" name="CustomShape 10">
              <a:extLst>
                <a:ext uri="{FF2B5EF4-FFF2-40B4-BE49-F238E27FC236}">
                  <a16:creationId xmlns:a16="http://schemas.microsoft.com/office/drawing/2014/main" id="{A1C03E5F-73F0-4C0E-A331-D7D5996D36DF}"/>
                </a:ext>
              </a:extLst>
            </p:cNvPr>
            <p:cNvSpPr/>
            <p:nvPr/>
          </p:nvSpPr>
          <p:spPr>
            <a:xfrm>
              <a:off x="7805880" y="2121120"/>
              <a:ext cx="191160" cy="25272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7" name="CustomShape 11">
              <a:extLst>
                <a:ext uri="{FF2B5EF4-FFF2-40B4-BE49-F238E27FC236}">
                  <a16:creationId xmlns:a16="http://schemas.microsoft.com/office/drawing/2014/main" id="{C0579766-9DD3-4FE8-8E1E-43E84C615F22}"/>
                </a:ext>
              </a:extLst>
            </p:cNvPr>
            <p:cNvSpPr/>
            <p:nvPr/>
          </p:nvSpPr>
          <p:spPr>
            <a:xfrm>
              <a:off x="8134560" y="2121120"/>
              <a:ext cx="191160" cy="10080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8" name="CustomShape 12">
              <a:extLst>
                <a:ext uri="{FF2B5EF4-FFF2-40B4-BE49-F238E27FC236}">
                  <a16:creationId xmlns:a16="http://schemas.microsoft.com/office/drawing/2014/main" id="{820991CC-89D6-4EE9-8F4F-E9E54DF0AF46}"/>
                </a:ext>
              </a:extLst>
            </p:cNvPr>
            <p:cNvSpPr/>
            <p:nvPr/>
          </p:nvSpPr>
          <p:spPr>
            <a:xfrm>
              <a:off x="7900200" y="2526840"/>
              <a:ext cx="96120" cy="18936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19" name="CustomShape 13">
              <a:extLst>
                <a:ext uri="{FF2B5EF4-FFF2-40B4-BE49-F238E27FC236}">
                  <a16:creationId xmlns:a16="http://schemas.microsoft.com/office/drawing/2014/main" id="{B4AF0C40-E9F3-41ED-AC76-AEDEB235B2FC}"/>
                </a:ext>
              </a:extLst>
            </p:cNvPr>
            <p:cNvSpPr/>
            <p:nvPr/>
          </p:nvSpPr>
          <p:spPr>
            <a:xfrm>
              <a:off x="8705160" y="2020680"/>
              <a:ext cx="680400" cy="890640"/>
            </a:xfrm>
            <a:prstGeom prst="rect">
              <a:avLst/>
            </a:prstGeom>
            <a:solidFill>
              <a:srgbClr val="5B9BD5"/>
            </a:solidFill>
            <a:ln w="12600">
              <a:solidFill>
                <a:srgbClr val="42719B"/>
              </a:solidFill>
              <a:miter/>
            </a:ln>
          </p:spPr>
          <p:style>
            <a:lnRef idx="0">
              <a:scrgbClr r="0" g="0" b="0"/>
            </a:lnRef>
            <a:fillRef idx="0">
              <a:scrgbClr r="0" g="0" b="0"/>
            </a:fillRef>
            <a:effectRef idx="0">
              <a:scrgbClr r="0" g="0" b="0"/>
            </a:effectRef>
            <a:fontRef idx="minor"/>
          </p:style>
        </p:sp>
        <p:sp>
          <p:nvSpPr>
            <p:cNvPr id="20" name="CustomShape 14">
              <a:extLst>
                <a:ext uri="{FF2B5EF4-FFF2-40B4-BE49-F238E27FC236}">
                  <a16:creationId xmlns:a16="http://schemas.microsoft.com/office/drawing/2014/main" id="{7E0BC291-0639-40BC-8A06-A4F138446948}"/>
                </a:ext>
              </a:extLst>
            </p:cNvPr>
            <p:cNvSpPr/>
            <p:nvPr/>
          </p:nvSpPr>
          <p:spPr>
            <a:xfrm>
              <a:off x="8815680" y="2121120"/>
              <a:ext cx="191160" cy="25272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21" name="CustomShape 15">
              <a:extLst>
                <a:ext uri="{FF2B5EF4-FFF2-40B4-BE49-F238E27FC236}">
                  <a16:creationId xmlns:a16="http://schemas.microsoft.com/office/drawing/2014/main" id="{BAD02EA7-DC9A-4BBE-9A36-335988EE837C}"/>
                </a:ext>
              </a:extLst>
            </p:cNvPr>
            <p:cNvSpPr/>
            <p:nvPr/>
          </p:nvSpPr>
          <p:spPr>
            <a:xfrm>
              <a:off x="9144360" y="2121120"/>
              <a:ext cx="191160" cy="10080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22" name="CustomShape 16">
              <a:extLst>
                <a:ext uri="{FF2B5EF4-FFF2-40B4-BE49-F238E27FC236}">
                  <a16:creationId xmlns:a16="http://schemas.microsoft.com/office/drawing/2014/main" id="{F1C3C675-7243-4238-9C5E-FCDAA0D6222C}"/>
                </a:ext>
              </a:extLst>
            </p:cNvPr>
            <p:cNvSpPr/>
            <p:nvPr/>
          </p:nvSpPr>
          <p:spPr>
            <a:xfrm>
              <a:off x="8910360" y="2526840"/>
              <a:ext cx="96120" cy="18936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23" name="CustomShape 17">
              <a:extLst>
                <a:ext uri="{FF2B5EF4-FFF2-40B4-BE49-F238E27FC236}">
                  <a16:creationId xmlns:a16="http://schemas.microsoft.com/office/drawing/2014/main" id="{A561D6DA-FEAB-4EB6-8296-A5C7AA9AE6BC}"/>
                </a:ext>
              </a:extLst>
            </p:cNvPr>
            <p:cNvSpPr/>
            <p:nvPr/>
          </p:nvSpPr>
          <p:spPr>
            <a:xfrm>
              <a:off x="9144360" y="2526480"/>
              <a:ext cx="191160" cy="14508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24" name="CustomShape 18">
              <a:extLst>
                <a:ext uri="{FF2B5EF4-FFF2-40B4-BE49-F238E27FC236}">
                  <a16:creationId xmlns:a16="http://schemas.microsoft.com/office/drawing/2014/main" id="{AF443191-FF24-47BB-9293-23FC08546B75}"/>
                </a:ext>
              </a:extLst>
            </p:cNvPr>
            <p:cNvSpPr/>
            <p:nvPr/>
          </p:nvSpPr>
          <p:spPr>
            <a:xfrm>
              <a:off x="5346000" y="2425320"/>
              <a:ext cx="247320" cy="144720"/>
            </a:xfrm>
            <a:prstGeom prst="rightArrow">
              <a:avLst>
                <a:gd name="adj1" fmla="val 50000"/>
                <a:gd name="adj2" fmla="val 50000"/>
              </a:avLst>
            </a:prstGeom>
            <a:solidFill>
              <a:srgbClr val="5B9BD5"/>
            </a:solidFill>
            <a:ln w="12600">
              <a:solidFill>
                <a:srgbClr val="42719B"/>
              </a:solidFill>
              <a:miter/>
            </a:ln>
          </p:spPr>
          <p:style>
            <a:lnRef idx="0">
              <a:scrgbClr r="0" g="0" b="0"/>
            </a:lnRef>
            <a:fillRef idx="0">
              <a:scrgbClr r="0" g="0" b="0"/>
            </a:fillRef>
            <a:effectRef idx="0">
              <a:scrgbClr r="0" g="0" b="0"/>
            </a:effectRef>
            <a:fontRef idx="minor"/>
          </p:style>
        </p:sp>
        <p:sp>
          <p:nvSpPr>
            <p:cNvPr id="25" name="CustomShape 19">
              <a:extLst>
                <a:ext uri="{FF2B5EF4-FFF2-40B4-BE49-F238E27FC236}">
                  <a16:creationId xmlns:a16="http://schemas.microsoft.com/office/drawing/2014/main" id="{769BEEF2-26BE-4F16-BB4F-650F1B04577F}"/>
                </a:ext>
              </a:extLst>
            </p:cNvPr>
            <p:cNvSpPr/>
            <p:nvPr/>
          </p:nvSpPr>
          <p:spPr>
            <a:xfrm>
              <a:off x="6425280" y="2425320"/>
              <a:ext cx="247320" cy="144720"/>
            </a:xfrm>
            <a:prstGeom prst="rightArrow">
              <a:avLst>
                <a:gd name="adj1" fmla="val 50000"/>
                <a:gd name="adj2" fmla="val 50000"/>
              </a:avLst>
            </a:prstGeom>
            <a:solidFill>
              <a:srgbClr val="5B9BD5"/>
            </a:solidFill>
            <a:ln w="12600">
              <a:solidFill>
                <a:srgbClr val="42719B"/>
              </a:solidFill>
              <a:miter/>
            </a:ln>
          </p:spPr>
          <p:style>
            <a:lnRef idx="0">
              <a:scrgbClr r="0" g="0" b="0"/>
            </a:lnRef>
            <a:fillRef idx="0">
              <a:scrgbClr r="0" g="0" b="0"/>
            </a:fillRef>
            <a:effectRef idx="0">
              <a:scrgbClr r="0" g="0" b="0"/>
            </a:effectRef>
            <a:fontRef idx="minor"/>
          </p:style>
        </p:sp>
        <p:sp>
          <p:nvSpPr>
            <p:cNvPr id="26" name="CustomShape 20">
              <a:extLst>
                <a:ext uri="{FF2B5EF4-FFF2-40B4-BE49-F238E27FC236}">
                  <a16:creationId xmlns:a16="http://schemas.microsoft.com/office/drawing/2014/main" id="{6260982F-187A-441C-A9E8-64C9CA8EA5DB}"/>
                </a:ext>
              </a:extLst>
            </p:cNvPr>
            <p:cNvSpPr/>
            <p:nvPr/>
          </p:nvSpPr>
          <p:spPr>
            <a:xfrm>
              <a:off x="7400520" y="2425320"/>
              <a:ext cx="247320" cy="144720"/>
            </a:xfrm>
            <a:prstGeom prst="rightArrow">
              <a:avLst>
                <a:gd name="adj1" fmla="val 50000"/>
                <a:gd name="adj2" fmla="val 50000"/>
              </a:avLst>
            </a:prstGeom>
            <a:solidFill>
              <a:srgbClr val="5B9BD5"/>
            </a:solidFill>
            <a:ln w="12600">
              <a:solidFill>
                <a:srgbClr val="42719B"/>
              </a:solidFill>
              <a:miter/>
            </a:ln>
          </p:spPr>
          <p:style>
            <a:lnRef idx="0">
              <a:scrgbClr r="0" g="0" b="0"/>
            </a:lnRef>
            <a:fillRef idx="0">
              <a:scrgbClr r="0" g="0" b="0"/>
            </a:fillRef>
            <a:effectRef idx="0">
              <a:scrgbClr r="0" g="0" b="0"/>
            </a:effectRef>
            <a:fontRef idx="minor"/>
          </p:style>
        </p:sp>
        <p:sp>
          <p:nvSpPr>
            <p:cNvPr id="27" name="CustomShape 21">
              <a:extLst>
                <a:ext uri="{FF2B5EF4-FFF2-40B4-BE49-F238E27FC236}">
                  <a16:creationId xmlns:a16="http://schemas.microsoft.com/office/drawing/2014/main" id="{4E965514-FB56-4955-B086-747E32D5E7C3}"/>
                </a:ext>
              </a:extLst>
            </p:cNvPr>
            <p:cNvSpPr/>
            <p:nvPr/>
          </p:nvSpPr>
          <p:spPr>
            <a:xfrm>
              <a:off x="8457480" y="2393640"/>
              <a:ext cx="247320" cy="144720"/>
            </a:xfrm>
            <a:prstGeom prst="rightArrow">
              <a:avLst>
                <a:gd name="adj1" fmla="val 50000"/>
                <a:gd name="adj2" fmla="val 50000"/>
              </a:avLst>
            </a:prstGeom>
            <a:solidFill>
              <a:srgbClr val="5B9BD5"/>
            </a:solidFill>
            <a:ln w="12600">
              <a:solidFill>
                <a:srgbClr val="42719B"/>
              </a:solidFill>
              <a:miter/>
            </a:ln>
          </p:spPr>
          <p:style>
            <a:lnRef idx="0">
              <a:scrgbClr r="0" g="0" b="0"/>
            </a:lnRef>
            <a:fillRef idx="0">
              <a:scrgbClr r="0" g="0" b="0"/>
            </a:fillRef>
            <a:effectRef idx="0">
              <a:scrgbClr r="0" g="0" b="0"/>
            </a:effectRef>
            <a:fontRef idx="minor"/>
          </p:style>
        </p:sp>
        <p:pic>
          <p:nvPicPr>
            <p:cNvPr id="28" name="image19.png">
              <a:extLst>
                <a:ext uri="{FF2B5EF4-FFF2-40B4-BE49-F238E27FC236}">
                  <a16:creationId xmlns:a16="http://schemas.microsoft.com/office/drawing/2014/main" id="{F86BB721-601A-416A-9810-065E19968331}"/>
                </a:ext>
              </a:extLst>
            </p:cNvPr>
            <p:cNvPicPr/>
            <p:nvPr/>
          </p:nvPicPr>
          <p:blipFill>
            <a:blip r:embed="rId4" cstate="email">
              <a:extLst>
                <a:ext uri="{28A0092B-C50C-407E-A947-70E740481C1C}">
                  <a14:useLocalDpi xmlns:a14="http://schemas.microsoft.com/office/drawing/2010/main"/>
                </a:ext>
              </a:extLst>
            </a:blip>
            <a:stretch/>
          </p:blipFill>
          <p:spPr>
            <a:xfrm>
              <a:off x="4584960" y="3101760"/>
              <a:ext cx="4451760" cy="1238040"/>
            </a:xfrm>
            <a:prstGeom prst="rect">
              <a:avLst/>
            </a:prstGeom>
            <a:ln w="12600">
              <a:noFill/>
            </a:ln>
          </p:spPr>
        </p:pic>
        <p:pic>
          <p:nvPicPr>
            <p:cNvPr id="29" name="pasted-image.tiff">
              <a:extLst>
                <a:ext uri="{FF2B5EF4-FFF2-40B4-BE49-F238E27FC236}">
                  <a16:creationId xmlns:a16="http://schemas.microsoft.com/office/drawing/2014/main" id="{9C8D64A2-DA13-4565-A6AC-FF78464A7FBD}"/>
                </a:ext>
              </a:extLst>
            </p:cNvPr>
            <p:cNvPicPr/>
            <p:nvPr/>
          </p:nvPicPr>
          <p:blipFill>
            <a:blip r:embed="rId5" cstate="email">
              <a:extLst>
                <a:ext uri="{28A0092B-C50C-407E-A947-70E740481C1C}">
                  <a14:useLocalDpi xmlns:a14="http://schemas.microsoft.com/office/drawing/2010/main"/>
                </a:ext>
              </a:extLst>
            </a:blip>
            <a:stretch/>
          </p:blipFill>
          <p:spPr>
            <a:xfrm>
              <a:off x="1054800" y="2020680"/>
              <a:ext cx="3315600" cy="2211480"/>
            </a:xfrm>
            <a:prstGeom prst="rect">
              <a:avLst/>
            </a:prstGeom>
            <a:ln w="12600">
              <a:noFill/>
            </a:ln>
          </p:spPr>
        </p:pic>
        <p:pic>
          <p:nvPicPr>
            <p:cNvPr id="30" name="pasted-image.tiff">
              <a:extLst>
                <a:ext uri="{FF2B5EF4-FFF2-40B4-BE49-F238E27FC236}">
                  <a16:creationId xmlns:a16="http://schemas.microsoft.com/office/drawing/2014/main" id="{556B3405-553F-4AFF-9AB6-6602010FDE53}"/>
                </a:ext>
              </a:extLst>
            </p:cNvPr>
            <p:cNvPicPr/>
            <p:nvPr/>
          </p:nvPicPr>
          <p:blipFill>
            <a:blip r:embed="rId6" cstate="email">
              <a:extLst>
                <a:ext uri="{28A0092B-C50C-407E-A947-70E740481C1C}">
                  <a14:useLocalDpi xmlns:a14="http://schemas.microsoft.com/office/drawing/2010/main"/>
                </a:ext>
              </a:extLst>
            </a:blip>
            <a:stretch/>
          </p:blipFill>
          <p:spPr>
            <a:xfrm>
              <a:off x="9640080" y="2020680"/>
              <a:ext cx="1508400" cy="2210040"/>
            </a:xfrm>
            <a:prstGeom prst="rect">
              <a:avLst/>
            </a:prstGeom>
            <a:ln w="12600">
              <a:noFill/>
            </a:ln>
          </p:spPr>
        </p:pic>
      </p:grpSp>
      <p:pic>
        <p:nvPicPr>
          <p:cNvPr id="31" name="图片 30">
            <a:extLst>
              <a:ext uri="{FF2B5EF4-FFF2-40B4-BE49-F238E27FC236}">
                <a16:creationId xmlns:a16="http://schemas.microsoft.com/office/drawing/2014/main" id="{DF60A0EC-3415-4F3E-9BBB-9FD1B5248A9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84403" y="4469422"/>
            <a:ext cx="3002440" cy="1077969"/>
          </a:xfrm>
          <a:prstGeom prst="rect">
            <a:avLst/>
          </a:prstGeom>
        </p:spPr>
      </p:pic>
      <p:pic>
        <p:nvPicPr>
          <p:cNvPr id="32" name="图片 31">
            <a:extLst>
              <a:ext uri="{FF2B5EF4-FFF2-40B4-BE49-F238E27FC236}">
                <a16:creationId xmlns:a16="http://schemas.microsoft.com/office/drawing/2014/main" id="{6A163F47-D601-4463-B8E8-F0681B9857C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93406" y="5681864"/>
            <a:ext cx="2584434" cy="1017427"/>
          </a:xfrm>
          <a:prstGeom prst="rect">
            <a:avLst/>
          </a:prstGeom>
        </p:spPr>
      </p:pic>
    </p:spTree>
    <p:extLst>
      <p:ext uri="{BB962C8B-B14F-4D97-AF65-F5344CB8AC3E}">
        <p14:creationId xmlns:p14="http://schemas.microsoft.com/office/powerpoint/2010/main" val="26796820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5B20D-82EC-4305-B8AA-AB3F7DF0BB7B}"/>
              </a:ext>
            </a:extLst>
          </p:cNvPr>
          <p:cNvSpPr>
            <a:spLocks noGrp="1"/>
          </p:cNvSpPr>
          <p:nvPr>
            <p:ph type="title"/>
          </p:nvPr>
        </p:nvSpPr>
        <p:spPr/>
        <p:txBody>
          <a:bodyPr/>
          <a:lstStyle/>
          <a:p>
            <a:r>
              <a:rPr lang="zh-CN" altLang="en-US" dirty="0"/>
              <a:t>预期成果与指标</a:t>
            </a:r>
            <a:r>
              <a:rPr lang="en-US" altLang="zh-CN" sz="2800" dirty="0"/>
              <a:t>—</a:t>
            </a:r>
            <a:r>
              <a:rPr lang="zh-CN" altLang="en-US" sz="2800" dirty="0"/>
              <a:t>大数据智能计算机</a:t>
            </a:r>
            <a:endParaRPr lang="zh-CN" altLang="en-US" dirty="0"/>
          </a:p>
        </p:txBody>
      </p:sp>
      <p:sp>
        <p:nvSpPr>
          <p:cNvPr id="3" name="内容占位符 2">
            <a:extLst>
              <a:ext uri="{FF2B5EF4-FFF2-40B4-BE49-F238E27FC236}">
                <a16:creationId xmlns:a16="http://schemas.microsoft.com/office/drawing/2014/main" id="{FE1AABB1-175A-4DDD-8FA0-520C465ADEAE}"/>
              </a:ext>
            </a:extLst>
          </p:cNvPr>
          <p:cNvSpPr>
            <a:spLocks noGrp="1"/>
          </p:cNvSpPr>
          <p:nvPr>
            <p:ph idx="1"/>
          </p:nvPr>
        </p:nvSpPr>
        <p:spPr>
          <a:xfrm>
            <a:off x="134222" y="906011"/>
            <a:ext cx="4437777" cy="5637402"/>
          </a:xfrm>
        </p:spPr>
        <p:txBody>
          <a:bodyPr/>
          <a:lstStyle/>
          <a:p>
            <a:r>
              <a:rPr lang="zh-CN" altLang="en-US" sz="2000" dirty="0"/>
              <a:t>大数据智能计算机</a:t>
            </a:r>
            <a:r>
              <a:rPr lang="en-US" altLang="zh-CN" sz="2000" dirty="0"/>
              <a:t>Benchmark</a:t>
            </a:r>
            <a:r>
              <a:rPr lang="zh-CN" altLang="en-US" sz="2000" dirty="0"/>
              <a:t>：</a:t>
            </a:r>
            <a:br>
              <a:rPr lang="en-US" altLang="zh-CN" sz="2000" dirty="0"/>
            </a:br>
            <a:r>
              <a:rPr lang="zh-CN" altLang="en-US" sz="2000" dirty="0"/>
              <a:t>智能花型设计</a:t>
            </a:r>
            <a:endParaRPr lang="en-US" altLang="zh-CN" sz="2000" dirty="0"/>
          </a:p>
          <a:p>
            <a:pPr lvl="1"/>
            <a:r>
              <a:rPr lang="zh-CN" altLang="en-US" sz="1800" dirty="0"/>
              <a:t>该应用采用多种人工智能</a:t>
            </a:r>
            <a:br>
              <a:rPr lang="en-US" altLang="zh-CN" sz="1800" dirty="0"/>
            </a:br>
            <a:r>
              <a:rPr lang="zh-CN" altLang="en-US" sz="1800" dirty="0"/>
              <a:t>技术：</a:t>
            </a:r>
            <a:endParaRPr lang="en-US" altLang="zh-CN" sz="1800" dirty="0"/>
          </a:p>
          <a:p>
            <a:pPr lvl="2"/>
            <a:r>
              <a:rPr lang="zh-CN" altLang="en-US" sz="1600" dirty="0"/>
              <a:t>卷积网络</a:t>
            </a:r>
            <a:endParaRPr lang="en-US" altLang="zh-CN" sz="1600" dirty="0"/>
          </a:p>
          <a:p>
            <a:pPr lvl="2"/>
            <a:r>
              <a:rPr lang="zh-CN" altLang="en-US" sz="1600" dirty="0"/>
              <a:t>时间循环网络</a:t>
            </a:r>
            <a:endParaRPr lang="en-US" altLang="zh-CN" sz="1600" dirty="0"/>
          </a:p>
          <a:p>
            <a:pPr lvl="2"/>
            <a:r>
              <a:rPr lang="zh-CN" altLang="en-US" sz="1600" dirty="0"/>
              <a:t>强化学习网络</a:t>
            </a:r>
            <a:endParaRPr lang="en-US" altLang="zh-CN" sz="1600" dirty="0"/>
          </a:p>
          <a:p>
            <a:pPr lvl="2"/>
            <a:r>
              <a:rPr lang="zh-CN" altLang="en-US" sz="1600" dirty="0"/>
              <a:t>生成对抗网络等</a:t>
            </a:r>
            <a:endParaRPr lang="en-US" altLang="zh-CN" sz="1600" dirty="0"/>
          </a:p>
          <a:p>
            <a:pPr lvl="1"/>
            <a:r>
              <a:rPr lang="zh-CN" altLang="en-US" sz="1800" dirty="0"/>
              <a:t>自动生成</a:t>
            </a:r>
            <a:r>
              <a:rPr lang="en-US" altLang="zh-CN" sz="1800" dirty="0"/>
              <a:t>6000*4000</a:t>
            </a:r>
            <a:r>
              <a:rPr lang="zh-CN" altLang="en-US" sz="1800" dirty="0"/>
              <a:t>像素以</a:t>
            </a:r>
            <a:br>
              <a:rPr lang="en-US" altLang="zh-CN" sz="1800" dirty="0"/>
            </a:br>
            <a:r>
              <a:rPr lang="zh-CN" altLang="en-US" sz="1800" dirty="0"/>
              <a:t>上的超高分辨率服装印染花</a:t>
            </a:r>
            <a:br>
              <a:rPr lang="en-US" altLang="zh-CN" sz="1800" dirty="0"/>
            </a:br>
            <a:r>
              <a:rPr lang="zh-CN" altLang="en-US" sz="1800" dirty="0"/>
              <a:t>型图案</a:t>
            </a:r>
            <a:endParaRPr lang="zh-CN" altLang="en-US" sz="1600" dirty="0"/>
          </a:p>
        </p:txBody>
      </p:sp>
      <p:sp>
        <p:nvSpPr>
          <p:cNvPr id="4" name="灯片编号占位符 3">
            <a:extLst>
              <a:ext uri="{FF2B5EF4-FFF2-40B4-BE49-F238E27FC236}">
                <a16:creationId xmlns:a16="http://schemas.microsoft.com/office/drawing/2014/main" id="{304AE958-1AD6-43F5-9AF6-43AC990639C6}"/>
              </a:ext>
            </a:extLst>
          </p:cNvPr>
          <p:cNvSpPr>
            <a:spLocks noGrp="1"/>
          </p:cNvSpPr>
          <p:nvPr>
            <p:ph type="sldNum" sz="quarter" idx="12"/>
          </p:nvPr>
        </p:nvSpPr>
        <p:spPr/>
        <p:txBody>
          <a:bodyPr/>
          <a:lstStyle/>
          <a:p>
            <a:fld id="{17F0B86A-3B10-4477-8AC6-12E7D7B5209B}" type="slidenum">
              <a:rPr lang="zh-CN" altLang="en-US" smtClean="0"/>
              <a:t>95</a:t>
            </a:fld>
            <a:endParaRPr lang="zh-CN" altLang="en-US"/>
          </a:p>
        </p:txBody>
      </p:sp>
      <p:pic>
        <p:nvPicPr>
          <p:cNvPr id="6" name="图片 5">
            <a:extLst>
              <a:ext uri="{FF2B5EF4-FFF2-40B4-BE49-F238E27FC236}">
                <a16:creationId xmlns:a16="http://schemas.microsoft.com/office/drawing/2014/main" id="{BB087F63-0E63-4D47-A172-C7B489F95727}"/>
              </a:ext>
            </a:extLst>
          </p:cNvPr>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22180" y="1055325"/>
            <a:ext cx="4887596" cy="2235764"/>
          </a:xfrm>
          <a:prstGeom prst="rect">
            <a:avLst/>
          </a:prstGeom>
        </p:spPr>
      </p:pic>
      <p:pic>
        <p:nvPicPr>
          <p:cNvPr id="7" name="图片 6">
            <a:extLst>
              <a:ext uri="{FF2B5EF4-FFF2-40B4-BE49-F238E27FC236}">
                <a16:creationId xmlns:a16="http://schemas.microsoft.com/office/drawing/2014/main" id="{45C7B6FE-E448-4676-855A-FAB0E043704E}"/>
              </a:ext>
            </a:extLst>
          </p:cNvPr>
          <p:cNvPicPr/>
          <p:nvPr/>
        </p:nvPicPr>
        <p:blipFill>
          <a:blip r:embed="rId3" cstate="email">
            <a:extLst>
              <a:ext uri="{28A0092B-C50C-407E-A947-70E740481C1C}">
                <a14:useLocalDpi xmlns:a14="http://schemas.microsoft.com/office/drawing/2010/main"/>
              </a:ext>
            </a:extLst>
          </a:blip>
          <a:stretch>
            <a:fillRect/>
          </a:stretch>
        </p:blipFill>
        <p:spPr>
          <a:xfrm>
            <a:off x="3737429" y="3291089"/>
            <a:ext cx="5272347" cy="3401638"/>
          </a:xfrm>
          <a:prstGeom prst="rect">
            <a:avLst/>
          </a:prstGeom>
        </p:spPr>
      </p:pic>
    </p:spTree>
    <p:extLst>
      <p:ext uri="{BB962C8B-B14F-4D97-AF65-F5344CB8AC3E}">
        <p14:creationId xmlns:p14="http://schemas.microsoft.com/office/powerpoint/2010/main" val="22401450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5B20D-82EC-4305-B8AA-AB3F7DF0BB7B}"/>
              </a:ext>
            </a:extLst>
          </p:cNvPr>
          <p:cNvSpPr>
            <a:spLocks noGrp="1"/>
          </p:cNvSpPr>
          <p:nvPr>
            <p:ph type="title"/>
          </p:nvPr>
        </p:nvSpPr>
        <p:spPr/>
        <p:txBody>
          <a:bodyPr/>
          <a:lstStyle/>
          <a:p>
            <a:r>
              <a:rPr lang="zh-CN" altLang="en-US" dirty="0"/>
              <a:t>预期成果与指标</a:t>
            </a:r>
            <a:r>
              <a:rPr lang="en-US" altLang="zh-CN" sz="2800" dirty="0"/>
              <a:t>—</a:t>
            </a:r>
            <a:r>
              <a:rPr lang="zh-CN" altLang="en-US" sz="2800" dirty="0"/>
              <a:t>类脑智能计算机</a:t>
            </a:r>
            <a:endParaRPr lang="zh-CN" altLang="en-US" dirty="0"/>
          </a:p>
        </p:txBody>
      </p:sp>
      <p:sp>
        <p:nvSpPr>
          <p:cNvPr id="3" name="内容占位符 2">
            <a:extLst>
              <a:ext uri="{FF2B5EF4-FFF2-40B4-BE49-F238E27FC236}">
                <a16:creationId xmlns:a16="http://schemas.microsoft.com/office/drawing/2014/main" id="{FE1AABB1-175A-4DDD-8FA0-520C465ADEAE}"/>
              </a:ext>
            </a:extLst>
          </p:cNvPr>
          <p:cNvSpPr>
            <a:spLocks noGrp="1"/>
          </p:cNvSpPr>
          <p:nvPr>
            <p:ph idx="1"/>
          </p:nvPr>
        </p:nvSpPr>
        <p:spPr>
          <a:xfrm>
            <a:off x="134223" y="906011"/>
            <a:ext cx="6124605" cy="2135216"/>
          </a:xfrm>
        </p:spPr>
        <p:txBody>
          <a:bodyPr/>
          <a:lstStyle/>
          <a:p>
            <a:pPr>
              <a:lnSpc>
                <a:spcPct val="120000"/>
              </a:lnSpc>
            </a:pPr>
            <a:r>
              <a:rPr lang="zh-CN" altLang="en-US" sz="2000" dirty="0"/>
              <a:t>类脑计算机</a:t>
            </a:r>
            <a:r>
              <a:rPr lang="en-US" altLang="zh-CN" sz="2000" dirty="0"/>
              <a:t>Benchmark</a:t>
            </a:r>
            <a:r>
              <a:rPr lang="zh-CN" altLang="en-US" sz="2000" dirty="0"/>
              <a:t>：空间认知</a:t>
            </a:r>
            <a:endParaRPr lang="en-US" altLang="zh-CN" sz="2000" dirty="0"/>
          </a:p>
        </p:txBody>
      </p:sp>
      <p:sp>
        <p:nvSpPr>
          <p:cNvPr id="4" name="灯片编号占位符 3">
            <a:extLst>
              <a:ext uri="{FF2B5EF4-FFF2-40B4-BE49-F238E27FC236}">
                <a16:creationId xmlns:a16="http://schemas.microsoft.com/office/drawing/2014/main" id="{304AE958-1AD6-43F5-9AF6-43AC990639C6}"/>
              </a:ext>
            </a:extLst>
          </p:cNvPr>
          <p:cNvSpPr>
            <a:spLocks noGrp="1"/>
          </p:cNvSpPr>
          <p:nvPr>
            <p:ph type="sldNum" sz="quarter" idx="12"/>
          </p:nvPr>
        </p:nvSpPr>
        <p:spPr/>
        <p:txBody>
          <a:bodyPr/>
          <a:lstStyle/>
          <a:p>
            <a:fld id="{17F0B86A-3B10-4477-8AC6-12E7D7B5209B}" type="slidenum">
              <a:rPr lang="zh-CN" altLang="en-US" smtClean="0"/>
              <a:t>96</a:t>
            </a:fld>
            <a:endParaRPr lang="zh-CN" altLang="en-US"/>
          </a:p>
        </p:txBody>
      </p:sp>
      <p:grpSp>
        <p:nvGrpSpPr>
          <p:cNvPr id="5" name="组合 4">
            <a:extLst>
              <a:ext uri="{FF2B5EF4-FFF2-40B4-BE49-F238E27FC236}">
                <a16:creationId xmlns:a16="http://schemas.microsoft.com/office/drawing/2014/main" id="{7E4B77BE-F8CF-4E81-A25F-70A097330B5E}"/>
              </a:ext>
            </a:extLst>
          </p:cNvPr>
          <p:cNvGrpSpPr/>
          <p:nvPr/>
        </p:nvGrpSpPr>
        <p:grpSpPr>
          <a:xfrm>
            <a:off x="6153072" y="1419846"/>
            <a:ext cx="3001792" cy="5043113"/>
            <a:chOff x="6588224" y="771382"/>
            <a:chExt cx="2016224" cy="3386157"/>
          </a:xfrm>
        </p:grpSpPr>
        <p:sp>
          <p:nvSpPr>
            <p:cNvPr id="6" name="圆角矩形 3">
              <a:extLst>
                <a:ext uri="{FF2B5EF4-FFF2-40B4-BE49-F238E27FC236}">
                  <a16:creationId xmlns:a16="http://schemas.microsoft.com/office/drawing/2014/main" id="{8D32C4C1-EE2E-4274-B0F6-61D673061990}"/>
                </a:ext>
              </a:extLst>
            </p:cNvPr>
            <p:cNvSpPr/>
            <p:nvPr/>
          </p:nvSpPr>
          <p:spPr>
            <a:xfrm>
              <a:off x="6588224" y="771382"/>
              <a:ext cx="2016224" cy="3386157"/>
            </a:xfrm>
            <a:prstGeom prst="round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类脑计算机-机器人.png" descr="类脑计算机-机器人.png">
              <a:extLst>
                <a:ext uri="{FF2B5EF4-FFF2-40B4-BE49-F238E27FC236}">
                  <a16:creationId xmlns:a16="http://schemas.microsoft.com/office/drawing/2014/main" id="{7E35FD7B-1218-490C-BEAB-8D920032B9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9258" y="797346"/>
              <a:ext cx="1879902" cy="3360193"/>
            </a:xfrm>
            <a:prstGeom prst="rect">
              <a:avLst/>
            </a:prstGeom>
            <a:ln w="12700">
              <a:miter lim="400000"/>
              <a:headEnd/>
              <a:tailEnd/>
            </a:ln>
          </p:spPr>
        </p:pic>
      </p:grpSp>
      <p:sp>
        <p:nvSpPr>
          <p:cNvPr id="8" name="文本框 7">
            <a:extLst>
              <a:ext uri="{FF2B5EF4-FFF2-40B4-BE49-F238E27FC236}">
                <a16:creationId xmlns:a16="http://schemas.microsoft.com/office/drawing/2014/main" id="{F0D5D43F-D5F6-45D4-9A55-9D7D585B3899}"/>
              </a:ext>
            </a:extLst>
          </p:cNvPr>
          <p:cNvSpPr txBox="1"/>
          <p:nvPr/>
        </p:nvSpPr>
        <p:spPr>
          <a:xfrm>
            <a:off x="6503837" y="895317"/>
            <a:ext cx="1959191" cy="369332"/>
          </a:xfrm>
          <a:prstGeom prst="rect">
            <a:avLst/>
          </a:prstGeom>
          <a:noFill/>
        </p:spPr>
        <p:txBody>
          <a:bodyPr wrap="none" rtlCol="0">
            <a:spAutoFit/>
          </a:bodyPr>
          <a:lstStyle/>
          <a:p>
            <a:r>
              <a:rPr lang="zh-CN" altLang="en-US" b="1" dirty="0">
                <a:solidFill>
                  <a:srgbClr val="0000FF"/>
                </a:solidFill>
                <a:latin typeface="宋体" panose="02010600030101010101" pitchFamily="2" charset="-122"/>
                <a:ea typeface="宋体" panose="02010600030101010101" pitchFamily="2" charset="-122"/>
              </a:rPr>
              <a:t>类脑</a:t>
            </a:r>
            <a:r>
              <a:rPr lang="en-US" altLang="zh-CN" b="1" dirty="0">
                <a:solidFill>
                  <a:srgbClr val="0000FF"/>
                </a:solidFill>
                <a:latin typeface="宋体" panose="02010600030101010101" pitchFamily="2" charset="-122"/>
                <a:ea typeface="宋体" panose="02010600030101010101" pitchFamily="2" charset="-122"/>
              </a:rPr>
              <a:t>GPS</a:t>
            </a:r>
            <a:r>
              <a:rPr lang="zh-CN" altLang="en-US" b="1" dirty="0">
                <a:solidFill>
                  <a:srgbClr val="0000FF"/>
                </a:solidFill>
                <a:latin typeface="宋体" panose="02010600030101010101" pitchFamily="2" charset="-122"/>
                <a:ea typeface="宋体" panose="02010600030101010101" pitchFamily="2" charset="-122"/>
              </a:rPr>
              <a:t>设计方案</a:t>
            </a:r>
          </a:p>
        </p:txBody>
      </p:sp>
      <p:pic>
        <p:nvPicPr>
          <p:cNvPr id="6146" name="图片 32" descr="0f3a34224d15cb899e26c7b20a86bc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230" y="4048790"/>
            <a:ext cx="5224462"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84667" y="1378229"/>
            <a:ext cx="4572000" cy="2413481"/>
          </a:xfrm>
          <a:prstGeom prst="rect">
            <a:avLst/>
          </a:prstGeom>
        </p:spPr>
        <p:txBody>
          <a:bodyPr>
            <a:spAutoFit/>
          </a:bodyPr>
          <a:lstStyle/>
          <a:p>
            <a:pPr marL="720725" lvl="1" indent="-360363">
              <a:lnSpc>
                <a:spcPct val="130000"/>
              </a:lnSpc>
              <a:spcBef>
                <a:spcPts val="500"/>
              </a:spcBef>
              <a:buSzPct val="85000"/>
              <a:buFont typeface="Wingdings" panose="05000000000000000000" pitchFamily="2" charset="2"/>
              <a:buChar char="u"/>
            </a:pPr>
            <a:r>
              <a:rPr lang="zh-CN" altLang="en-US" dirty="0">
                <a:solidFill>
                  <a:srgbClr val="002060"/>
                </a:solidFill>
              </a:rPr>
              <a:t>该应用采用多种类脑计算理论和技术：</a:t>
            </a:r>
            <a:endParaRPr lang="en-US" altLang="zh-CN" dirty="0">
              <a:solidFill>
                <a:srgbClr val="002060"/>
              </a:solidFill>
            </a:endParaRPr>
          </a:p>
          <a:p>
            <a:pPr marL="990600" lvl="2" indent="-269875">
              <a:lnSpc>
                <a:spcPct val="130000"/>
              </a:lnSpc>
              <a:spcBef>
                <a:spcPts val="500"/>
              </a:spcBef>
              <a:buSzPct val="85000"/>
              <a:buFont typeface="Wingdings" panose="05000000000000000000" pitchFamily="2" charset="2"/>
              <a:buChar char="l"/>
            </a:pPr>
            <a:r>
              <a:rPr lang="zh-CN" altLang="en-US" sz="1600" dirty="0">
                <a:solidFill>
                  <a:srgbClr val="002060"/>
                </a:solidFill>
              </a:rPr>
              <a:t>脑认知机理</a:t>
            </a:r>
            <a:endParaRPr lang="en-US" altLang="zh-CN" sz="1600" dirty="0">
              <a:solidFill>
                <a:srgbClr val="002060"/>
              </a:solidFill>
            </a:endParaRPr>
          </a:p>
          <a:p>
            <a:pPr marL="990600" lvl="2" indent="-269875">
              <a:lnSpc>
                <a:spcPct val="130000"/>
              </a:lnSpc>
              <a:spcBef>
                <a:spcPts val="500"/>
              </a:spcBef>
              <a:buSzPct val="85000"/>
              <a:buFont typeface="Wingdings" panose="05000000000000000000" pitchFamily="2" charset="2"/>
              <a:buChar char="l"/>
            </a:pPr>
            <a:r>
              <a:rPr lang="zh-CN" altLang="en-US" sz="1600" dirty="0">
                <a:solidFill>
                  <a:srgbClr val="002060"/>
                </a:solidFill>
              </a:rPr>
              <a:t>抽象脑认知模型及学习规则</a:t>
            </a:r>
            <a:endParaRPr lang="en-US" altLang="zh-CN" sz="1600" dirty="0">
              <a:solidFill>
                <a:srgbClr val="002060"/>
              </a:solidFill>
            </a:endParaRPr>
          </a:p>
          <a:p>
            <a:pPr marL="990600" lvl="2" indent="-269875">
              <a:lnSpc>
                <a:spcPct val="130000"/>
              </a:lnSpc>
              <a:spcBef>
                <a:spcPts val="500"/>
              </a:spcBef>
              <a:buSzPct val="85000"/>
              <a:buFont typeface="Wingdings" panose="05000000000000000000" pitchFamily="2" charset="2"/>
              <a:buChar char="l"/>
            </a:pPr>
            <a:r>
              <a:rPr lang="zh-CN" altLang="en-US" sz="1600" dirty="0">
                <a:solidFill>
                  <a:srgbClr val="002060"/>
                </a:solidFill>
              </a:rPr>
              <a:t>具有通用计算能力的智能单元</a:t>
            </a:r>
            <a:endParaRPr lang="en-US" altLang="zh-CN" sz="1600" dirty="0">
              <a:solidFill>
                <a:srgbClr val="002060"/>
              </a:solidFill>
            </a:endParaRPr>
          </a:p>
          <a:p>
            <a:pPr marL="990600" lvl="2" indent="-269875">
              <a:lnSpc>
                <a:spcPct val="130000"/>
              </a:lnSpc>
              <a:spcBef>
                <a:spcPts val="500"/>
              </a:spcBef>
              <a:buSzPct val="85000"/>
              <a:buFont typeface="Wingdings" panose="05000000000000000000" pitchFamily="2" charset="2"/>
              <a:buChar char="l"/>
            </a:pPr>
            <a:r>
              <a:rPr lang="zh-CN" altLang="en-US" sz="1600" dirty="0">
                <a:solidFill>
                  <a:srgbClr val="002060"/>
                </a:solidFill>
              </a:rPr>
              <a:t>模拟多脑区结构的集成类脑架构</a:t>
            </a:r>
            <a:endParaRPr lang="en-US" altLang="zh-CN" sz="1600" dirty="0">
              <a:solidFill>
                <a:srgbClr val="002060"/>
              </a:solidFill>
            </a:endParaRPr>
          </a:p>
          <a:p>
            <a:pPr marL="720725" lvl="1" indent="-360363">
              <a:lnSpc>
                <a:spcPct val="130000"/>
              </a:lnSpc>
              <a:spcBef>
                <a:spcPts val="500"/>
              </a:spcBef>
              <a:buSzPct val="85000"/>
              <a:buFont typeface="Wingdings" panose="05000000000000000000" pitchFamily="2" charset="2"/>
              <a:buChar char="u"/>
            </a:pPr>
            <a:r>
              <a:rPr lang="zh-TW" altLang="zh-CN" dirty="0">
                <a:solidFill>
                  <a:srgbClr val="002060"/>
                </a:solidFill>
              </a:rPr>
              <a:t>实现类脑空间感知与建图</a:t>
            </a:r>
            <a:r>
              <a:rPr lang="zh-CN" altLang="en-US" dirty="0">
                <a:solidFill>
                  <a:srgbClr val="002060"/>
                </a:solidFill>
              </a:rPr>
              <a:t>及</a:t>
            </a:r>
            <a:r>
              <a:rPr lang="zh-TW" altLang="zh-CN" dirty="0">
                <a:solidFill>
                  <a:srgbClr val="002060"/>
                </a:solidFill>
              </a:rPr>
              <a:t>导航</a:t>
            </a:r>
            <a:r>
              <a:rPr lang="zh-CN" altLang="en-US" dirty="0">
                <a:solidFill>
                  <a:srgbClr val="002060"/>
                </a:solidFill>
              </a:rPr>
              <a:t>功能</a:t>
            </a:r>
          </a:p>
        </p:txBody>
      </p:sp>
      <p:sp>
        <p:nvSpPr>
          <p:cNvPr id="13" name="矩形 12"/>
          <p:cNvSpPr/>
          <p:nvPr/>
        </p:nvSpPr>
        <p:spPr>
          <a:xfrm>
            <a:off x="2192884" y="5747523"/>
            <a:ext cx="2007281" cy="646331"/>
          </a:xfrm>
          <a:prstGeom prst="rect">
            <a:avLst/>
          </a:prstGeom>
        </p:spPr>
        <p:txBody>
          <a:bodyPr wrap="none">
            <a:spAutoFit/>
          </a:bodyPr>
          <a:lstStyle/>
          <a:p>
            <a:pPr indent="76200" algn="ctr">
              <a:lnSpc>
                <a:spcPct val="200000"/>
              </a:lnSpc>
              <a:spcAft>
                <a:spcPts val="0"/>
              </a:spcAft>
            </a:pPr>
            <a:r>
              <a:rPr lang="zh-CN" altLang="zh-CN" b="1" dirty="0">
                <a:solidFill>
                  <a:srgbClr val="0000FF"/>
                </a:solidFill>
                <a:latin typeface="宋体" panose="02010600030101010101" pitchFamily="2" charset="-122"/>
                <a:ea typeface="宋体" panose="02010600030101010101" pitchFamily="2" charset="-122"/>
              </a:rPr>
              <a:t>类脑</a:t>
            </a:r>
            <a:r>
              <a:rPr lang="en-US" altLang="zh-CN" b="1" dirty="0">
                <a:solidFill>
                  <a:srgbClr val="0000FF"/>
                </a:solidFill>
                <a:latin typeface="宋体" panose="02010600030101010101" pitchFamily="2" charset="-122"/>
                <a:ea typeface="宋体" panose="02010600030101010101" pitchFamily="2" charset="-122"/>
              </a:rPr>
              <a:t>GPS</a:t>
            </a:r>
            <a:r>
              <a:rPr lang="zh-CN" altLang="zh-CN" b="1" dirty="0">
                <a:solidFill>
                  <a:srgbClr val="0000FF"/>
                </a:solidFill>
                <a:latin typeface="宋体" panose="02010600030101010101" pitchFamily="2" charset="-122"/>
                <a:ea typeface="宋体" panose="02010600030101010101" pitchFamily="2" charset="-122"/>
              </a:rPr>
              <a:t>计算框架</a:t>
            </a:r>
          </a:p>
        </p:txBody>
      </p:sp>
    </p:spTree>
    <p:extLst>
      <p:ext uri="{BB962C8B-B14F-4D97-AF65-F5344CB8AC3E}">
        <p14:creationId xmlns:p14="http://schemas.microsoft.com/office/powerpoint/2010/main" val="10435442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5B20D-82EC-4305-B8AA-AB3F7DF0BB7B}"/>
              </a:ext>
            </a:extLst>
          </p:cNvPr>
          <p:cNvSpPr>
            <a:spLocks noGrp="1"/>
          </p:cNvSpPr>
          <p:nvPr>
            <p:ph type="title"/>
          </p:nvPr>
        </p:nvSpPr>
        <p:spPr/>
        <p:txBody>
          <a:bodyPr/>
          <a:lstStyle/>
          <a:p>
            <a:r>
              <a:rPr lang="zh-CN" altLang="en-US" dirty="0"/>
              <a:t>预期成果与指标</a:t>
            </a:r>
            <a:r>
              <a:rPr lang="en-US" altLang="zh-CN" sz="2800" dirty="0"/>
              <a:t>—</a:t>
            </a:r>
            <a:r>
              <a:rPr lang="zh-CN" altLang="en-US" sz="2800" dirty="0"/>
              <a:t>类脑智能计算机</a:t>
            </a:r>
            <a:endParaRPr lang="zh-CN" altLang="en-US" dirty="0"/>
          </a:p>
        </p:txBody>
      </p:sp>
      <p:sp>
        <p:nvSpPr>
          <p:cNvPr id="3" name="内容占位符 2">
            <a:extLst>
              <a:ext uri="{FF2B5EF4-FFF2-40B4-BE49-F238E27FC236}">
                <a16:creationId xmlns:a16="http://schemas.microsoft.com/office/drawing/2014/main" id="{FE1AABB1-175A-4DDD-8FA0-520C465ADEAE}"/>
              </a:ext>
            </a:extLst>
          </p:cNvPr>
          <p:cNvSpPr>
            <a:spLocks noGrp="1"/>
          </p:cNvSpPr>
          <p:nvPr>
            <p:ph idx="1"/>
          </p:nvPr>
        </p:nvSpPr>
        <p:spPr>
          <a:xfrm>
            <a:off x="134223" y="906011"/>
            <a:ext cx="8867164" cy="3263317"/>
          </a:xfrm>
        </p:spPr>
        <p:txBody>
          <a:bodyPr/>
          <a:lstStyle/>
          <a:p>
            <a:pPr>
              <a:lnSpc>
                <a:spcPct val="120000"/>
              </a:lnSpc>
            </a:pPr>
            <a:r>
              <a:rPr lang="zh-CN" altLang="en-US" sz="2000" dirty="0"/>
              <a:t>类脑计算机</a:t>
            </a:r>
            <a:r>
              <a:rPr lang="en-US" altLang="zh-CN" sz="2000" dirty="0"/>
              <a:t>Benchmark</a:t>
            </a:r>
            <a:r>
              <a:rPr lang="zh-CN" altLang="en-US" sz="2000" dirty="0"/>
              <a:t>：空间认知</a:t>
            </a:r>
            <a:endParaRPr lang="en-US" altLang="zh-CN" sz="2000" dirty="0"/>
          </a:p>
          <a:p>
            <a:pPr lvl="1">
              <a:lnSpc>
                <a:spcPct val="120000"/>
              </a:lnSpc>
            </a:pPr>
            <a:r>
              <a:rPr lang="zh-CN" altLang="en-US" sz="1600" dirty="0"/>
              <a:t>基于深度学习的空间认知、建图与导航方法存在的问题：</a:t>
            </a:r>
          </a:p>
          <a:p>
            <a:pPr lvl="2">
              <a:lnSpc>
                <a:spcPct val="120000"/>
              </a:lnSpc>
            </a:pPr>
            <a:r>
              <a:rPr lang="zh-CN" altLang="en-US" sz="1600" dirty="0">
                <a:solidFill>
                  <a:srgbClr val="C00000"/>
                </a:solidFill>
              </a:rPr>
              <a:t>速度慢：</a:t>
            </a:r>
            <a:r>
              <a:rPr lang="zh-CN" altLang="en-US" sz="1600" dirty="0"/>
              <a:t>在较复杂的三维虚拟环境中往往需要与环境进行上亿次</a:t>
            </a:r>
            <a:r>
              <a:rPr lang="en-US" altLang="zh-CN" sz="1600" dirty="0"/>
              <a:t>(≈10</a:t>
            </a:r>
            <a:r>
              <a:rPr lang="en-US" altLang="zh-CN" sz="1600" baseline="30000" dirty="0"/>
              <a:t>8</a:t>
            </a:r>
            <a:r>
              <a:rPr lang="en-US" altLang="zh-CN" sz="1600" dirty="0"/>
              <a:t>)</a:t>
            </a:r>
            <a:r>
              <a:rPr lang="zh-CN" altLang="en-US" sz="1600" dirty="0"/>
              <a:t>的交互，</a:t>
            </a:r>
            <a:endParaRPr lang="en-US" altLang="zh-CN" sz="1600" dirty="0"/>
          </a:p>
          <a:p>
            <a:pPr lvl="2">
              <a:lnSpc>
                <a:spcPct val="120000"/>
              </a:lnSpc>
            </a:pPr>
            <a:r>
              <a:rPr lang="zh-CN" altLang="en-US" sz="1600" dirty="0">
                <a:solidFill>
                  <a:srgbClr val="C00000"/>
                </a:solidFill>
              </a:rPr>
              <a:t>泛化性能差：</a:t>
            </a:r>
            <a:r>
              <a:rPr lang="zh-CN" altLang="en-US" sz="1600" dirty="0"/>
              <a:t>不能高效处理未训练的环境</a:t>
            </a:r>
          </a:p>
          <a:p>
            <a:pPr lvl="2">
              <a:lnSpc>
                <a:spcPct val="120000"/>
              </a:lnSpc>
            </a:pPr>
            <a:r>
              <a:rPr lang="zh-CN" altLang="en-US" sz="1600" dirty="0">
                <a:solidFill>
                  <a:srgbClr val="C00000"/>
                </a:solidFill>
              </a:rPr>
              <a:t>稳定性差：</a:t>
            </a:r>
            <a:r>
              <a:rPr lang="zh-CN" altLang="en-US" sz="1600" dirty="0"/>
              <a:t>对参数敏感，网络稳定性差，调参困难</a:t>
            </a:r>
          </a:p>
          <a:p>
            <a:pPr lvl="1">
              <a:lnSpc>
                <a:spcPct val="120000"/>
              </a:lnSpc>
            </a:pPr>
            <a:r>
              <a:rPr lang="zh-CN" altLang="en-US" sz="1600" dirty="0"/>
              <a:t>基于类脑计算机架构的类脑“</a:t>
            </a:r>
            <a:r>
              <a:rPr lang="en-US" altLang="zh-CN" sz="1600" dirty="0"/>
              <a:t>GPS</a:t>
            </a:r>
            <a:r>
              <a:rPr lang="zh-CN" altLang="en-US" sz="1600" dirty="0"/>
              <a:t>”具备如下优点：</a:t>
            </a:r>
          </a:p>
          <a:p>
            <a:pPr lvl="2">
              <a:lnSpc>
                <a:spcPct val="120000"/>
              </a:lnSpc>
            </a:pPr>
            <a:r>
              <a:rPr lang="zh-CN" altLang="en-US" sz="1600" dirty="0">
                <a:solidFill>
                  <a:srgbClr val="C00000"/>
                </a:solidFill>
              </a:rPr>
              <a:t>训练速度加快：</a:t>
            </a:r>
            <a:r>
              <a:rPr lang="zh-CN" altLang="en-US" sz="1600" dirty="0"/>
              <a:t>降低所需要的环境交互次数至十分之一</a:t>
            </a:r>
          </a:p>
          <a:p>
            <a:pPr lvl="2">
              <a:lnSpc>
                <a:spcPct val="120000"/>
              </a:lnSpc>
            </a:pPr>
            <a:r>
              <a:rPr lang="zh-CN" altLang="en-US" sz="1600" dirty="0">
                <a:solidFill>
                  <a:srgbClr val="C00000"/>
                </a:solidFill>
              </a:rPr>
              <a:t>泛化能力强：</a:t>
            </a:r>
            <a:r>
              <a:rPr lang="zh-CN" altLang="en-US" sz="1600" dirty="0"/>
              <a:t>对未训练的环境有较好容错性</a:t>
            </a:r>
          </a:p>
          <a:p>
            <a:pPr lvl="2">
              <a:lnSpc>
                <a:spcPct val="120000"/>
              </a:lnSpc>
            </a:pPr>
            <a:r>
              <a:rPr lang="zh-CN" altLang="en-US" sz="1600" dirty="0">
                <a:solidFill>
                  <a:srgbClr val="C00000"/>
                </a:solidFill>
              </a:rPr>
              <a:t>模型稳定性高：</a:t>
            </a:r>
            <a:r>
              <a:rPr lang="zh-CN" altLang="en-US" sz="1600" dirty="0"/>
              <a:t>对超参数不敏感</a:t>
            </a:r>
          </a:p>
          <a:p>
            <a:pPr lvl="1">
              <a:lnSpc>
                <a:spcPct val="120000"/>
              </a:lnSpc>
            </a:pPr>
            <a:endParaRPr lang="zh-CN" altLang="en-US" sz="1800" dirty="0"/>
          </a:p>
        </p:txBody>
      </p:sp>
      <p:sp>
        <p:nvSpPr>
          <p:cNvPr id="4" name="灯片编号占位符 3">
            <a:extLst>
              <a:ext uri="{FF2B5EF4-FFF2-40B4-BE49-F238E27FC236}">
                <a16:creationId xmlns:a16="http://schemas.microsoft.com/office/drawing/2014/main" id="{304AE958-1AD6-43F5-9AF6-43AC990639C6}"/>
              </a:ext>
            </a:extLst>
          </p:cNvPr>
          <p:cNvSpPr>
            <a:spLocks noGrp="1"/>
          </p:cNvSpPr>
          <p:nvPr>
            <p:ph type="sldNum" sz="quarter" idx="12"/>
          </p:nvPr>
        </p:nvSpPr>
        <p:spPr/>
        <p:txBody>
          <a:bodyPr/>
          <a:lstStyle/>
          <a:p>
            <a:fld id="{17F0B86A-3B10-4477-8AC6-12E7D7B5209B}" type="slidenum">
              <a:rPr lang="zh-CN" altLang="en-US" smtClean="0"/>
              <a:t>97</a:t>
            </a:fld>
            <a:endParaRPr lang="zh-CN" altLang="en-US"/>
          </a:p>
        </p:txBody>
      </p:sp>
      <p:graphicFrame>
        <p:nvGraphicFramePr>
          <p:cNvPr id="9" name="表格 7">
            <a:extLst>
              <a:ext uri="{FF2B5EF4-FFF2-40B4-BE49-F238E27FC236}">
                <a16:creationId xmlns:a16="http://schemas.microsoft.com/office/drawing/2014/main" id="{5470876A-C1C9-440A-B24B-1DB0866D9158}"/>
              </a:ext>
            </a:extLst>
          </p:cNvPr>
          <p:cNvGraphicFramePr/>
          <p:nvPr/>
        </p:nvGraphicFramePr>
        <p:xfrm>
          <a:off x="1652630" y="4624884"/>
          <a:ext cx="6124605" cy="1891257"/>
        </p:xfrm>
        <a:graphic>
          <a:graphicData uri="http://schemas.openxmlformats.org/drawingml/2006/table">
            <a:tbl>
              <a:tblPr firstRow="1"/>
              <a:tblGrid>
                <a:gridCol w="1986839">
                  <a:extLst>
                    <a:ext uri="{9D8B030D-6E8A-4147-A177-3AD203B41FA5}">
                      <a16:colId xmlns:a16="http://schemas.microsoft.com/office/drawing/2014/main" val="20000"/>
                    </a:ext>
                  </a:extLst>
                </a:gridCol>
                <a:gridCol w="1953945">
                  <a:extLst>
                    <a:ext uri="{9D8B030D-6E8A-4147-A177-3AD203B41FA5}">
                      <a16:colId xmlns:a16="http://schemas.microsoft.com/office/drawing/2014/main" val="20001"/>
                    </a:ext>
                  </a:extLst>
                </a:gridCol>
                <a:gridCol w="2183821">
                  <a:extLst>
                    <a:ext uri="{9D8B030D-6E8A-4147-A177-3AD203B41FA5}">
                      <a16:colId xmlns:a16="http://schemas.microsoft.com/office/drawing/2014/main" val="20002"/>
                    </a:ext>
                  </a:extLst>
                </a:gridCol>
              </a:tblGrid>
              <a:tr h="323513">
                <a:tc>
                  <a:txBody>
                    <a:bodyPr/>
                    <a:lstStyle/>
                    <a:p>
                      <a:endParaRPr lang="zh-CN" altLang="en-US" sz="1400" b="0" dirty="0">
                        <a:latin typeface="+mn-ea"/>
                        <a:ea typeface="+mn-ea"/>
                      </a:endParaRPr>
                    </a:p>
                  </a:txBody>
                  <a:tcPr marL="45720" marR="45720" anchor="ctr" horzOverflow="overflow"/>
                </a:tc>
                <a:tc>
                  <a:txBody>
                    <a:bodyPr/>
                    <a:lstStyle/>
                    <a:p>
                      <a:pPr marL="0" algn="ctr" defTabSz="914400" rtl="0" eaLnBrk="1" latinLnBrk="0" hangingPunct="1">
                        <a:defRPr sz="1800" b="0"/>
                      </a:pPr>
                      <a:r>
                        <a:rPr lang="zh-CN" altLang="en-US" sz="1400" dirty="0">
                          <a:latin typeface="微软雅黑" panose="020B0503020204020204" pitchFamily="34" charset="-122"/>
                          <a:ea typeface="微软雅黑" panose="020B0503020204020204" pitchFamily="34" charset="-122"/>
                        </a:rPr>
                        <a:t>类脑计算</a:t>
                      </a:r>
                    </a:p>
                  </a:txBody>
                  <a:tcPr marL="45720" marR="45720" anchor="ctr" horzOverflow="overflow"/>
                </a:tc>
                <a:tc>
                  <a:txBody>
                    <a:bodyPr/>
                    <a:lstStyle/>
                    <a:p>
                      <a:pPr marL="0" algn="ctr" defTabSz="914400" rtl="0" eaLnBrk="1" latinLnBrk="0" hangingPunct="1">
                        <a:defRPr sz="1800" b="0"/>
                      </a:pPr>
                      <a:r>
                        <a:rPr sz="1400" dirty="0" err="1">
                          <a:latin typeface="微软雅黑" panose="020B0503020204020204" pitchFamily="34" charset="-122"/>
                          <a:ea typeface="微软雅黑" panose="020B0503020204020204" pitchFamily="34" charset="-122"/>
                          <a:sym typeface="微软雅黑" panose="020B0503020204020204" pitchFamily="34" charset="-122"/>
                        </a:rPr>
                        <a:t>深度、强化学习</a:t>
                      </a:r>
                      <a:endParaRPr sz="1400" dirty="0">
                        <a:latin typeface="微软雅黑" panose="020B0503020204020204" pitchFamily="34" charset="-122"/>
                        <a:ea typeface="微软雅黑" panose="020B0503020204020204" pitchFamily="34" charset="-122"/>
                        <a:sym typeface="微软雅黑" panose="020B0503020204020204" pitchFamily="34" charset="-122"/>
                      </a:endParaRPr>
                    </a:p>
                  </a:txBody>
                  <a:tcPr marL="45720" marR="45720" anchor="ctr" horzOverflow="overflow"/>
                </a:tc>
                <a:extLst>
                  <a:ext uri="{0D108BD9-81ED-4DB2-BD59-A6C34878D82A}">
                    <a16:rowId xmlns:a16="http://schemas.microsoft.com/office/drawing/2014/main" val="10000"/>
                  </a:ext>
                </a:extLst>
              </a:tr>
              <a:tr h="391936">
                <a:tc>
                  <a:txBody>
                    <a:bodyPr/>
                    <a:lstStyle/>
                    <a:p>
                      <a:pPr algn="ctr" defTabSz="685800">
                        <a:defRPr sz="1800"/>
                      </a:pPr>
                      <a:r>
                        <a:rPr sz="1400" dirty="0" err="1">
                          <a:latin typeface="微软雅黑" panose="020B0503020204020204" pitchFamily="34" charset="-122"/>
                          <a:ea typeface="微软雅黑" panose="020B0503020204020204" pitchFamily="34" charset="-122"/>
                          <a:sym typeface="微软雅黑" panose="020B0503020204020204" pitchFamily="34" charset="-122"/>
                        </a:rPr>
                        <a:t>与环境交互次数</a:t>
                      </a:r>
                      <a:endParaRPr sz="1400" dirty="0">
                        <a:latin typeface="微软雅黑" panose="020B0503020204020204" pitchFamily="34" charset="-122"/>
                        <a:ea typeface="微软雅黑" panose="020B0503020204020204" pitchFamily="34" charset="-122"/>
                        <a:sym typeface="微软雅黑" panose="020B0503020204020204" pitchFamily="34" charset="-122"/>
                      </a:endParaRPr>
                    </a:p>
                  </a:txBody>
                  <a:tcPr marL="45720" marR="45720" anchor="ctr" horzOverflow="overflow">
                    <a:noFill/>
                  </a:tcPr>
                </a:tc>
                <a:tc>
                  <a:txBody>
                    <a:bodyPr/>
                    <a:lstStyle/>
                    <a:p>
                      <a:pPr algn="ctr">
                        <a:defRPr sz="1800"/>
                      </a:pPr>
                      <a:r>
                        <a:rPr sz="1400" dirty="0">
                          <a:latin typeface="微软雅黑" panose="020B0503020204020204" pitchFamily="34" charset="-122"/>
                          <a:ea typeface="微软雅黑" panose="020B0503020204020204" pitchFamily="34" charset="-122"/>
                          <a:sym typeface="微软雅黑" panose="020B0503020204020204" pitchFamily="34" charset="-122"/>
                        </a:rPr>
                        <a:t>小于10million </a:t>
                      </a:r>
                    </a:p>
                  </a:txBody>
                  <a:tcPr marL="45720" marR="45720" horzOverflow="overflow">
                    <a:noFill/>
                  </a:tcPr>
                </a:tc>
                <a:tc>
                  <a:txBody>
                    <a:bodyPr/>
                    <a:lstStyle/>
                    <a:p>
                      <a:pPr algn="ctr" defTabSz="685800">
                        <a:defRPr sz="1800"/>
                      </a:pPr>
                      <a:r>
                        <a:rPr sz="1400" dirty="0">
                          <a:latin typeface="微软雅黑" panose="020B0503020204020204" pitchFamily="34" charset="-122"/>
                          <a:ea typeface="微软雅黑" panose="020B0503020204020204" pitchFamily="34" charset="-122"/>
                          <a:sym typeface="微软雅黑" panose="020B0503020204020204" pitchFamily="34" charset="-122"/>
                        </a:rPr>
                        <a:t>大于100million </a:t>
                      </a:r>
                    </a:p>
                  </a:txBody>
                  <a:tcPr marL="45720" marR="45720" horzOverflow="overflow">
                    <a:noFill/>
                  </a:tcPr>
                </a:tc>
                <a:extLst>
                  <a:ext uri="{0D108BD9-81ED-4DB2-BD59-A6C34878D82A}">
                    <a16:rowId xmlns:a16="http://schemas.microsoft.com/office/drawing/2014/main" val="10001"/>
                  </a:ext>
                </a:extLst>
              </a:tr>
              <a:tr h="391936">
                <a:tc>
                  <a:txBody>
                    <a:bodyPr/>
                    <a:lstStyle/>
                    <a:p>
                      <a:pPr algn="ctr">
                        <a:defRPr sz="1800"/>
                      </a:pPr>
                      <a:r>
                        <a:rPr sz="1400" dirty="0" err="1">
                          <a:latin typeface="微软雅黑" panose="020B0503020204020204" pitchFamily="34" charset="-122"/>
                          <a:ea typeface="微软雅黑" panose="020B0503020204020204" pitchFamily="34" charset="-122"/>
                          <a:sym typeface="微软雅黑" panose="020B0503020204020204" pitchFamily="34" charset="-122"/>
                        </a:rPr>
                        <a:t>达到收敛迭代次数</a:t>
                      </a:r>
                      <a:endParaRPr sz="1400" dirty="0">
                        <a:latin typeface="微软雅黑" panose="020B0503020204020204" pitchFamily="34" charset="-122"/>
                        <a:ea typeface="微软雅黑" panose="020B0503020204020204" pitchFamily="34" charset="-122"/>
                        <a:sym typeface="微软雅黑" panose="020B0503020204020204" pitchFamily="34" charset="-122"/>
                      </a:endParaRPr>
                    </a:p>
                  </a:txBody>
                  <a:tcPr marL="45720" marR="45720" anchor="ctr" horzOverflow="overflow"/>
                </a:tc>
                <a:tc>
                  <a:txBody>
                    <a:bodyPr/>
                    <a:lstStyle/>
                    <a:p>
                      <a:pPr algn="ctr">
                        <a:defRPr sz="1800"/>
                      </a:pPr>
                      <a:r>
                        <a:rPr sz="1400" dirty="0">
                          <a:latin typeface="微软雅黑" panose="020B0503020204020204" pitchFamily="34" charset="-122"/>
                          <a:ea typeface="微软雅黑" panose="020B0503020204020204" pitchFamily="34" charset="-122"/>
                          <a:sym typeface="微软雅黑" panose="020B0503020204020204" pitchFamily="34" charset="-122"/>
                        </a:rPr>
                        <a:t>小于1million</a:t>
                      </a:r>
                    </a:p>
                  </a:txBody>
                  <a:tcPr marL="45720" marR="45720" horzOverflow="overflow"/>
                </a:tc>
                <a:tc>
                  <a:txBody>
                    <a:bodyPr/>
                    <a:lstStyle/>
                    <a:p>
                      <a:pPr algn="ctr">
                        <a:defRPr sz="1800"/>
                      </a:pPr>
                      <a:r>
                        <a:rPr sz="1400" dirty="0">
                          <a:latin typeface="微软雅黑" panose="020B0503020204020204" pitchFamily="34" charset="-122"/>
                          <a:ea typeface="微软雅黑" panose="020B0503020204020204" pitchFamily="34" charset="-122"/>
                          <a:sym typeface="微软雅黑" panose="020B0503020204020204" pitchFamily="34" charset="-122"/>
                        </a:rPr>
                        <a:t>大于10million</a:t>
                      </a:r>
                    </a:p>
                  </a:txBody>
                  <a:tcPr marL="45720" marR="45720" horzOverflow="overflow"/>
                </a:tc>
                <a:extLst>
                  <a:ext uri="{0D108BD9-81ED-4DB2-BD59-A6C34878D82A}">
                    <a16:rowId xmlns:a16="http://schemas.microsoft.com/office/drawing/2014/main" val="10002"/>
                  </a:ext>
                </a:extLst>
              </a:tr>
              <a:tr h="391936">
                <a:tc>
                  <a:txBody>
                    <a:bodyPr/>
                    <a:lstStyle/>
                    <a:p>
                      <a:pPr algn="ctr">
                        <a:defRPr sz="1800"/>
                      </a:pPr>
                      <a:r>
                        <a:rPr sz="1400">
                          <a:latin typeface="微软雅黑" panose="020B0503020204020204" pitchFamily="34" charset="-122"/>
                          <a:ea typeface="微软雅黑" panose="020B0503020204020204" pitchFamily="34" charset="-122"/>
                          <a:sym typeface="微软雅黑" panose="020B0503020204020204" pitchFamily="34" charset="-122"/>
                        </a:rPr>
                        <a:t>模型稳定性</a:t>
                      </a:r>
                    </a:p>
                  </a:txBody>
                  <a:tcPr marL="45720" marR="45720" anchor="ctr" horzOverflow="overflow"/>
                </a:tc>
                <a:tc>
                  <a:txBody>
                    <a:bodyPr/>
                    <a:lstStyle/>
                    <a:p>
                      <a:pPr algn="ctr">
                        <a:defRPr sz="1800"/>
                      </a:pPr>
                      <a:r>
                        <a:rPr sz="1400" dirty="0" err="1">
                          <a:latin typeface="微软雅黑" panose="020B0503020204020204" pitchFamily="34" charset="-122"/>
                          <a:ea typeface="微软雅黑" panose="020B0503020204020204" pitchFamily="34" charset="-122"/>
                          <a:sym typeface="微软雅黑" panose="020B0503020204020204" pitchFamily="34" charset="-122"/>
                        </a:rPr>
                        <a:t>高，超参数不敏感</a:t>
                      </a:r>
                      <a:endParaRPr sz="1400" dirty="0">
                        <a:latin typeface="微软雅黑" panose="020B0503020204020204" pitchFamily="34" charset="-122"/>
                        <a:ea typeface="微软雅黑" panose="020B0503020204020204" pitchFamily="34" charset="-122"/>
                        <a:sym typeface="微软雅黑" panose="020B0503020204020204" pitchFamily="34" charset="-122"/>
                      </a:endParaRPr>
                    </a:p>
                  </a:txBody>
                  <a:tcPr marL="45720" marR="45720" horzOverflow="overflow"/>
                </a:tc>
                <a:tc>
                  <a:txBody>
                    <a:bodyPr/>
                    <a:lstStyle/>
                    <a:p>
                      <a:pPr algn="ctr">
                        <a:defRPr sz="1800"/>
                      </a:pPr>
                      <a:r>
                        <a:rPr sz="1400" dirty="0" err="1">
                          <a:latin typeface="微软雅黑" panose="020B0503020204020204" pitchFamily="34" charset="-122"/>
                          <a:ea typeface="微软雅黑" panose="020B0503020204020204" pitchFamily="34" charset="-122"/>
                          <a:sym typeface="微软雅黑" panose="020B0503020204020204" pitchFamily="34" charset="-122"/>
                        </a:rPr>
                        <a:t>低，超参数敏感</a:t>
                      </a:r>
                      <a:endParaRPr sz="1400" dirty="0">
                        <a:latin typeface="微软雅黑" panose="020B0503020204020204" pitchFamily="34" charset="-122"/>
                        <a:ea typeface="微软雅黑" panose="020B0503020204020204" pitchFamily="34" charset="-122"/>
                        <a:sym typeface="微软雅黑" panose="020B0503020204020204" pitchFamily="34" charset="-122"/>
                      </a:endParaRPr>
                    </a:p>
                  </a:txBody>
                  <a:tcPr marL="45720" marR="45720" horzOverflow="overflow"/>
                </a:tc>
                <a:extLst>
                  <a:ext uri="{0D108BD9-81ED-4DB2-BD59-A6C34878D82A}">
                    <a16:rowId xmlns:a16="http://schemas.microsoft.com/office/drawing/2014/main" val="10003"/>
                  </a:ext>
                </a:extLst>
              </a:tr>
              <a:tr h="391936">
                <a:tc>
                  <a:txBody>
                    <a:bodyPr/>
                    <a:lstStyle/>
                    <a:p>
                      <a:pPr algn="ctr">
                        <a:defRPr sz="1800"/>
                      </a:pPr>
                      <a:r>
                        <a:rPr sz="1400" dirty="0" err="1">
                          <a:latin typeface="微软雅黑" panose="020B0503020204020204" pitchFamily="34" charset="-122"/>
                          <a:ea typeface="微软雅黑" panose="020B0503020204020204" pitchFamily="34" charset="-122"/>
                          <a:sym typeface="微软雅黑" panose="020B0503020204020204" pitchFamily="34" charset="-122"/>
                        </a:rPr>
                        <a:t>陌生环境的泛化性能</a:t>
                      </a:r>
                      <a:endParaRPr sz="1400" dirty="0">
                        <a:latin typeface="微软雅黑" panose="020B0503020204020204" pitchFamily="34" charset="-122"/>
                        <a:ea typeface="微软雅黑" panose="020B0503020204020204" pitchFamily="34" charset="-122"/>
                        <a:sym typeface="微软雅黑" panose="020B0503020204020204" pitchFamily="34" charset="-122"/>
                      </a:endParaRPr>
                    </a:p>
                  </a:txBody>
                  <a:tcPr marL="45720" marR="45720" anchor="ctr" horzOverflow="overflow"/>
                </a:tc>
                <a:tc>
                  <a:txBody>
                    <a:bodyPr/>
                    <a:lstStyle/>
                    <a:p>
                      <a:pPr algn="ctr">
                        <a:defRPr sz="1800"/>
                      </a:pPr>
                      <a:r>
                        <a:rPr sz="1400" dirty="0" err="1">
                          <a:latin typeface="微软雅黑" panose="020B0503020204020204" pitchFamily="34" charset="-122"/>
                          <a:ea typeface="微软雅黑" panose="020B0503020204020204" pitchFamily="34" charset="-122"/>
                          <a:sym typeface="微软雅黑" panose="020B0503020204020204" pitchFamily="34" charset="-122"/>
                        </a:rPr>
                        <a:t>高效，接近生物水平</a:t>
                      </a:r>
                      <a:endParaRPr sz="1400" dirty="0">
                        <a:latin typeface="微软雅黑" panose="020B0503020204020204" pitchFamily="34" charset="-122"/>
                        <a:ea typeface="微软雅黑" panose="020B0503020204020204" pitchFamily="34" charset="-122"/>
                        <a:sym typeface="微软雅黑" panose="020B0503020204020204" pitchFamily="34" charset="-122"/>
                      </a:endParaRPr>
                    </a:p>
                  </a:txBody>
                  <a:tcPr marL="45720" marR="45720" horzOverflow="overflow"/>
                </a:tc>
                <a:tc>
                  <a:txBody>
                    <a:bodyPr/>
                    <a:lstStyle/>
                    <a:p>
                      <a:pPr algn="ctr">
                        <a:defRPr sz="1800"/>
                      </a:pPr>
                      <a:r>
                        <a:rPr sz="1400" dirty="0" err="1">
                          <a:latin typeface="微软雅黑" panose="020B0503020204020204" pitchFamily="34" charset="-122"/>
                          <a:ea typeface="微软雅黑" panose="020B0503020204020204" pitchFamily="34" charset="-122"/>
                          <a:sym typeface="微软雅黑" panose="020B0503020204020204" pitchFamily="34" charset="-122"/>
                        </a:rPr>
                        <a:t>低效，远小于生物水平</a:t>
                      </a:r>
                      <a:endParaRPr sz="1400" dirty="0">
                        <a:latin typeface="微软雅黑" panose="020B0503020204020204" pitchFamily="34" charset="-122"/>
                        <a:ea typeface="微软雅黑" panose="020B0503020204020204" pitchFamily="34" charset="-122"/>
                        <a:sym typeface="微软雅黑" panose="020B0503020204020204" pitchFamily="34" charset="-122"/>
                      </a:endParaRPr>
                    </a:p>
                  </a:txBody>
                  <a:tcPr marL="45720" marR="45720" horzOverflow="overflow"/>
                </a:tc>
                <a:extLst>
                  <a:ext uri="{0D108BD9-81ED-4DB2-BD59-A6C34878D82A}">
                    <a16:rowId xmlns:a16="http://schemas.microsoft.com/office/drawing/2014/main" val="10004"/>
                  </a:ext>
                </a:extLst>
              </a:tr>
            </a:tbl>
          </a:graphicData>
        </a:graphic>
      </p:graphicFrame>
      <p:sp>
        <p:nvSpPr>
          <p:cNvPr id="10" name="标题 1">
            <a:extLst>
              <a:ext uri="{FF2B5EF4-FFF2-40B4-BE49-F238E27FC236}">
                <a16:creationId xmlns:a16="http://schemas.microsoft.com/office/drawing/2014/main" id="{CD0A69B0-82B2-400B-8D91-80391CB0E4D1}"/>
              </a:ext>
            </a:extLst>
          </p:cNvPr>
          <p:cNvSpPr txBox="1"/>
          <p:nvPr/>
        </p:nvSpPr>
        <p:spPr>
          <a:xfrm>
            <a:off x="2770717" y="4127384"/>
            <a:ext cx="3888432" cy="562074"/>
          </a:xfrm>
          <a:prstGeom prst="rect">
            <a:avLst/>
          </a:prstGeom>
        </p:spPr>
        <p:txBody>
          <a:bodyPr vert="horz" lIns="91440" tIns="45720" rIns="91440" bIns="45720" rtlCol="0" anchor="ctr">
            <a:normAutofit/>
          </a:bodyPr>
          <a:lstStyle>
            <a:lvl1pPr algn="l" defTabSz="621665" rtl="0" eaLnBrk="1" latinLnBrk="0" hangingPunct="1">
              <a:spcBef>
                <a:spcPts val="1100"/>
              </a:spcBef>
              <a:buNone/>
              <a:defRPr sz="2650" b="1"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zh-CN" altLang="en-US" sz="1800" dirty="0">
                <a:solidFill>
                  <a:srgbClr val="0000FF"/>
                </a:solidFill>
                <a:latin typeface="宋体" panose="02010600030101010101" pitchFamily="2" charset="-122"/>
                <a:ea typeface="宋体" panose="02010600030101010101" pitchFamily="2" charset="-122"/>
              </a:rPr>
              <a:t>类脑空间认知指标及对比分析</a:t>
            </a:r>
          </a:p>
        </p:txBody>
      </p:sp>
    </p:spTree>
    <p:extLst>
      <p:ext uri="{BB962C8B-B14F-4D97-AF65-F5344CB8AC3E}">
        <p14:creationId xmlns:p14="http://schemas.microsoft.com/office/powerpoint/2010/main" val="31467173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5B20D-82EC-4305-B8AA-AB3F7DF0BB7B}"/>
              </a:ext>
            </a:extLst>
          </p:cNvPr>
          <p:cNvSpPr>
            <a:spLocks noGrp="1"/>
          </p:cNvSpPr>
          <p:nvPr>
            <p:ph type="title"/>
          </p:nvPr>
        </p:nvSpPr>
        <p:spPr/>
        <p:txBody>
          <a:bodyPr/>
          <a:lstStyle/>
          <a:p>
            <a:r>
              <a:rPr lang="zh-CN" altLang="en-US" dirty="0"/>
              <a:t>预期成果与指标</a:t>
            </a:r>
            <a:r>
              <a:rPr lang="en-US" altLang="zh-CN" sz="2800" dirty="0"/>
              <a:t>—</a:t>
            </a:r>
            <a:r>
              <a:rPr lang="zh-CN" altLang="en-US" sz="2800" dirty="0"/>
              <a:t>存算一体芯片</a:t>
            </a:r>
            <a:endParaRPr lang="zh-CN" altLang="en-US" dirty="0"/>
          </a:p>
        </p:txBody>
      </p:sp>
      <p:sp>
        <p:nvSpPr>
          <p:cNvPr id="4" name="灯片编号占位符 3">
            <a:extLst>
              <a:ext uri="{FF2B5EF4-FFF2-40B4-BE49-F238E27FC236}">
                <a16:creationId xmlns:a16="http://schemas.microsoft.com/office/drawing/2014/main" id="{304AE958-1AD6-43F5-9AF6-43AC990639C6}"/>
              </a:ext>
            </a:extLst>
          </p:cNvPr>
          <p:cNvSpPr>
            <a:spLocks noGrp="1"/>
          </p:cNvSpPr>
          <p:nvPr>
            <p:ph type="sldNum" sz="quarter" idx="12"/>
          </p:nvPr>
        </p:nvSpPr>
        <p:spPr/>
        <p:txBody>
          <a:bodyPr/>
          <a:lstStyle/>
          <a:p>
            <a:fld id="{17F0B86A-3B10-4477-8AC6-12E7D7B5209B}" type="slidenum">
              <a:rPr lang="zh-CN" altLang="en-US" smtClean="0"/>
              <a:pPr/>
              <a:t>98</a:t>
            </a:fld>
            <a:endParaRPr lang="zh-CN" altLang="en-US"/>
          </a:p>
        </p:txBody>
      </p:sp>
      <p:sp>
        <p:nvSpPr>
          <p:cNvPr id="11" name="内容占位符 2">
            <a:extLst>
              <a:ext uri="{FF2B5EF4-FFF2-40B4-BE49-F238E27FC236}">
                <a16:creationId xmlns:a16="http://schemas.microsoft.com/office/drawing/2014/main" id="{FE1AABB1-175A-4DDD-8FA0-520C465ADEAE}"/>
              </a:ext>
            </a:extLst>
          </p:cNvPr>
          <p:cNvSpPr txBox="1">
            <a:spLocks/>
          </p:cNvSpPr>
          <p:nvPr/>
        </p:nvSpPr>
        <p:spPr>
          <a:xfrm>
            <a:off x="119233" y="846051"/>
            <a:ext cx="8883941" cy="4205635"/>
          </a:xfrm>
          <a:prstGeom prst="rect">
            <a:avLst/>
          </a:prstGeom>
        </p:spPr>
        <p:txBody>
          <a:bodyPr/>
          <a:lstStyle/>
          <a:p>
            <a:pPr marL="360363" indent="-360363">
              <a:spcBef>
                <a:spcPts val="1000"/>
              </a:spcBef>
              <a:buSzPct val="85000"/>
            </a:pPr>
            <a:r>
              <a:rPr lang="zh-CN" altLang="en-US" dirty="0">
                <a:solidFill>
                  <a:srgbClr val="C00000"/>
                </a:solidFill>
              </a:rPr>
              <a:t>理论突破：</a:t>
            </a:r>
            <a:endParaRPr lang="en-US" altLang="zh-CN" dirty="0">
              <a:solidFill>
                <a:srgbClr val="C00000"/>
              </a:solidFill>
            </a:endParaRPr>
          </a:p>
          <a:p>
            <a:pPr marL="360363" indent="-360363">
              <a:spcBef>
                <a:spcPts val="1000"/>
              </a:spcBef>
              <a:buSzPct val="85000"/>
              <a:buFont typeface="Wingdings" pitchFamily="2" charset="2"/>
              <a:buChar char="u"/>
            </a:pPr>
            <a:r>
              <a:rPr lang="zh-CN" altLang="en-US" dirty="0">
                <a:solidFill>
                  <a:srgbClr val="002060"/>
                </a:solidFill>
              </a:rPr>
              <a:t>厘清存算一体器件物理机制，建立器件模型；</a:t>
            </a:r>
            <a:endParaRPr lang="en-US" altLang="zh-CN" dirty="0">
              <a:solidFill>
                <a:srgbClr val="002060"/>
              </a:solidFill>
            </a:endParaRPr>
          </a:p>
          <a:p>
            <a:pPr marL="360363" indent="-360363">
              <a:spcBef>
                <a:spcPts val="1000"/>
              </a:spcBef>
              <a:buSzPct val="85000"/>
              <a:buFont typeface="Wingdings" pitchFamily="2" charset="2"/>
              <a:buChar char="u"/>
            </a:pPr>
            <a:r>
              <a:rPr lang="zh-CN" altLang="en-US" dirty="0">
                <a:solidFill>
                  <a:srgbClr val="002060"/>
                </a:solidFill>
              </a:rPr>
              <a:t>高能效存算一体架构设计；</a:t>
            </a:r>
            <a:endParaRPr lang="en-US" altLang="zh-CN" dirty="0">
              <a:solidFill>
                <a:srgbClr val="002060"/>
              </a:solidFill>
            </a:endParaRPr>
          </a:p>
          <a:p>
            <a:pPr marL="360363" indent="-360363">
              <a:spcBef>
                <a:spcPts val="1000"/>
              </a:spcBef>
              <a:buSzPct val="85000"/>
            </a:pPr>
            <a:r>
              <a:rPr lang="zh-CN" altLang="en-US" dirty="0">
                <a:solidFill>
                  <a:srgbClr val="C00000"/>
                </a:solidFill>
              </a:rPr>
              <a:t>基础器件：</a:t>
            </a:r>
            <a:endParaRPr lang="en-US" altLang="zh-CN" dirty="0">
              <a:solidFill>
                <a:srgbClr val="C00000"/>
              </a:solidFill>
            </a:endParaRPr>
          </a:p>
          <a:p>
            <a:pPr marL="360363" indent="-360363">
              <a:spcBef>
                <a:spcPts val="1000"/>
              </a:spcBef>
              <a:buSzPct val="85000"/>
              <a:buFont typeface="Wingdings" pitchFamily="2" charset="2"/>
              <a:buChar char="u"/>
            </a:pPr>
            <a:r>
              <a:rPr lang="zh-CN" altLang="en-US" dirty="0">
                <a:solidFill>
                  <a:srgbClr val="002060"/>
                </a:solidFill>
              </a:rPr>
              <a:t>研制出擦写时间快于</a:t>
            </a:r>
            <a:r>
              <a:rPr lang="en-US" altLang="zh-CN" dirty="0">
                <a:solidFill>
                  <a:srgbClr val="002060"/>
                </a:solidFill>
              </a:rPr>
              <a:t>500 ns</a:t>
            </a:r>
            <a:r>
              <a:rPr lang="zh-CN" altLang="en-US" dirty="0">
                <a:solidFill>
                  <a:srgbClr val="002060"/>
                </a:solidFill>
              </a:rPr>
              <a:t>，读取速度小于</a:t>
            </a:r>
            <a:r>
              <a:rPr lang="en-US" altLang="zh-CN" dirty="0">
                <a:solidFill>
                  <a:srgbClr val="002060"/>
                </a:solidFill>
              </a:rPr>
              <a:t>50 ns</a:t>
            </a:r>
            <a:r>
              <a:rPr lang="zh-CN" altLang="en-US" dirty="0">
                <a:solidFill>
                  <a:srgbClr val="002060"/>
                </a:solidFill>
              </a:rPr>
              <a:t>的新型存储器件；</a:t>
            </a:r>
            <a:endParaRPr lang="en-US" altLang="zh-CN" dirty="0">
              <a:solidFill>
                <a:srgbClr val="002060"/>
              </a:solidFill>
            </a:endParaRPr>
          </a:p>
          <a:p>
            <a:pPr marL="360363" indent="-360363">
              <a:spcBef>
                <a:spcPts val="1000"/>
              </a:spcBef>
              <a:buSzPct val="85000"/>
            </a:pPr>
            <a:r>
              <a:rPr lang="zh-CN" altLang="en-US" dirty="0">
                <a:solidFill>
                  <a:srgbClr val="C00000"/>
                </a:solidFill>
              </a:rPr>
              <a:t>演示平台：</a:t>
            </a:r>
            <a:endParaRPr lang="en-US" altLang="zh-CN" dirty="0">
              <a:solidFill>
                <a:srgbClr val="C00000"/>
              </a:solidFill>
            </a:endParaRPr>
          </a:p>
          <a:p>
            <a:pPr marL="360363" indent="-360363">
              <a:spcBef>
                <a:spcPts val="1000"/>
              </a:spcBef>
              <a:buSzPct val="85000"/>
              <a:buFont typeface="Wingdings" pitchFamily="2" charset="2"/>
              <a:buChar char="u"/>
            </a:pPr>
            <a:r>
              <a:rPr lang="zh-CN" altLang="en-US" dirty="0">
                <a:solidFill>
                  <a:srgbClr val="002060"/>
                </a:solidFill>
              </a:rPr>
              <a:t>板级存算一体验证系统和系统仿真验证平台；</a:t>
            </a:r>
            <a:endParaRPr lang="en-US" altLang="zh-CN" dirty="0">
              <a:solidFill>
                <a:srgbClr val="002060"/>
              </a:solidFill>
            </a:endParaRPr>
          </a:p>
          <a:p>
            <a:pPr marL="360363" indent="-360363">
              <a:spcBef>
                <a:spcPts val="1000"/>
              </a:spcBef>
              <a:buSzPct val="85000"/>
            </a:pPr>
            <a:r>
              <a:rPr lang="zh-CN" altLang="en-US" dirty="0">
                <a:solidFill>
                  <a:srgbClr val="C00000"/>
                </a:solidFill>
              </a:rPr>
              <a:t>原型系统：</a:t>
            </a:r>
            <a:endParaRPr lang="en-US" altLang="zh-CN" dirty="0">
              <a:solidFill>
                <a:srgbClr val="C00000"/>
              </a:solidFill>
            </a:endParaRPr>
          </a:p>
          <a:p>
            <a:pPr marL="360363" indent="-360363">
              <a:spcBef>
                <a:spcPts val="1000"/>
              </a:spcBef>
              <a:buSzPct val="85000"/>
              <a:buFont typeface="Wingdings" pitchFamily="2" charset="2"/>
              <a:buChar char="u"/>
            </a:pPr>
            <a:r>
              <a:rPr lang="zh-CN" altLang="en-US" dirty="0">
                <a:solidFill>
                  <a:srgbClr val="002060"/>
                </a:solidFill>
              </a:rPr>
              <a:t>一款芯片：存算一体芯片</a:t>
            </a:r>
          </a:p>
          <a:p>
            <a:pPr marL="360363" indent="-360363">
              <a:spcBef>
                <a:spcPts val="1000"/>
              </a:spcBef>
              <a:buSzPct val="85000"/>
              <a:buFont typeface="Wingdings" pitchFamily="2" charset="2"/>
              <a:buChar char="u"/>
            </a:pPr>
            <a:r>
              <a:rPr lang="zh-CN" altLang="en-US" dirty="0">
                <a:solidFill>
                  <a:srgbClr val="002060"/>
                </a:solidFill>
              </a:rPr>
              <a:t>一个系统：存算一体原型系统，满足大数据、人工智能应用，核心操作能效≥</a:t>
            </a:r>
            <a:r>
              <a:rPr lang="en-US" altLang="zh-CN" dirty="0">
                <a:solidFill>
                  <a:srgbClr val="002060"/>
                </a:solidFill>
              </a:rPr>
              <a:t>50TOPS/W</a:t>
            </a:r>
          </a:p>
          <a:p>
            <a:pPr marL="360363" indent="-360363">
              <a:spcBef>
                <a:spcPts val="1000"/>
              </a:spcBef>
              <a:buSzPct val="85000"/>
            </a:pPr>
            <a:endParaRPr lang="en-US" altLang="zh-CN" dirty="0">
              <a:solidFill>
                <a:srgbClr val="C00000"/>
              </a:solidFill>
            </a:endParaRPr>
          </a:p>
          <a:p>
            <a:pPr marL="360363" indent="-360363">
              <a:spcBef>
                <a:spcPts val="1000"/>
              </a:spcBef>
              <a:buSzPct val="85000"/>
            </a:pPr>
            <a:endParaRPr lang="en-US" altLang="zh-CN" dirty="0">
              <a:solidFill>
                <a:srgbClr val="C00000"/>
              </a:solidFill>
            </a:endParaRPr>
          </a:p>
          <a:p>
            <a:pPr marL="360363" indent="-360363">
              <a:spcBef>
                <a:spcPts val="1000"/>
              </a:spcBef>
              <a:buSzPct val="85000"/>
            </a:pPr>
            <a:endParaRPr lang="zh-CN" altLang="en-US" dirty="0">
              <a:solidFill>
                <a:srgbClr val="002060"/>
              </a:solidFill>
            </a:endParaRPr>
          </a:p>
          <a:p>
            <a:pPr marL="360363" indent="-360363">
              <a:lnSpc>
                <a:spcPct val="150000"/>
              </a:lnSpc>
              <a:spcBef>
                <a:spcPts val="1000"/>
              </a:spcBef>
              <a:buSzPct val="85000"/>
            </a:pPr>
            <a:endParaRPr lang="en-US" altLang="zh-CN" sz="2000" dirty="0">
              <a:solidFill>
                <a:srgbClr val="C00000"/>
              </a:solidFill>
            </a:endParaRPr>
          </a:p>
          <a:p>
            <a:pPr marL="360363" indent="-360363">
              <a:lnSpc>
                <a:spcPct val="150000"/>
              </a:lnSpc>
              <a:spcBef>
                <a:spcPts val="1000"/>
              </a:spcBef>
              <a:buSzPct val="85000"/>
            </a:pPr>
            <a:endParaRPr lang="en-US" altLang="zh-CN" sz="2000" dirty="0">
              <a:solidFill>
                <a:srgbClr val="002060"/>
              </a:solidFill>
            </a:endParaRPr>
          </a:p>
          <a:p>
            <a:pPr marL="360363" indent="-360363">
              <a:lnSpc>
                <a:spcPct val="150000"/>
              </a:lnSpc>
              <a:spcBef>
                <a:spcPts val="1000"/>
              </a:spcBef>
              <a:buSzPct val="85000"/>
            </a:pPr>
            <a:endParaRPr lang="en-US" altLang="zh-CN" sz="2000" dirty="0">
              <a:solidFill>
                <a:srgbClr val="002060"/>
              </a:solidFill>
            </a:endParaRPr>
          </a:p>
          <a:p>
            <a:pPr marL="360363" indent="-360363">
              <a:lnSpc>
                <a:spcPct val="150000"/>
              </a:lnSpc>
              <a:spcBef>
                <a:spcPts val="1000"/>
              </a:spcBef>
              <a:buSzPct val="85000"/>
            </a:pPr>
            <a:endParaRPr lang="en-US" altLang="zh-CN" sz="2000" dirty="0">
              <a:solidFill>
                <a:srgbClr val="C00000"/>
              </a:solidFill>
            </a:endParaRPr>
          </a:p>
        </p:txBody>
      </p:sp>
      <p:graphicFrame>
        <p:nvGraphicFramePr>
          <p:cNvPr id="12" name="表格 11"/>
          <p:cNvGraphicFramePr>
            <a:graphicFrameLocks noGrp="1"/>
          </p:cNvGraphicFramePr>
          <p:nvPr>
            <p:extLst>
              <p:ext uri="{D42A27DB-BD31-4B8C-83A1-F6EECF244321}">
                <p14:modId xmlns:p14="http://schemas.microsoft.com/office/powerpoint/2010/main" val="756160953"/>
              </p:ext>
            </p:extLst>
          </p:nvPr>
        </p:nvGraphicFramePr>
        <p:xfrm>
          <a:off x="179880" y="5075085"/>
          <a:ext cx="8784972" cy="1584960"/>
        </p:xfrm>
        <a:graphic>
          <a:graphicData uri="http://schemas.openxmlformats.org/drawingml/2006/table">
            <a:tbl>
              <a:tblPr firstRow="1" bandRow="1">
                <a:tableStyleId>{9D7B26C5-4107-4FEC-AEDC-1716B250A1EF}</a:tableStyleId>
              </a:tblPr>
              <a:tblGrid>
                <a:gridCol w="1464162">
                  <a:extLst>
                    <a:ext uri="{9D8B030D-6E8A-4147-A177-3AD203B41FA5}">
                      <a16:colId xmlns:a16="http://schemas.microsoft.com/office/drawing/2014/main" val="20000"/>
                    </a:ext>
                  </a:extLst>
                </a:gridCol>
                <a:gridCol w="1464162">
                  <a:extLst>
                    <a:ext uri="{9D8B030D-6E8A-4147-A177-3AD203B41FA5}">
                      <a16:colId xmlns:a16="http://schemas.microsoft.com/office/drawing/2014/main" val="20001"/>
                    </a:ext>
                  </a:extLst>
                </a:gridCol>
                <a:gridCol w="1464162">
                  <a:extLst>
                    <a:ext uri="{9D8B030D-6E8A-4147-A177-3AD203B41FA5}">
                      <a16:colId xmlns:a16="http://schemas.microsoft.com/office/drawing/2014/main" val="20002"/>
                    </a:ext>
                  </a:extLst>
                </a:gridCol>
                <a:gridCol w="1464162">
                  <a:extLst>
                    <a:ext uri="{9D8B030D-6E8A-4147-A177-3AD203B41FA5}">
                      <a16:colId xmlns:a16="http://schemas.microsoft.com/office/drawing/2014/main" val="20003"/>
                    </a:ext>
                  </a:extLst>
                </a:gridCol>
                <a:gridCol w="1464162">
                  <a:extLst>
                    <a:ext uri="{9D8B030D-6E8A-4147-A177-3AD203B41FA5}">
                      <a16:colId xmlns:a16="http://schemas.microsoft.com/office/drawing/2014/main" val="20004"/>
                    </a:ext>
                  </a:extLst>
                </a:gridCol>
                <a:gridCol w="1464162">
                  <a:extLst>
                    <a:ext uri="{9D8B030D-6E8A-4147-A177-3AD203B41FA5}">
                      <a16:colId xmlns:a16="http://schemas.microsoft.com/office/drawing/2014/main" val="20005"/>
                    </a:ext>
                  </a:extLst>
                </a:gridCol>
              </a:tblGrid>
              <a:tr h="509419">
                <a:tc>
                  <a:txBody>
                    <a:bodyPr/>
                    <a:lstStyle/>
                    <a:p>
                      <a:pPr algn="ctr"/>
                      <a:r>
                        <a:rPr lang="zh-CN" altLang="en-US" sz="1600" dirty="0">
                          <a:latin typeface="Times New Roman" pitchFamily="18" charset="0"/>
                          <a:ea typeface="黑体" pitchFamily="49" charset="-122"/>
                          <a:cs typeface="Times New Roman" pitchFamily="18" charset="0"/>
                        </a:rPr>
                        <a:t>技术指标</a:t>
                      </a:r>
                      <a:endParaRPr lang="zh-CN" altLang="en-US" sz="1600" b="1" dirty="0">
                        <a:latin typeface="Times New Roman" pitchFamily="18" charset="0"/>
                        <a:ea typeface="黑体" pitchFamily="49" charset="-122"/>
                        <a:cs typeface="Times New Roman" pitchFamily="18" charset="0"/>
                      </a:endParaRPr>
                    </a:p>
                  </a:txBody>
                  <a:tcPr anchor="ctr"/>
                </a:tc>
                <a:tc>
                  <a:txBody>
                    <a:bodyPr/>
                    <a:lstStyle/>
                    <a:p>
                      <a:pPr algn="ctr"/>
                      <a:r>
                        <a:rPr lang="zh-CN" altLang="en-US" sz="1600" dirty="0">
                          <a:latin typeface="Times New Roman" pitchFamily="18" charset="0"/>
                          <a:ea typeface="黑体" pitchFamily="49" charset="-122"/>
                          <a:cs typeface="Times New Roman" pitchFamily="18" charset="0"/>
                        </a:rPr>
                        <a:t>本项目</a:t>
                      </a:r>
                      <a:endParaRPr lang="zh-CN" altLang="en-US" sz="1600" b="1" dirty="0">
                        <a:latin typeface="Times New Roman" pitchFamily="18" charset="0"/>
                        <a:ea typeface="黑体" pitchFamily="49" charset="-122"/>
                        <a:cs typeface="Times New Roman" pitchFamily="18" charset="0"/>
                      </a:endParaRPr>
                    </a:p>
                  </a:txBody>
                  <a:tcPr anchor="ctr"/>
                </a:tc>
                <a:tc>
                  <a:txBody>
                    <a:bodyPr/>
                    <a:lstStyle/>
                    <a:p>
                      <a:pPr algn="ctr"/>
                      <a:r>
                        <a:rPr lang="en-US" altLang="zh-CN" sz="1600" dirty="0">
                          <a:latin typeface="Times New Roman" pitchFamily="18" charset="0"/>
                          <a:ea typeface="黑体" pitchFamily="49" charset="-122"/>
                          <a:cs typeface="Times New Roman" pitchFamily="18" charset="0"/>
                        </a:rPr>
                        <a:t>THU</a:t>
                      </a:r>
                    </a:p>
                    <a:p>
                      <a:pPr algn="ctr"/>
                      <a:r>
                        <a:rPr lang="zh-CN" altLang="en-US" sz="1600" dirty="0">
                          <a:latin typeface="Times New Roman" pitchFamily="18" charset="0"/>
                          <a:ea typeface="黑体" pitchFamily="49" charset="-122"/>
                          <a:cs typeface="Times New Roman" pitchFamily="18" charset="0"/>
                        </a:rPr>
                        <a:t>天基</a:t>
                      </a:r>
                      <a:r>
                        <a:rPr lang="en-US" altLang="zh-CN" sz="1600" dirty="0">
                          <a:latin typeface="Times New Roman" pitchFamily="18" charset="0"/>
                          <a:ea typeface="黑体" pitchFamily="49" charset="-122"/>
                          <a:cs typeface="Times New Roman" pitchFamily="18" charset="0"/>
                        </a:rPr>
                        <a:t>1</a:t>
                      </a:r>
                      <a:endParaRPr lang="zh-CN" altLang="en-US" sz="1600" b="1" dirty="0">
                        <a:latin typeface="Times New Roman" pitchFamily="18" charset="0"/>
                        <a:ea typeface="黑体" pitchFamily="49" charset="-122"/>
                        <a:cs typeface="Times New Roman" pitchFamily="18" charset="0"/>
                      </a:endParaRPr>
                    </a:p>
                  </a:txBody>
                  <a:tcPr anchor="ctr"/>
                </a:tc>
                <a:tc>
                  <a:txBody>
                    <a:bodyPr/>
                    <a:lstStyle/>
                    <a:p>
                      <a:pPr algn="ctr"/>
                      <a:r>
                        <a:rPr lang="zh-CN" altLang="en-US" sz="1600" dirty="0">
                          <a:latin typeface="Times New Roman" pitchFamily="18" charset="0"/>
                          <a:ea typeface="黑体" pitchFamily="49" charset="-122"/>
                          <a:cs typeface="Times New Roman" pitchFamily="18" charset="0"/>
                        </a:rPr>
                        <a:t>意法半导体</a:t>
                      </a:r>
                      <a:endParaRPr lang="en-US" altLang="zh-CN" sz="1600" dirty="0">
                        <a:latin typeface="Times New Roman" pitchFamily="18" charset="0"/>
                        <a:ea typeface="黑体" pitchFamily="49" charset="-122"/>
                        <a:cs typeface="Times New Roman" pitchFamily="18" charset="0"/>
                      </a:endParaRPr>
                    </a:p>
                    <a:p>
                      <a:pPr algn="ctr"/>
                      <a:r>
                        <a:rPr lang="en-US" altLang="zh-CN" sz="1600" b="1" dirty="0" err="1">
                          <a:latin typeface="Times New Roman" pitchFamily="18" charset="0"/>
                          <a:ea typeface="黑体" pitchFamily="49" charset="-122"/>
                          <a:cs typeface="Times New Roman" pitchFamily="18" charset="0"/>
                        </a:rPr>
                        <a:t>SoC</a:t>
                      </a:r>
                      <a:endParaRPr lang="zh-CN" altLang="en-US" sz="1600" b="1" dirty="0">
                        <a:latin typeface="Times New Roman" pitchFamily="18" charset="0"/>
                        <a:ea typeface="黑体" pitchFamily="49" charset="-122"/>
                        <a:cs typeface="Times New Roman" pitchFamily="18" charset="0"/>
                      </a:endParaRPr>
                    </a:p>
                  </a:txBody>
                  <a:tcPr anchor="ctr"/>
                </a:tc>
                <a:tc>
                  <a:txBody>
                    <a:bodyPr/>
                    <a:lstStyle/>
                    <a:p>
                      <a:pPr algn="ctr"/>
                      <a:r>
                        <a:rPr lang="en-US" altLang="zh-CN" sz="1600" b="1" dirty="0">
                          <a:latin typeface="Times New Roman" pitchFamily="18" charset="0"/>
                          <a:ea typeface="黑体" pitchFamily="49" charset="-122"/>
                          <a:cs typeface="Times New Roman" pitchFamily="18" charset="0"/>
                        </a:rPr>
                        <a:t>THU&amp;NTHU NLP</a:t>
                      </a:r>
                      <a:endParaRPr lang="zh-CN" altLang="en-US" sz="1600" b="1" dirty="0">
                        <a:latin typeface="Times New Roman" pitchFamily="18" charset="0"/>
                        <a:ea typeface="黑体" pitchFamily="49" charset="-122"/>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a:latin typeface="Times New Roman" pitchFamily="18" charset="0"/>
                          <a:ea typeface="黑体" pitchFamily="49" charset="-122"/>
                          <a:cs typeface="Times New Roman" pitchFamily="18" charset="0"/>
                        </a:rPr>
                        <a:t>THU&amp;NTHU NIP</a:t>
                      </a:r>
                      <a:endParaRPr lang="zh-CN" altLang="en-US" sz="1600" b="1" dirty="0">
                        <a:latin typeface="Times New Roman" pitchFamily="18" charset="0"/>
                        <a:ea typeface="黑体" pitchFamily="49" charset="-122"/>
                        <a:cs typeface="Times New Roman" pitchFamily="18" charset="0"/>
                      </a:endParaRPr>
                    </a:p>
                  </a:txBody>
                  <a:tcPr anchor="ctr"/>
                </a:tc>
                <a:extLst>
                  <a:ext uri="{0D108BD9-81ED-4DB2-BD59-A6C34878D82A}">
                    <a16:rowId xmlns:a16="http://schemas.microsoft.com/office/drawing/2014/main" val="10000"/>
                  </a:ext>
                </a:extLst>
              </a:tr>
              <a:tr h="563043">
                <a:tc>
                  <a:txBody>
                    <a:bodyPr/>
                    <a:lstStyle/>
                    <a:p>
                      <a:pPr algn="ctr"/>
                      <a:r>
                        <a:rPr lang="zh-CN" altLang="en-US" dirty="0">
                          <a:latin typeface="Times New Roman" pitchFamily="18" charset="0"/>
                          <a:ea typeface="黑体" pitchFamily="49" charset="-122"/>
                          <a:cs typeface="Times New Roman" pitchFamily="18" charset="0"/>
                        </a:rPr>
                        <a:t>器件种类</a:t>
                      </a:r>
                      <a:endParaRPr lang="zh-CN" altLang="en-US" b="1" dirty="0">
                        <a:latin typeface="Times New Roman" pitchFamily="18" charset="0"/>
                        <a:ea typeface="黑体" pitchFamily="49" charset="-122"/>
                        <a:cs typeface="Times New Roman" pitchFamily="18" charset="0"/>
                      </a:endParaRPr>
                    </a:p>
                  </a:txBody>
                  <a:tcPr anchor="ctr"/>
                </a:tc>
                <a:tc>
                  <a:txBody>
                    <a:bodyPr/>
                    <a:lstStyle/>
                    <a:p>
                      <a:pPr algn="ctr"/>
                      <a:r>
                        <a:rPr lang="en-US" altLang="zh-CN" dirty="0">
                          <a:latin typeface="Times New Roman" pitchFamily="18" charset="0"/>
                          <a:ea typeface="黑体" pitchFamily="49" charset="-122"/>
                          <a:cs typeface="Times New Roman" pitchFamily="18" charset="0"/>
                        </a:rPr>
                        <a:t>NVM</a:t>
                      </a:r>
                      <a:endParaRPr lang="zh-CN" altLang="en-US" b="1" dirty="0">
                        <a:latin typeface="Times New Roman" pitchFamily="18" charset="0"/>
                        <a:ea typeface="黑体" pitchFamily="49" charset="-122"/>
                        <a:cs typeface="Times New Roman" pitchFamily="18" charset="0"/>
                      </a:endParaRPr>
                    </a:p>
                  </a:txBody>
                  <a:tcPr anchor="ctr"/>
                </a:tc>
                <a:tc>
                  <a:txBody>
                    <a:bodyPr/>
                    <a:lstStyle/>
                    <a:p>
                      <a:pPr algn="ctr"/>
                      <a:r>
                        <a:rPr lang="en-US" altLang="zh-CN" dirty="0">
                          <a:latin typeface="Times New Roman" pitchFamily="18" charset="0"/>
                          <a:ea typeface="黑体" pitchFamily="49" charset="-122"/>
                          <a:cs typeface="Times New Roman" pitchFamily="18" charset="0"/>
                        </a:rPr>
                        <a:t>CMOS</a:t>
                      </a:r>
                      <a:r>
                        <a:rPr lang="en-US" altLang="zh-CN" baseline="0" dirty="0">
                          <a:latin typeface="Times New Roman" pitchFamily="18" charset="0"/>
                          <a:ea typeface="黑体" pitchFamily="49" charset="-122"/>
                          <a:cs typeface="Times New Roman" pitchFamily="18" charset="0"/>
                        </a:rPr>
                        <a:t> </a:t>
                      </a:r>
                    </a:p>
                    <a:p>
                      <a:pPr algn="ctr"/>
                      <a:r>
                        <a:rPr lang="en-US" altLang="zh-CN" baseline="0" dirty="0">
                          <a:latin typeface="Times New Roman" pitchFamily="18" charset="0"/>
                          <a:ea typeface="黑体" pitchFamily="49" charset="-122"/>
                          <a:cs typeface="Times New Roman" pitchFamily="18" charset="0"/>
                        </a:rPr>
                        <a:t>65 nm</a:t>
                      </a:r>
                      <a:endParaRPr lang="zh-CN" altLang="en-US" b="1" dirty="0">
                        <a:latin typeface="Times New Roman" pitchFamily="18" charset="0"/>
                        <a:ea typeface="黑体" pitchFamily="49" charset="-122"/>
                        <a:cs typeface="Times New Roman" pitchFamily="18" charset="0"/>
                      </a:endParaRPr>
                    </a:p>
                  </a:txBody>
                  <a:tcPr anchor="ctr"/>
                </a:tc>
                <a:tc>
                  <a:txBody>
                    <a:bodyPr/>
                    <a:lstStyle/>
                    <a:p>
                      <a:pPr algn="ctr"/>
                      <a:r>
                        <a:rPr lang="en-US" altLang="zh-CN" dirty="0">
                          <a:latin typeface="Times New Roman" pitchFamily="18" charset="0"/>
                          <a:ea typeface="黑体" pitchFamily="49" charset="-122"/>
                          <a:cs typeface="Times New Roman" pitchFamily="18" charset="0"/>
                        </a:rPr>
                        <a:t>CMOS </a:t>
                      </a:r>
                    </a:p>
                    <a:p>
                      <a:pPr algn="ctr"/>
                      <a:r>
                        <a:rPr lang="en-US" altLang="zh-CN" dirty="0">
                          <a:latin typeface="Times New Roman" pitchFamily="18" charset="0"/>
                          <a:ea typeface="黑体" pitchFamily="49" charset="-122"/>
                          <a:cs typeface="Times New Roman" pitchFamily="18" charset="0"/>
                        </a:rPr>
                        <a:t>28 nm</a:t>
                      </a:r>
                      <a:endParaRPr lang="zh-CN" altLang="en-US" b="1" dirty="0">
                        <a:latin typeface="Times New Roman" pitchFamily="18" charset="0"/>
                        <a:ea typeface="黑体" pitchFamily="49" charset="-122"/>
                        <a:cs typeface="Times New Roman" pitchFamily="18" charset="0"/>
                      </a:endParaRPr>
                    </a:p>
                  </a:txBody>
                  <a:tcPr anchor="ctr"/>
                </a:tc>
                <a:tc>
                  <a:txBody>
                    <a:bodyPr/>
                    <a:lstStyle/>
                    <a:p>
                      <a:pPr algn="ctr"/>
                      <a:r>
                        <a:rPr lang="en-US" altLang="zh-CN" b="0" dirty="0">
                          <a:latin typeface="Times New Roman" pitchFamily="18" charset="0"/>
                          <a:ea typeface="黑体" pitchFamily="49" charset="-122"/>
                          <a:cs typeface="Times New Roman" pitchFamily="18" charset="0"/>
                        </a:rPr>
                        <a:t>NVM</a:t>
                      </a:r>
                      <a:endParaRPr lang="zh-CN" altLang="en-US" b="0" dirty="0">
                        <a:latin typeface="Times New Roman" pitchFamily="18" charset="0"/>
                        <a:ea typeface="黑体" pitchFamily="49" charset="-122"/>
                        <a:cs typeface="Times New Roman" pitchFamily="18" charset="0"/>
                      </a:endParaRPr>
                    </a:p>
                  </a:txBody>
                  <a:tcPr anchor="ctr"/>
                </a:tc>
                <a:tc>
                  <a:txBody>
                    <a:bodyPr/>
                    <a:lstStyle/>
                    <a:p>
                      <a:pPr algn="ctr"/>
                      <a:r>
                        <a:rPr lang="en-US" altLang="zh-CN" b="0" dirty="0">
                          <a:latin typeface="Times New Roman" pitchFamily="18" charset="0"/>
                          <a:ea typeface="黑体" pitchFamily="49" charset="-122"/>
                          <a:cs typeface="Times New Roman" pitchFamily="18" charset="0"/>
                        </a:rPr>
                        <a:t>NVM</a:t>
                      </a:r>
                      <a:endParaRPr lang="zh-CN" altLang="en-US" b="0" dirty="0">
                        <a:latin typeface="Times New Roman" pitchFamily="18" charset="0"/>
                        <a:ea typeface="黑体" pitchFamily="49" charset="-122"/>
                        <a:cs typeface="Times New Roman" pitchFamily="18" charset="0"/>
                      </a:endParaRPr>
                    </a:p>
                  </a:txBody>
                  <a:tcPr anchor="ctr"/>
                </a:tc>
                <a:extLst>
                  <a:ext uri="{0D108BD9-81ED-4DB2-BD59-A6C34878D82A}">
                    <a16:rowId xmlns:a16="http://schemas.microsoft.com/office/drawing/2014/main" val="10001"/>
                  </a:ext>
                </a:extLst>
              </a:tr>
              <a:tr h="358396">
                <a:tc>
                  <a:txBody>
                    <a:bodyPr/>
                    <a:lstStyle/>
                    <a:p>
                      <a:pPr algn="ctr"/>
                      <a:r>
                        <a:rPr lang="zh-CN" altLang="en-US" dirty="0">
                          <a:latin typeface="Times New Roman" pitchFamily="18" charset="0"/>
                          <a:ea typeface="黑体" pitchFamily="49" charset="-122"/>
                          <a:cs typeface="Times New Roman" pitchFamily="18" charset="0"/>
                        </a:rPr>
                        <a:t>能效</a:t>
                      </a:r>
                      <a:endParaRPr lang="zh-CN" altLang="en-US" b="1" dirty="0">
                        <a:latin typeface="Times New Roman" pitchFamily="18" charset="0"/>
                        <a:ea typeface="黑体" pitchFamily="49" charset="-122"/>
                        <a:cs typeface="Times New Roman" pitchFamily="18" charset="0"/>
                      </a:endParaRPr>
                    </a:p>
                  </a:txBody>
                  <a:tcPr anchor="ctr"/>
                </a:tc>
                <a:tc>
                  <a:txBody>
                    <a:bodyPr/>
                    <a:lstStyle/>
                    <a:p>
                      <a:pPr algn="ctr"/>
                      <a:r>
                        <a:rPr lang="en-US" altLang="zh-CN" dirty="0">
                          <a:latin typeface="Times New Roman" pitchFamily="18" charset="0"/>
                          <a:ea typeface="黑体" pitchFamily="49" charset="-122"/>
                          <a:cs typeface="Times New Roman" pitchFamily="18" charset="0"/>
                        </a:rPr>
                        <a:t>≥50 TOPS/W</a:t>
                      </a:r>
                      <a:endParaRPr lang="zh-CN" altLang="en-US" b="1" dirty="0">
                        <a:latin typeface="Times New Roman" pitchFamily="18" charset="0"/>
                        <a:ea typeface="黑体" pitchFamily="49" charset="-122"/>
                        <a:cs typeface="Times New Roman" pitchFamily="18" charset="0"/>
                      </a:endParaRPr>
                    </a:p>
                  </a:txBody>
                  <a:tcPr anchor="ctr"/>
                </a:tc>
                <a:tc>
                  <a:txBody>
                    <a:bodyPr/>
                    <a:lstStyle/>
                    <a:p>
                      <a:pPr algn="ctr"/>
                      <a:r>
                        <a:rPr lang="en-US" altLang="zh-CN" dirty="0">
                          <a:latin typeface="Times New Roman" pitchFamily="18" charset="0"/>
                          <a:ea typeface="黑体" pitchFamily="49" charset="-122"/>
                          <a:cs typeface="Times New Roman" pitchFamily="18" charset="0"/>
                        </a:rPr>
                        <a:t>5.1 TOPS/W</a:t>
                      </a:r>
                      <a:endParaRPr lang="zh-CN" altLang="en-US" b="1" dirty="0">
                        <a:latin typeface="Times New Roman" pitchFamily="18" charset="0"/>
                        <a:ea typeface="黑体" pitchFamily="49" charset="-122"/>
                        <a:cs typeface="Times New Roman" pitchFamily="18" charset="0"/>
                      </a:endParaRPr>
                    </a:p>
                  </a:txBody>
                  <a:tcPr anchor="ctr"/>
                </a:tc>
                <a:tc>
                  <a:txBody>
                    <a:bodyPr/>
                    <a:lstStyle/>
                    <a:p>
                      <a:pPr algn="ctr"/>
                      <a:r>
                        <a:rPr lang="en-US" altLang="zh-CN" dirty="0">
                          <a:latin typeface="Times New Roman" pitchFamily="18" charset="0"/>
                          <a:ea typeface="黑体" pitchFamily="49" charset="-122"/>
                          <a:cs typeface="Times New Roman" pitchFamily="18" charset="0"/>
                        </a:rPr>
                        <a:t>2.9 TOPS/W</a:t>
                      </a:r>
                      <a:endParaRPr lang="zh-CN" altLang="en-US" b="1" dirty="0">
                        <a:latin typeface="Times New Roman" pitchFamily="18" charset="0"/>
                        <a:ea typeface="黑体" pitchFamily="49" charset="-122"/>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itchFamily="18" charset="0"/>
                          <a:ea typeface="黑体" pitchFamily="49" charset="-122"/>
                          <a:cs typeface="Times New Roman" pitchFamily="18" charset="0"/>
                        </a:rPr>
                        <a:t>30.3 </a:t>
                      </a:r>
                      <a:r>
                        <a:rPr lang="en-US" altLang="zh-CN" b="0" dirty="0" err="1">
                          <a:latin typeface="Times New Roman" pitchFamily="18" charset="0"/>
                          <a:ea typeface="黑体" pitchFamily="49" charset="-122"/>
                          <a:cs typeface="Times New Roman" pitchFamily="18" charset="0"/>
                        </a:rPr>
                        <a:t>GOPs</a:t>
                      </a:r>
                      <a:r>
                        <a:rPr lang="en-US" altLang="zh-CN" b="0" dirty="0">
                          <a:latin typeface="Times New Roman" pitchFamily="18" charset="0"/>
                          <a:ea typeface="黑体" pitchFamily="49" charset="-122"/>
                          <a:cs typeface="Times New Roman" pitchFamily="18" charset="0"/>
                        </a:rPr>
                        <a:t>/J</a:t>
                      </a:r>
                      <a:endParaRPr lang="zh-CN" altLang="en-US" b="0" dirty="0">
                        <a:latin typeface="Times New Roman" pitchFamily="18" charset="0"/>
                        <a:ea typeface="黑体" pitchFamily="49" charset="-122"/>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itchFamily="18" charset="0"/>
                          <a:ea typeface="黑体" pitchFamily="49" charset="-122"/>
                          <a:cs typeface="Times New Roman" pitchFamily="18" charset="0"/>
                        </a:rPr>
                        <a:t>462.1 </a:t>
                      </a:r>
                      <a:r>
                        <a:rPr lang="en-US" altLang="zh-CN" b="0" dirty="0" err="1">
                          <a:latin typeface="Times New Roman" pitchFamily="18" charset="0"/>
                          <a:ea typeface="黑体" pitchFamily="49" charset="-122"/>
                          <a:cs typeface="Times New Roman" pitchFamily="18" charset="0"/>
                        </a:rPr>
                        <a:t>GOPs</a:t>
                      </a:r>
                      <a:r>
                        <a:rPr lang="en-US" altLang="zh-CN" b="0" dirty="0">
                          <a:latin typeface="Times New Roman" pitchFamily="18" charset="0"/>
                          <a:ea typeface="黑体" pitchFamily="49" charset="-122"/>
                          <a:cs typeface="Times New Roman" pitchFamily="18" charset="0"/>
                        </a:rPr>
                        <a:t>/J</a:t>
                      </a:r>
                      <a:endParaRPr lang="zh-CN" altLang="en-US" b="0" dirty="0">
                        <a:latin typeface="Times New Roman" pitchFamily="18" charset="0"/>
                        <a:ea typeface="黑体" pitchFamily="49" charset="-122"/>
                        <a:cs typeface="Times New Roman" pitchFamily="18" charset="0"/>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507061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5B20D-82EC-4305-B8AA-AB3F7DF0BB7B}"/>
              </a:ext>
            </a:extLst>
          </p:cNvPr>
          <p:cNvSpPr>
            <a:spLocks noGrp="1"/>
          </p:cNvSpPr>
          <p:nvPr>
            <p:ph type="title"/>
          </p:nvPr>
        </p:nvSpPr>
        <p:spPr/>
        <p:txBody>
          <a:bodyPr/>
          <a:lstStyle/>
          <a:p>
            <a:r>
              <a:rPr lang="zh-CN" altLang="en-US" dirty="0"/>
              <a:t>预期成果与指标</a:t>
            </a:r>
            <a:r>
              <a:rPr lang="en-US" altLang="zh-CN" sz="2800" dirty="0"/>
              <a:t>—</a:t>
            </a:r>
            <a:r>
              <a:rPr lang="zh-CN" altLang="en-US" sz="2800" dirty="0"/>
              <a:t>类脑计算芯片</a:t>
            </a:r>
            <a:endParaRPr lang="zh-CN" altLang="en-US" dirty="0"/>
          </a:p>
        </p:txBody>
      </p:sp>
      <p:sp>
        <p:nvSpPr>
          <p:cNvPr id="4" name="灯片编号占位符 3">
            <a:extLst>
              <a:ext uri="{FF2B5EF4-FFF2-40B4-BE49-F238E27FC236}">
                <a16:creationId xmlns:a16="http://schemas.microsoft.com/office/drawing/2014/main" id="{304AE958-1AD6-43F5-9AF6-43AC990639C6}"/>
              </a:ext>
            </a:extLst>
          </p:cNvPr>
          <p:cNvSpPr>
            <a:spLocks noGrp="1"/>
          </p:cNvSpPr>
          <p:nvPr>
            <p:ph type="sldNum" sz="quarter" idx="12"/>
          </p:nvPr>
        </p:nvSpPr>
        <p:spPr/>
        <p:txBody>
          <a:bodyPr/>
          <a:lstStyle/>
          <a:p>
            <a:fld id="{17F0B86A-3B10-4477-8AC6-12E7D7B5209B}" type="slidenum">
              <a:rPr lang="zh-CN" altLang="en-US" smtClean="0"/>
              <a:pPr/>
              <a:t>99</a:t>
            </a:fld>
            <a:endParaRPr lang="zh-CN" altLang="en-US"/>
          </a:p>
        </p:txBody>
      </p:sp>
      <p:sp>
        <p:nvSpPr>
          <p:cNvPr id="6" name="AutoShape 4">
            <a:extLst>
              <a:ext uri="{FF2B5EF4-FFF2-40B4-BE49-F238E27FC236}">
                <a16:creationId xmlns:a16="http://schemas.microsoft.com/office/drawing/2014/main" id="{63EC4645-CE1E-4AE7-AA86-5B27482D850A}"/>
              </a:ext>
            </a:extLst>
          </p:cNvPr>
          <p:cNvSpPr>
            <a:spLocks noChangeArrowheads="1"/>
          </p:cNvSpPr>
          <p:nvPr/>
        </p:nvSpPr>
        <p:spPr bwMode="gray">
          <a:xfrm>
            <a:off x="400174" y="3651780"/>
            <a:ext cx="3539763" cy="366713"/>
          </a:xfrm>
          <a:prstGeom prst="roundRect">
            <a:avLst>
              <a:gd name="adj" fmla="val 50000"/>
            </a:avLst>
          </a:prstGeom>
          <a:gradFill rotWithShape="1">
            <a:gsLst>
              <a:gs pos="0">
                <a:schemeClr val="tx2"/>
              </a:gs>
              <a:gs pos="100000">
                <a:srgbClr val="17375E"/>
              </a:gs>
            </a:gsLst>
            <a:lin ang="2700000" scaled="1"/>
          </a:gradFill>
          <a:ln>
            <a:noFill/>
          </a:ln>
          <a:effectLst>
            <a:outerShdw dist="28398" dir="3806097" algn="ctr" rotWithShape="0">
              <a:schemeClr val="bg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 name="Rectangle 10">
            <a:extLst>
              <a:ext uri="{FF2B5EF4-FFF2-40B4-BE49-F238E27FC236}">
                <a16:creationId xmlns:a16="http://schemas.microsoft.com/office/drawing/2014/main" id="{FE4632F6-1563-41DA-B7EB-23443C0AB314}"/>
              </a:ext>
            </a:extLst>
          </p:cNvPr>
          <p:cNvSpPr>
            <a:spLocks noChangeArrowheads="1"/>
          </p:cNvSpPr>
          <p:nvPr/>
        </p:nvSpPr>
        <p:spPr bwMode="white">
          <a:xfrm>
            <a:off x="782639" y="3627951"/>
            <a:ext cx="2565226" cy="405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技术指标</a:t>
            </a:r>
            <a:endParaRPr lang="en-US" altLang="ko-KR" sz="2400" b="1" dirty="0">
              <a:solidFill>
                <a:schemeClr val="bg1"/>
              </a:solidFill>
              <a:latin typeface="微软雅黑" panose="020B0503020204020204" pitchFamily="34" charset="-122"/>
              <a:ea typeface="微软雅黑" panose="020B0503020204020204" pitchFamily="34" charset="-122"/>
            </a:endParaRPr>
          </a:p>
        </p:txBody>
      </p:sp>
      <p:sp>
        <p:nvSpPr>
          <p:cNvPr id="8" name="AutoShape 2">
            <a:extLst>
              <a:ext uri="{FF2B5EF4-FFF2-40B4-BE49-F238E27FC236}">
                <a16:creationId xmlns:a16="http://schemas.microsoft.com/office/drawing/2014/main" id="{8F060B2A-B845-403A-BF5A-85FA01AC3CAE}"/>
              </a:ext>
            </a:extLst>
          </p:cNvPr>
          <p:cNvSpPr>
            <a:spLocks noChangeArrowheads="1"/>
          </p:cNvSpPr>
          <p:nvPr/>
        </p:nvSpPr>
        <p:spPr bwMode="gray">
          <a:xfrm>
            <a:off x="439738" y="1303137"/>
            <a:ext cx="8235950" cy="2309813"/>
          </a:xfrm>
          <a:prstGeom prst="roundRect">
            <a:avLst>
              <a:gd name="adj" fmla="val 8856"/>
            </a:avLst>
          </a:prstGeom>
          <a:gradFill rotWithShape="1">
            <a:gsLst>
              <a:gs pos="0">
                <a:schemeClr val="bg1"/>
              </a:gs>
              <a:gs pos="100000">
                <a:srgbClr val="FFFFFF"/>
              </a:gs>
            </a:gsLst>
            <a:lin ang="2700000" scaled="1"/>
          </a:gradFill>
          <a:ln w="38100">
            <a:solidFill>
              <a:srgbClr val="C00000"/>
            </a:solidFill>
            <a:round/>
            <a:headEnd/>
            <a:tailEnd/>
          </a:ln>
        </p:spPr>
        <p:txBody>
          <a:bodyPr anchor="ctr"/>
          <a:lstStyle>
            <a:lvl1pPr indent="539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spcBef>
                <a:spcPts val="1200"/>
              </a:spcBef>
              <a:buClr>
                <a:srgbClr val="996600"/>
              </a:buClr>
            </a:pPr>
            <a:r>
              <a:rPr kumimoji="1" lang="zh-CN" altLang="en-US"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研制支持</a:t>
            </a:r>
            <a:r>
              <a:rPr kumimoji="1" lang="zh-CN" altLang="en-US" sz="2000" b="1" dirty="0">
                <a:latin typeface="黑体" panose="02010609060101010101" pitchFamily="49" charset="-122"/>
                <a:ea typeface="黑体" panose="02010609060101010101" pitchFamily="49" charset="-122"/>
                <a:cs typeface="Times New Roman" panose="02020603050405020304" pitchFamily="18" charset="0"/>
              </a:rPr>
              <a:t>在线学习</a:t>
            </a:r>
            <a:r>
              <a:rPr kumimoji="1" lang="zh-CN" altLang="en-US"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的类脑计算芯片及开发支撑平台，支持在线非监督</a:t>
            </a:r>
            <a:r>
              <a:rPr kumimoji="1" lang="en-US" altLang="zh-CN"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kumimoji="1" lang="zh-CN" altLang="en-US"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监督</a:t>
            </a:r>
            <a:r>
              <a:rPr kumimoji="1" lang="en-US" altLang="zh-CN"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kumimoji="1" lang="zh-CN" altLang="en-US"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增强学习</a:t>
            </a:r>
            <a:r>
              <a:rPr kumimoji="1" lang="en-US" altLang="zh-CN"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kumimoji="1" lang="zh-CN" altLang="en-US"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单芯片神经元数目突破百万级，神经突触数量突破</a:t>
            </a:r>
            <a:r>
              <a:rPr kumimoji="1" lang="en-US" altLang="zh-CN"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1</a:t>
            </a:r>
            <a:r>
              <a:rPr kumimoji="1" lang="zh-CN" altLang="en-US"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亿，峰值计算能力达</a:t>
            </a:r>
            <a:r>
              <a:rPr kumimoji="1" lang="en-US" altLang="zh-CN"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1TSOPS(Spike Operation Per Second)</a:t>
            </a:r>
            <a:r>
              <a:rPr kumimoji="1" lang="zh-CN" altLang="en-US"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，支持单芯片的低功耗边沿计算和多芯片级联扩展的云端高性能计算，探索冯诺依曼计算架构和类脑计算单芯片混合集成架构。</a:t>
            </a:r>
            <a:endParaRPr kumimoji="1" lang="en-US" altLang="zh-CN" sz="2000" b="1"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AutoShape 4">
            <a:extLst>
              <a:ext uri="{FF2B5EF4-FFF2-40B4-BE49-F238E27FC236}">
                <a16:creationId xmlns:a16="http://schemas.microsoft.com/office/drawing/2014/main" id="{EA4C6AF7-D3B0-4351-98A4-C3E0A17A8DE9}"/>
              </a:ext>
            </a:extLst>
          </p:cNvPr>
          <p:cNvSpPr>
            <a:spLocks noChangeArrowheads="1"/>
          </p:cNvSpPr>
          <p:nvPr/>
        </p:nvSpPr>
        <p:spPr bwMode="gray">
          <a:xfrm>
            <a:off x="308164" y="1014634"/>
            <a:ext cx="3631774" cy="377859"/>
          </a:xfrm>
          <a:prstGeom prst="roundRect">
            <a:avLst>
              <a:gd name="adj" fmla="val 50000"/>
            </a:avLst>
          </a:prstGeom>
          <a:gradFill rotWithShape="1">
            <a:gsLst>
              <a:gs pos="0">
                <a:srgbClr val="C00000"/>
              </a:gs>
              <a:gs pos="100000">
                <a:srgbClr val="FF0000"/>
              </a:gs>
            </a:gsLst>
            <a:lin ang="2700000" scaled="1"/>
          </a:gradFill>
          <a:ln>
            <a:noFill/>
          </a:ln>
          <a:effectLst>
            <a:outerShdw dist="28398" dir="3806097" algn="ctr" rotWithShape="0">
              <a:schemeClr val="bg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dirty="0"/>
          </a:p>
        </p:txBody>
      </p:sp>
      <p:sp>
        <p:nvSpPr>
          <p:cNvPr id="10" name="Rectangle 10">
            <a:extLst>
              <a:ext uri="{FF2B5EF4-FFF2-40B4-BE49-F238E27FC236}">
                <a16:creationId xmlns:a16="http://schemas.microsoft.com/office/drawing/2014/main" id="{D7790879-9AE9-459B-BA3E-F37A2E4C15F4}"/>
              </a:ext>
            </a:extLst>
          </p:cNvPr>
          <p:cNvSpPr>
            <a:spLocks noChangeArrowheads="1"/>
          </p:cNvSpPr>
          <p:nvPr/>
        </p:nvSpPr>
        <p:spPr bwMode="white">
          <a:xfrm>
            <a:off x="539552" y="1008880"/>
            <a:ext cx="2925265" cy="35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总目标</a:t>
            </a:r>
            <a:endParaRPr lang="en-US" altLang="ko-KR"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682724839"/>
              </p:ext>
            </p:extLst>
          </p:nvPr>
        </p:nvGraphicFramePr>
        <p:xfrm>
          <a:off x="284813" y="4150358"/>
          <a:ext cx="8664315" cy="2376052"/>
        </p:xfrm>
        <a:graphic>
          <a:graphicData uri="http://schemas.openxmlformats.org/drawingml/2006/table">
            <a:tbl>
              <a:tblPr>
                <a:tableStyleId>{3C2FFA5D-87B4-456A-9821-1D502468CF0F}</a:tableStyleId>
              </a:tblPr>
              <a:tblGrid>
                <a:gridCol w="1732863">
                  <a:extLst>
                    <a:ext uri="{9D8B030D-6E8A-4147-A177-3AD203B41FA5}">
                      <a16:colId xmlns:a16="http://schemas.microsoft.com/office/drawing/2014/main" val="20000"/>
                    </a:ext>
                  </a:extLst>
                </a:gridCol>
                <a:gridCol w="1732863">
                  <a:extLst>
                    <a:ext uri="{9D8B030D-6E8A-4147-A177-3AD203B41FA5}">
                      <a16:colId xmlns:a16="http://schemas.microsoft.com/office/drawing/2014/main" val="20001"/>
                    </a:ext>
                  </a:extLst>
                </a:gridCol>
                <a:gridCol w="1732863">
                  <a:extLst>
                    <a:ext uri="{9D8B030D-6E8A-4147-A177-3AD203B41FA5}">
                      <a16:colId xmlns:a16="http://schemas.microsoft.com/office/drawing/2014/main" val="20002"/>
                    </a:ext>
                  </a:extLst>
                </a:gridCol>
                <a:gridCol w="1732863">
                  <a:extLst>
                    <a:ext uri="{9D8B030D-6E8A-4147-A177-3AD203B41FA5}">
                      <a16:colId xmlns:a16="http://schemas.microsoft.com/office/drawing/2014/main" val="20003"/>
                    </a:ext>
                  </a:extLst>
                </a:gridCol>
                <a:gridCol w="1732863">
                  <a:extLst>
                    <a:ext uri="{9D8B030D-6E8A-4147-A177-3AD203B41FA5}">
                      <a16:colId xmlns:a16="http://schemas.microsoft.com/office/drawing/2014/main" val="20004"/>
                    </a:ext>
                  </a:extLst>
                </a:gridCol>
              </a:tblGrid>
              <a:tr h="400592">
                <a:tc>
                  <a:txBody>
                    <a:bodyPr/>
                    <a:lstStyle/>
                    <a:p>
                      <a:pPr algn="ctr">
                        <a:lnSpc>
                          <a:spcPct val="150000"/>
                        </a:lnSpc>
                        <a:spcAft>
                          <a:spcPts val="0"/>
                        </a:spcAft>
                      </a:pPr>
                      <a:r>
                        <a:rPr lang="zh-CN" sz="1800" kern="1200" dirty="0"/>
                        <a:t>技术指标</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zh-CN" sz="1800" kern="1200" dirty="0"/>
                        <a:t>本项目</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zh-CN" sz="1800" kern="1200" dirty="0"/>
                        <a:t>达尔文</a:t>
                      </a:r>
                      <a:r>
                        <a:rPr lang="en-US" sz="1800" kern="1200" dirty="0"/>
                        <a:t>II</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en-US" sz="1800" kern="1200" dirty="0" err="1"/>
                        <a:t>TureNorth</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en-US" sz="1800" kern="1200"/>
                        <a:t>Intel Loihi</a:t>
                      </a:r>
                      <a:endParaRPr lang="zh-CN" sz="1800">
                        <a:latin typeface="Times New Roman"/>
                        <a:cs typeface="宋体"/>
                      </a:endParaRPr>
                    </a:p>
                  </a:txBody>
                  <a:tcPr marL="68580" marR="68580" marT="0" marB="0" anchor="ctr"/>
                </a:tc>
                <a:extLst>
                  <a:ext uri="{0D108BD9-81ED-4DB2-BD59-A6C34878D82A}">
                    <a16:rowId xmlns:a16="http://schemas.microsoft.com/office/drawing/2014/main" val="10000"/>
                  </a:ext>
                </a:extLst>
              </a:tr>
              <a:tr h="400592">
                <a:tc>
                  <a:txBody>
                    <a:bodyPr/>
                    <a:lstStyle/>
                    <a:p>
                      <a:pPr algn="ctr">
                        <a:lnSpc>
                          <a:spcPct val="150000"/>
                        </a:lnSpc>
                        <a:spcAft>
                          <a:spcPts val="0"/>
                        </a:spcAft>
                      </a:pPr>
                      <a:r>
                        <a:rPr lang="zh-CN" sz="1800" kern="1200" dirty="0"/>
                        <a:t>神经元规模</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en-US" sz="1800" kern="1200" dirty="0"/>
                        <a:t>&gt;100</a:t>
                      </a:r>
                      <a:r>
                        <a:rPr lang="zh-CN" sz="1800" kern="1200" dirty="0"/>
                        <a:t>万</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en-US" sz="1800" kern="1200" dirty="0"/>
                        <a:t>15</a:t>
                      </a:r>
                      <a:r>
                        <a:rPr lang="zh-CN" sz="1800" kern="1200" dirty="0"/>
                        <a:t>万</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en-US" sz="1800" kern="1200"/>
                        <a:t>100</a:t>
                      </a:r>
                      <a:r>
                        <a:rPr lang="zh-CN" sz="1800" kern="1200"/>
                        <a:t>万</a:t>
                      </a:r>
                      <a:endParaRPr lang="zh-CN" sz="1800">
                        <a:latin typeface="Times New Roman"/>
                        <a:cs typeface="宋体"/>
                      </a:endParaRPr>
                    </a:p>
                  </a:txBody>
                  <a:tcPr marL="68580" marR="68580" marT="0" marB="0" anchor="ctr"/>
                </a:tc>
                <a:tc>
                  <a:txBody>
                    <a:bodyPr/>
                    <a:lstStyle/>
                    <a:p>
                      <a:pPr algn="ctr">
                        <a:lnSpc>
                          <a:spcPct val="150000"/>
                        </a:lnSpc>
                        <a:spcAft>
                          <a:spcPts val="0"/>
                        </a:spcAft>
                      </a:pPr>
                      <a:r>
                        <a:rPr lang="en-US" sz="1800" kern="1200"/>
                        <a:t>12</a:t>
                      </a:r>
                      <a:r>
                        <a:rPr lang="zh-CN" sz="1800" kern="1200"/>
                        <a:t>万</a:t>
                      </a:r>
                      <a:endParaRPr lang="zh-CN" sz="1800">
                        <a:latin typeface="Times New Roman"/>
                        <a:cs typeface="宋体"/>
                      </a:endParaRPr>
                    </a:p>
                  </a:txBody>
                  <a:tcPr marL="68580" marR="68580" marT="0" marB="0" anchor="ctr"/>
                </a:tc>
                <a:extLst>
                  <a:ext uri="{0D108BD9-81ED-4DB2-BD59-A6C34878D82A}">
                    <a16:rowId xmlns:a16="http://schemas.microsoft.com/office/drawing/2014/main" val="10001"/>
                  </a:ext>
                </a:extLst>
              </a:tr>
              <a:tr h="400592">
                <a:tc>
                  <a:txBody>
                    <a:bodyPr/>
                    <a:lstStyle/>
                    <a:p>
                      <a:pPr algn="ctr">
                        <a:lnSpc>
                          <a:spcPct val="150000"/>
                        </a:lnSpc>
                        <a:spcAft>
                          <a:spcPts val="0"/>
                        </a:spcAft>
                      </a:pPr>
                      <a:r>
                        <a:rPr lang="zh-CN" sz="1800" kern="1200" dirty="0"/>
                        <a:t>片上在线学习</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zh-CN" sz="1800" kern="1200"/>
                        <a:t>支持</a:t>
                      </a:r>
                      <a:endParaRPr lang="zh-CN" sz="1800">
                        <a:latin typeface="Times New Roman"/>
                        <a:cs typeface="宋体"/>
                      </a:endParaRPr>
                    </a:p>
                  </a:txBody>
                  <a:tcPr marL="68580" marR="68580" marT="0" marB="0" anchor="ctr"/>
                </a:tc>
                <a:tc>
                  <a:txBody>
                    <a:bodyPr/>
                    <a:lstStyle/>
                    <a:p>
                      <a:pPr algn="ctr">
                        <a:lnSpc>
                          <a:spcPct val="150000"/>
                        </a:lnSpc>
                        <a:spcAft>
                          <a:spcPts val="0"/>
                        </a:spcAft>
                      </a:pPr>
                      <a:r>
                        <a:rPr lang="zh-CN" sz="1800" kern="1200" dirty="0"/>
                        <a:t>不支持</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zh-CN" sz="1800" kern="1200" dirty="0"/>
                        <a:t>不支持</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zh-CN" sz="1800" kern="1200" dirty="0"/>
                        <a:t>支持</a:t>
                      </a:r>
                      <a:endParaRPr lang="zh-CN" sz="1800" dirty="0">
                        <a:latin typeface="Times New Roman"/>
                        <a:cs typeface="宋体"/>
                      </a:endParaRPr>
                    </a:p>
                  </a:txBody>
                  <a:tcPr marL="68580" marR="68580" marT="0" marB="0" anchor="ctr"/>
                </a:tc>
                <a:extLst>
                  <a:ext uri="{0D108BD9-81ED-4DB2-BD59-A6C34878D82A}">
                    <a16:rowId xmlns:a16="http://schemas.microsoft.com/office/drawing/2014/main" val="10002"/>
                  </a:ext>
                </a:extLst>
              </a:tr>
              <a:tr h="732779">
                <a:tc>
                  <a:txBody>
                    <a:bodyPr/>
                    <a:lstStyle/>
                    <a:p>
                      <a:pPr algn="ctr">
                        <a:lnSpc>
                          <a:spcPct val="150000"/>
                        </a:lnSpc>
                        <a:spcAft>
                          <a:spcPts val="0"/>
                        </a:spcAft>
                      </a:pPr>
                      <a:r>
                        <a:rPr lang="zh-CN" sz="1800" kern="1200"/>
                        <a:t>功耗</a:t>
                      </a:r>
                      <a:endParaRPr lang="zh-CN" sz="1800">
                        <a:latin typeface="Times New Roman"/>
                        <a:cs typeface="宋体"/>
                      </a:endParaRPr>
                    </a:p>
                  </a:txBody>
                  <a:tcPr marL="68580" marR="68580" marT="0" marB="0" anchor="ctr"/>
                </a:tc>
                <a:tc>
                  <a:txBody>
                    <a:bodyPr/>
                    <a:lstStyle/>
                    <a:p>
                      <a:pPr algn="ctr">
                        <a:lnSpc>
                          <a:spcPct val="150000"/>
                        </a:lnSpc>
                        <a:spcAft>
                          <a:spcPts val="0"/>
                        </a:spcAft>
                      </a:pPr>
                      <a:r>
                        <a:rPr lang="en-US" sz="1800" kern="1200" dirty="0"/>
                        <a:t>&lt;5pj/spike</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en-US" sz="1800" kern="1200" dirty="0"/>
                        <a:t>30~50pj</a:t>
                      </a:r>
                      <a:endParaRPr lang="zh-CN" sz="1800" dirty="0"/>
                    </a:p>
                    <a:p>
                      <a:pPr algn="ctr">
                        <a:lnSpc>
                          <a:spcPct val="150000"/>
                        </a:lnSpc>
                        <a:spcAft>
                          <a:spcPts val="0"/>
                        </a:spcAft>
                      </a:pPr>
                      <a:r>
                        <a:rPr lang="en-US" sz="1800" kern="1200" dirty="0"/>
                        <a:t>/spike</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en-US" sz="1800" kern="1200" dirty="0"/>
                        <a:t>5~10pj</a:t>
                      </a:r>
                      <a:endParaRPr lang="zh-CN" sz="1800" dirty="0"/>
                    </a:p>
                    <a:p>
                      <a:pPr algn="ctr">
                        <a:lnSpc>
                          <a:spcPct val="150000"/>
                        </a:lnSpc>
                        <a:spcAft>
                          <a:spcPts val="0"/>
                        </a:spcAft>
                      </a:pPr>
                      <a:r>
                        <a:rPr lang="en-US" sz="1800" kern="1200" dirty="0"/>
                        <a:t>/spike</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en-US" sz="1800" kern="1200" dirty="0"/>
                        <a:t>N/A</a:t>
                      </a:r>
                      <a:endParaRPr lang="zh-CN" sz="1800" dirty="0">
                        <a:latin typeface="Times New Roman"/>
                        <a:cs typeface="宋体"/>
                      </a:endParaRPr>
                    </a:p>
                  </a:txBody>
                  <a:tcPr marL="68580" marR="68580" marT="0" marB="0" anchor="ctr"/>
                </a:tc>
                <a:extLst>
                  <a:ext uri="{0D108BD9-81ED-4DB2-BD59-A6C34878D82A}">
                    <a16:rowId xmlns:a16="http://schemas.microsoft.com/office/drawing/2014/main" val="10003"/>
                  </a:ext>
                </a:extLst>
              </a:tr>
              <a:tr h="400592">
                <a:tc>
                  <a:txBody>
                    <a:bodyPr/>
                    <a:lstStyle/>
                    <a:p>
                      <a:pPr algn="ctr">
                        <a:lnSpc>
                          <a:spcPct val="150000"/>
                        </a:lnSpc>
                        <a:spcAft>
                          <a:spcPts val="0"/>
                        </a:spcAft>
                      </a:pPr>
                      <a:r>
                        <a:rPr lang="zh-CN" sz="1800" kern="1200" dirty="0"/>
                        <a:t>突触权重</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en-US" sz="1800" kern="1200"/>
                        <a:t>1</a:t>
                      </a:r>
                      <a:r>
                        <a:rPr lang="zh-CN" sz="1800" kern="1200"/>
                        <a:t>～</a:t>
                      </a:r>
                      <a:r>
                        <a:rPr lang="en-US" sz="1800" kern="1200"/>
                        <a:t>8</a:t>
                      </a:r>
                      <a:r>
                        <a:rPr lang="zh-CN" sz="1800" kern="1200"/>
                        <a:t>位</a:t>
                      </a:r>
                      <a:endParaRPr lang="zh-CN" sz="1800">
                        <a:latin typeface="Times New Roman"/>
                        <a:cs typeface="宋体"/>
                      </a:endParaRPr>
                    </a:p>
                  </a:txBody>
                  <a:tcPr marL="68580" marR="68580" marT="0" marB="0" anchor="ctr"/>
                </a:tc>
                <a:tc>
                  <a:txBody>
                    <a:bodyPr/>
                    <a:lstStyle/>
                    <a:p>
                      <a:pPr algn="ctr">
                        <a:lnSpc>
                          <a:spcPct val="150000"/>
                        </a:lnSpc>
                        <a:spcAft>
                          <a:spcPts val="0"/>
                        </a:spcAft>
                      </a:pPr>
                      <a:r>
                        <a:rPr lang="en-US" sz="1800" kern="1200" dirty="0"/>
                        <a:t>8</a:t>
                      </a:r>
                      <a:r>
                        <a:rPr lang="zh-CN" sz="1800" kern="1200" dirty="0"/>
                        <a:t>位</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en-US" sz="1800" kern="1200" dirty="0"/>
                        <a:t>2</a:t>
                      </a:r>
                      <a:r>
                        <a:rPr lang="zh-CN" sz="1800" kern="1200" dirty="0"/>
                        <a:t>位</a:t>
                      </a:r>
                      <a:endParaRPr lang="zh-CN" sz="1800" dirty="0">
                        <a:latin typeface="Times New Roman"/>
                        <a:cs typeface="宋体"/>
                      </a:endParaRPr>
                    </a:p>
                  </a:txBody>
                  <a:tcPr marL="68580" marR="68580" marT="0" marB="0" anchor="ctr"/>
                </a:tc>
                <a:tc>
                  <a:txBody>
                    <a:bodyPr/>
                    <a:lstStyle/>
                    <a:p>
                      <a:pPr algn="ctr">
                        <a:lnSpc>
                          <a:spcPct val="150000"/>
                        </a:lnSpc>
                        <a:spcAft>
                          <a:spcPts val="0"/>
                        </a:spcAft>
                      </a:pPr>
                      <a:r>
                        <a:rPr lang="en-US" sz="1800" kern="1200" dirty="0"/>
                        <a:t>1</a:t>
                      </a:r>
                      <a:r>
                        <a:rPr lang="zh-CN" sz="1800" kern="1200" dirty="0"/>
                        <a:t>～</a:t>
                      </a:r>
                      <a:r>
                        <a:rPr lang="en-US" sz="1800" kern="1200" dirty="0"/>
                        <a:t>9</a:t>
                      </a:r>
                      <a:r>
                        <a:rPr lang="zh-CN" sz="1800" kern="1200" dirty="0"/>
                        <a:t>位</a:t>
                      </a:r>
                      <a:endParaRPr lang="zh-CN" sz="1800" dirty="0">
                        <a:latin typeface="Times New Roman"/>
                        <a:cs typeface="宋体"/>
                      </a:endParaRPr>
                    </a:p>
                  </a:txBody>
                  <a:tcPr marL="68580" marR="6858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235312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9372_2*m_i*1_1"/>
  <p:tag name="KSO_WM_TEMPLATE_CATEGORY" val="diagram"/>
  <p:tag name="KSO_WM_TEMPLATE_INDEX" val="20199372"/>
  <p:tag name="KSO_WM_UNIT_LAYERLEVEL" val="1_1"/>
  <p:tag name="KSO_WM_TAG_VERSION" val="1.0"/>
  <p:tag name="KSO_WM_BEAUTIFY_FLAG" val="#wm#"/>
  <p:tag name="KSO_WM_UNIT_TEXT_FILL_FORE_SCHEMECOLOR_INDEX" val="13"/>
  <p:tag name="KSO_WM_UNIT_TEXT_FILL_TYPE" val="1"/>
  <p:tag name="KSO_WM_UNIT_DIAGRAM_SCHEMECOLOR_ID" val="1"/>
</p:tagLst>
</file>

<file path=ppt/tags/tag10.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ISCONTENTSTITLE" val="0"/>
  <p:tag name="KSO_WM_UNIT_PRESET_TEXT" val="选择渠道"/>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372_2*m_h_a*1_1_1"/>
  <p:tag name="KSO_WM_TEMPLATE_CATEGORY" val="diagram"/>
  <p:tag name="KSO_WM_TEMPLATE_INDEX" val="20199372"/>
  <p:tag name="KSO_WM_UNIT_LAYERLEVEL" val="1_1_1"/>
  <p:tag name="KSO_WM_TAG_VERSION" val="1.0"/>
  <p:tag name="KSO_WM_BEAUTIFY_FLAG" val="#wm#"/>
  <p:tag name="KSO_WM_UNIT_TEXT_FILL_FORE_SCHEMECOLOR_INDEX" val="14"/>
  <p:tag name="KSO_WM_UNIT_TEXT_FILL_TYPE" val="1"/>
  <p:tag name="KSO_WM_UNIT_DIAGRAM_SCHEMECOLOR_ID" val="1"/>
</p:tagLst>
</file>

<file path=ppt/tags/tag11.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ISCONTENTSTITLE" val="0"/>
  <p:tag name="KSO_WM_UNIT_PRESET_TEXT" val="活动样式"/>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372_2*m_h_a*1_2_1"/>
  <p:tag name="KSO_WM_TEMPLATE_CATEGORY" val="diagram"/>
  <p:tag name="KSO_WM_TEMPLATE_INDEX" val="20199372"/>
  <p:tag name="KSO_WM_UNIT_LAYERLEVEL" val="1_1_1"/>
  <p:tag name="KSO_WM_TAG_VERSION" val="1.0"/>
  <p:tag name="KSO_WM_BEAUTIFY_FLAG" val="#wm#"/>
  <p:tag name="KSO_WM_UNIT_TEXT_FILL_FORE_SCHEMECOLOR_INDEX" val="14"/>
  <p:tag name="KSO_WM_UNIT_TEXT_FILL_TYPE" val="1"/>
  <p:tag name="KSO_WM_UNIT_DIAGRAM_SCHEMECOLOR_ID"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2_1"/>
  <p:tag name="KSO_WM_UNIT_ID" val="diagram160015_3*m_h_f*1_2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6"/>
  <p:tag name="KSO_WM_UNIT_FILL_TYPE" val="1"/>
  <p:tag name="KSO_WM_UNIT_LINE_FORE_SCHEMECOLOR_INDEX" val="6"/>
  <p:tag name="KSO_WM_UNIT_LINE_FILL_TYPE" val="2"/>
  <p:tag name="KSO_WM_UNIT_TEXT_FILL_FORE_SCHEMECOLOR_INDEX" val="6"/>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9372_2*m_i*1_1"/>
  <p:tag name="KSO_WM_TEMPLATE_CATEGORY" val="diagram"/>
  <p:tag name="KSO_WM_TEMPLATE_INDEX" val="20199372"/>
  <p:tag name="KSO_WM_UNIT_LAYERLEVEL" val="1_1"/>
  <p:tag name="KSO_WM_TAG_VERSION" val="1.0"/>
  <p:tag name="KSO_WM_BEAUTIFY_FLAG" val="#wm#"/>
  <p:tag name="KSO_WM_UNIT_TEXT_FILL_FORE_SCHEMECOLOR_INDEX" val="13"/>
  <p:tag name="KSO_WM_UNIT_TEXT_FILL_TYPE" val="1"/>
  <p:tag name="KSO_WM_UNIT_DIAGRAM_SCHEMECOLOR_ID"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2_1"/>
  <p:tag name="KSO_WM_UNIT_ID" val="diagram160015_3*m_h_f*1_2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6"/>
  <p:tag name="KSO_WM_UNIT_FILL_TYPE" val="1"/>
  <p:tag name="KSO_WM_UNIT_LINE_FORE_SCHEMECOLOR_INDEX" val="6"/>
  <p:tag name="KSO_WM_UNIT_LINE_FILL_TYPE" val="2"/>
  <p:tag name="KSO_WM_UNIT_TEXT_FILL_FORE_SCHEMECOLOR_INDEX" val="6"/>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1_1"/>
  <p:tag name="KSO_WM_UNIT_ID" val="diagram160015_3*m_h_f*1_1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15"/>
  <p:tag name="KSO_WM_UNIT_TYPE" val="m_h_f"/>
  <p:tag name="KSO_WM_UNIT_INDEX" val="1_3_1"/>
  <p:tag name="KSO_WM_UNIT_ID" val="diagram160015_3*m_h_f*1_3_1"/>
  <p:tag name="KSO_WM_UNIT_CLEAR" val="1"/>
  <p:tag name="KSO_WM_UNIT_LAYERLEVEL" val="1_1_1"/>
  <p:tag name="KSO_WM_UNIT_VALUE" val="25"/>
  <p:tag name="KSO_WM_UNIT_HIGHLIGHT" val="0"/>
  <p:tag name="KSO_WM_UNIT_COMPATIBLE" val="0"/>
  <p:tag name="KSO_WM_UNIT_PRESET_TEXT_INDEX" val="2"/>
  <p:tag name="KSO_WM_UNIT_PRESET_TEXT_LEN" val="10"/>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9372_2*m_i*1_1"/>
  <p:tag name="KSO_WM_TEMPLATE_CATEGORY" val="diagram"/>
  <p:tag name="KSO_WM_TEMPLATE_INDEX" val="20199372"/>
  <p:tag name="KSO_WM_UNIT_LAYERLEVEL" val="1_1"/>
  <p:tag name="KSO_WM_TAG_VERSION" val="1.0"/>
  <p:tag name="KSO_WM_BEAUTIFY_FLAG" val="#wm#"/>
  <p:tag name="KSO_WM_UNIT_TEXT_FILL_FORE_SCHEMECOLOR_INDEX" val="13"/>
  <p:tag name="KSO_WM_UNIT_TEXT_FILL_TYPE" val="1"/>
  <p:tag name="KSO_WM_UNIT_DIAGRAM_SCHEMECOLOR_ID" val="1"/>
</p:tagLst>
</file>

<file path=ppt/tags/tag7.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9372_2*m_i*1_1"/>
  <p:tag name="KSO_WM_TEMPLATE_CATEGORY" val="diagram"/>
  <p:tag name="KSO_WM_TEMPLATE_INDEX" val="20199372"/>
  <p:tag name="KSO_WM_UNIT_LAYERLEVEL" val="1_1"/>
  <p:tag name="KSO_WM_TAG_VERSION" val="1.0"/>
  <p:tag name="KSO_WM_BEAUTIFY_FLAG" val="#wm#"/>
  <p:tag name="KSO_WM_UNIT_TEXT_FILL_FORE_SCHEMECOLOR_INDEX" val="13"/>
  <p:tag name="KSO_WM_UNIT_TEXT_FILL_TYPE" val="1"/>
  <p:tag name="KSO_WM_UNIT_DIAGRAM_SCHEMECOLOR_ID" val="1"/>
</p:tagLst>
</file>

<file path=ppt/tags/tag8.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ISCONTENTSTITLE" val="0"/>
  <p:tag name="KSO_WM_UNIT_PRESET_TEXT" val="选择渠道"/>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372_2*m_h_a*1_1_1"/>
  <p:tag name="KSO_WM_TEMPLATE_CATEGORY" val="diagram"/>
  <p:tag name="KSO_WM_TEMPLATE_INDEX" val="20199372"/>
  <p:tag name="KSO_WM_UNIT_LAYERLEVEL" val="1_1_1"/>
  <p:tag name="KSO_WM_TAG_VERSION" val="1.0"/>
  <p:tag name="KSO_WM_BEAUTIFY_FLAG" val="#wm#"/>
  <p:tag name="KSO_WM_UNIT_TEXT_FILL_FORE_SCHEMECOLOR_INDEX" val="14"/>
  <p:tag name="KSO_WM_UNIT_TEXT_FILL_TYPE" val="1"/>
  <p:tag name="KSO_WM_UNIT_DIAGRAM_SCHEMECOLOR_ID" val="1"/>
</p:tagLst>
</file>

<file path=ppt/tags/tag9.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ISCONTENTSTITLE" val="0"/>
  <p:tag name="KSO_WM_UNIT_PRESET_TEXT" val="活动样式"/>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372_2*m_h_a*1_2_1"/>
  <p:tag name="KSO_WM_TEMPLATE_CATEGORY" val="diagram"/>
  <p:tag name="KSO_WM_TEMPLATE_INDEX" val="20199372"/>
  <p:tag name="KSO_WM_UNIT_LAYERLEVEL" val="1_1_1"/>
  <p:tag name="KSO_WM_TAG_VERSION" val="1.0"/>
  <p:tag name="KSO_WM_BEAUTIFY_FLAG" val="#wm#"/>
  <p:tag name="KSO_WM_UNIT_TEXT_FILL_FORE_SCHEMECOLOR_INDEX" val="14"/>
  <p:tag name="KSO_WM_UNIT_TEXT_FILL_TYPE" val="1"/>
  <p:tag name="KSO_WM_UNIT_DIAGRAM_SCHEMECOLOR_ID" val="1"/>
</p:tagLst>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白底灰边-Office2010风格" id="{A4FB97DD-19BC-49FC-8F3F-E7D8E49AC664}" vid="{03B40C34-2A24-480B-ADA3-2497218558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2467</TotalTime>
  <Words>14521</Words>
  <Application>Microsoft Office PowerPoint</Application>
  <PresentationFormat>全屏显示(4:3)</PresentationFormat>
  <Paragraphs>1926</Paragraphs>
  <Slides>129</Slides>
  <Notes>27</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129</vt:i4>
      </vt:variant>
    </vt:vector>
  </HeadingPairs>
  <TitlesOfParts>
    <vt:vector size="147" baseType="lpstr">
      <vt:lpstr>PingFang SC Medium</vt:lpstr>
      <vt:lpstr>等线</vt:lpstr>
      <vt:lpstr>等线</vt:lpstr>
      <vt:lpstr>SimHei</vt:lpstr>
      <vt:lpstr>SimHei</vt:lpstr>
      <vt:lpstr>隶书</vt:lpstr>
      <vt:lpstr>SimSun</vt:lpstr>
      <vt:lpstr>SimSun</vt:lpstr>
      <vt:lpstr>微软雅黑</vt:lpstr>
      <vt:lpstr>新宋体</vt:lpstr>
      <vt:lpstr>Arial</vt:lpstr>
      <vt:lpstr>Cambria Math</vt:lpstr>
      <vt:lpstr>Courier New</vt:lpstr>
      <vt:lpstr>Times New Roman</vt:lpstr>
      <vt:lpstr>Wingdings</vt:lpstr>
      <vt:lpstr>白底灰边-Office2010风格</vt:lpstr>
      <vt:lpstr>Visio</vt:lpstr>
      <vt:lpstr>Microsoft Visio Drawing</vt:lpstr>
      <vt:lpstr>超大规模智能计算科学装置 论证报告</vt:lpstr>
      <vt:lpstr>目　　录</vt:lpstr>
      <vt:lpstr>项目背景</vt:lpstr>
      <vt:lpstr>项目背景</vt:lpstr>
      <vt:lpstr>项目背景</vt:lpstr>
      <vt:lpstr>项目背景</vt:lpstr>
      <vt:lpstr>项目背景</vt:lpstr>
      <vt:lpstr>项目背景</vt:lpstr>
      <vt:lpstr>项目背景</vt:lpstr>
      <vt:lpstr>项目背景</vt:lpstr>
      <vt:lpstr>项目背景</vt:lpstr>
      <vt:lpstr>项目背景</vt:lpstr>
      <vt:lpstr>项目背景</vt:lpstr>
      <vt:lpstr>项目背景</vt:lpstr>
      <vt:lpstr>项目背景</vt:lpstr>
      <vt:lpstr>研究现状—大数据智能计算机</vt:lpstr>
      <vt:lpstr>研究现状—大数据智能计算机</vt:lpstr>
      <vt:lpstr>研究现状—类脑计算</vt:lpstr>
      <vt:lpstr>研究现状—类脑计算</vt:lpstr>
      <vt:lpstr>研究现状—类脑计算</vt:lpstr>
      <vt:lpstr>研究现状—类脑计算</vt:lpstr>
      <vt:lpstr>对之江实验室发展的贡献</vt:lpstr>
      <vt:lpstr>目　　录</vt:lpstr>
      <vt:lpstr>关键科学与技术问题</vt:lpstr>
      <vt:lpstr>研究目标</vt:lpstr>
      <vt:lpstr>项目总体思路</vt:lpstr>
      <vt:lpstr>任务分解与课题设置</vt:lpstr>
      <vt:lpstr>PowerPoint 演示文稿</vt:lpstr>
      <vt:lpstr>总体技术思路</vt:lpstr>
      <vt:lpstr>硬件体系架构</vt:lpstr>
      <vt:lpstr>研究内容总体框架</vt:lpstr>
      <vt:lpstr>主要研究内容</vt:lpstr>
      <vt:lpstr>主要研究内容</vt:lpstr>
      <vt:lpstr>技术路线—1、应用感知技术</vt:lpstr>
      <vt:lpstr>技术路线—2、XPU异构并行计算系统</vt:lpstr>
      <vt:lpstr>技术路线—2、XPU异构并行计算系统</vt:lpstr>
      <vt:lpstr>技术路线—2、XPU异构并行计算系统</vt:lpstr>
      <vt:lpstr>技术路线—2、XPU异构并行计算系统</vt:lpstr>
      <vt:lpstr>技术路线—3、深度内存存储系统</vt:lpstr>
      <vt:lpstr>技术路线—3、深度内存存储系统</vt:lpstr>
      <vt:lpstr>技术路线—3、深度内存存储系统</vt:lpstr>
      <vt:lpstr>技术路线—3、深度内存存储系统</vt:lpstr>
      <vt:lpstr>技术路线—3、深度内存存储系统</vt:lpstr>
      <vt:lpstr>技术路线—4、分布式机器学习中的通信加速技术</vt:lpstr>
      <vt:lpstr>技术路线—5、大规模系统的可扩展性技术</vt:lpstr>
      <vt:lpstr>技术路线—5、大规模系统的可扩展性技术</vt:lpstr>
      <vt:lpstr>技术路线—5、大规模系统的可扩展性技术</vt:lpstr>
      <vt:lpstr>技术路线—5、大规模系统的可扩展性技术</vt:lpstr>
      <vt:lpstr>技术路线—6、自适应资源管理和任务调度器</vt:lpstr>
      <vt:lpstr>技术路线—6、自适应资源管理和任务调度器</vt:lpstr>
      <vt:lpstr>技术路线—6、自适应资源管理和任务调度器</vt:lpstr>
      <vt:lpstr>技术路线—6、自适应资源管理和任务调度器</vt:lpstr>
      <vt:lpstr>创新点</vt:lpstr>
      <vt:lpstr>PowerPoint 演示文稿</vt:lpstr>
      <vt:lpstr>总体技术思路</vt:lpstr>
      <vt:lpstr>研究内容总体框架</vt:lpstr>
      <vt:lpstr>研究内容—1、多模态感知信息的联合表征与编解码</vt:lpstr>
      <vt:lpstr>研究内容—2、多突触可塑性、多脑区协同的认知计算</vt:lpstr>
      <vt:lpstr>研究内容—3、具备通用计算能力的集成类脑架构</vt:lpstr>
      <vt:lpstr>研究内容—4、面向类脑芯片硬件实现的在线学习算法</vt:lpstr>
      <vt:lpstr>技术路线—1、感知建模及多模态信息脉冲编解码方法</vt:lpstr>
      <vt:lpstr>技术路线—2、多突触可塑性、多脑区协同的认知计算原理与方法</vt:lpstr>
      <vt:lpstr>技术路线—3、神经拟态类脑计算机</vt:lpstr>
      <vt:lpstr>技术路线—4、面向类脑芯片硬件实现的在线学习算法</vt:lpstr>
      <vt:lpstr>技术路线—5、面向类脑计算的资源管理和任务调度</vt:lpstr>
      <vt:lpstr>创新点</vt:lpstr>
      <vt:lpstr>PowerPoint 演示文稿</vt:lpstr>
      <vt:lpstr>对课题一、课题二的支撑作用</vt:lpstr>
      <vt:lpstr>总体框架</vt:lpstr>
      <vt:lpstr>研究内容—1、存算一体芯片</vt:lpstr>
      <vt:lpstr>研究内容—1、存算一体芯片</vt:lpstr>
      <vt:lpstr>研究内容—1、存算一体芯片</vt:lpstr>
      <vt:lpstr>研究内容—1、存算一体芯片</vt:lpstr>
      <vt:lpstr>研究内容—2、类脑计算芯片</vt:lpstr>
      <vt:lpstr>研究内容—2、类脑计算芯片</vt:lpstr>
      <vt:lpstr>研究内容—2、类脑计算芯片</vt:lpstr>
      <vt:lpstr>研究内容—2、类脑计算芯片</vt:lpstr>
      <vt:lpstr>研究内容—2、类脑计算芯片</vt:lpstr>
      <vt:lpstr>研究内容—2、类脑计算芯片</vt:lpstr>
      <vt:lpstr>创新点</vt:lpstr>
      <vt:lpstr>PowerPoint 演示文稿</vt:lpstr>
      <vt:lpstr>研究内容</vt:lpstr>
      <vt:lpstr>技术路线—1、面向FPGA的编译及优化技术</vt:lpstr>
      <vt:lpstr>技术路线—2、面向类脑芯片的编译及优化技术</vt:lpstr>
      <vt:lpstr>技术路线—3、异构计算框架与处理平台的接入与适配</vt:lpstr>
      <vt:lpstr>技术路线—4、智能计算机应用的集成与配置环境</vt:lpstr>
      <vt:lpstr>技术路线—5、智能计算机应用的管理服务平台</vt:lpstr>
      <vt:lpstr>PowerPoint 演示文稿</vt:lpstr>
      <vt:lpstr>研究内容</vt:lpstr>
      <vt:lpstr>研究内容</vt:lpstr>
      <vt:lpstr>预期成果与指标</vt:lpstr>
      <vt:lpstr>预期成果与指标</vt:lpstr>
      <vt:lpstr>预期成果与指标—大数据智能计算机</vt:lpstr>
      <vt:lpstr>预期成果与指标—大数据智能计算机</vt:lpstr>
      <vt:lpstr>预期成果与指标—大数据智能计算机</vt:lpstr>
      <vt:lpstr>预期成果与指标—类脑智能计算机</vt:lpstr>
      <vt:lpstr>预期成果与指标—类脑智能计算机</vt:lpstr>
      <vt:lpstr>预期成果与指标—存算一体芯片</vt:lpstr>
      <vt:lpstr>预期成果与指标—类脑计算芯片</vt:lpstr>
      <vt:lpstr>预期成果与指标—应用支撑环境</vt:lpstr>
      <vt:lpstr>研究计划与里程碑</vt:lpstr>
      <vt:lpstr>研究计划与里程碑</vt:lpstr>
      <vt:lpstr>研究计划与里程碑</vt:lpstr>
      <vt:lpstr>目　　录</vt:lpstr>
      <vt:lpstr>项目团队—课题1：团队骨干</vt:lpstr>
      <vt:lpstr>项目团队—课题1：团队成员</vt:lpstr>
      <vt:lpstr>研究基础—并行计算</vt:lpstr>
      <vt:lpstr>研究基础—FPGA深度学习加速</vt:lpstr>
      <vt:lpstr>研究基础—大数据处理</vt:lpstr>
      <vt:lpstr>研究基础—大数据智能计算</vt:lpstr>
      <vt:lpstr>项目团队—课题2：团队骨干</vt:lpstr>
      <vt:lpstr>项目团队—课题2：团队成员</vt:lpstr>
      <vt:lpstr>研究基础—神经形态编码和学习算法</vt:lpstr>
      <vt:lpstr>研究基础—神经形态认知计算模型</vt:lpstr>
      <vt:lpstr>项目团队—课题3：团队骨干</vt:lpstr>
      <vt:lpstr>项目团队—课题3：团队骨干</vt:lpstr>
      <vt:lpstr>项目团队—课题3：团队成员</vt:lpstr>
      <vt:lpstr>项目团队—课题3：团队成员</vt:lpstr>
      <vt:lpstr>研究基础—类脑芯片</vt:lpstr>
      <vt:lpstr>研究基础—阻变存储材料与器件</vt:lpstr>
      <vt:lpstr>研究基础—新原理存储器集成</vt:lpstr>
      <vt:lpstr>研究基础—存算一体器件</vt:lpstr>
      <vt:lpstr>研究基础—存算一体器件及电路</vt:lpstr>
      <vt:lpstr>项目团队—课题4：团队骨干</vt:lpstr>
      <vt:lpstr>项目团队—课题4：团队成员</vt:lpstr>
      <vt:lpstr>研究基础</vt:lpstr>
      <vt:lpstr>目　　录</vt:lpstr>
      <vt:lpstr>项目概算</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基于神经拟态与机器学习的 智能计算科学装置</dc:title>
  <dc:creator>吴晓凡</dc:creator>
  <cp:lastModifiedBy>吴晓凡</cp:lastModifiedBy>
  <cp:revision>348</cp:revision>
  <dcterms:created xsi:type="dcterms:W3CDTF">2019-06-10T05:23:27Z</dcterms:created>
  <dcterms:modified xsi:type="dcterms:W3CDTF">2019-06-13T14:58:00Z</dcterms:modified>
</cp:coreProperties>
</file>